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2"/>
    <p:sldId id="284" r:id="rId3"/>
  </p:sldIdLst>
  <p:sldSz cx="10058400" cy="7772400"/>
  <p:notesSz cx="6858000" cy="9144000"/>
  <p:defaultTextStyle>
    <a:lvl1pPr defTabSz="509411">
      <a:defRPr sz="2000">
        <a:latin typeface="Calibri"/>
        <a:ea typeface="Calibri"/>
        <a:cs typeface="Calibri"/>
        <a:sym typeface="Calibri"/>
      </a:defRPr>
    </a:lvl1pPr>
    <a:lvl2pPr indent="509411" defTabSz="509411">
      <a:defRPr sz="2000">
        <a:latin typeface="Calibri"/>
        <a:ea typeface="Calibri"/>
        <a:cs typeface="Calibri"/>
        <a:sym typeface="Calibri"/>
      </a:defRPr>
    </a:lvl2pPr>
    <a:lvl3pPr indent="1018823" defTabSz="509411">
      <a:defRPr sz="2000">
        <a:latin typeface="Calibri"/>
        <a:ea typeface="Calibri"/>
        <a:cs typeface="Calibri"/>
        <a:sym typeface="Calibri"/>
      </a:defRPr>
    </a:lvl3pPr>
    <a:lvl4pPr indent="1528237" defTabSz="509411">
      <a:defRPr sz="2000">
        <a:latin typeface="Calibri"/>
        <a:ea typeface="Calibri"/>
        <a:cs typeface="Calibri"/>
        <a:sym typeface="Calibri"/>
      </a:defRPr>
    </a:lvl4pPr>
    <a:lvl5pPr indent="2037649" defTabSz="509411">
      <a:defRPr sz="2000">
        <a:latin typeface="Calibri"/>
        <a:ea typeface="Calibri"/>
        <a:cs typeface="Calibri"/>
        <a:sym typeface="Calibri"/>
      </a:defRPr>
    </a:lvl5pPr>
    <a:lvl6pPr indent="2547061" defTabSz="509411">
      <a:defRPr sz="2000">
        <a:latin typeface="Calibri"/>
        <a:ea typeface="Calibri"/>
        <a:cs typeface="Calibri"/>
        <a:sym typeface="Calibri"/>
      </a:defRPr>
    </a:lvl6pPr>
    <a:lvl7pPr indent="3056472" defTabSz="509411">
      <a:defRPr sz="2000">
        <a:latin typeface="Calibri"/>
        <a:ea typeface="Calibri"/>
        <a:cs typeface="Calibri"/>
        <a:sym typeface="Calibri"/>
      </a:defRPr>
    </a:lvl7pPr>
    <a:lvl8pPr indent="3565885" defTabSz="509411">
      <a:defRPr sz="2000">
        <a:latin typeface="Calibri"/>
        <a:ea typeface="Calibri"/>
        <a:cs typeface="Calibri"/>
        <a:sym typeface="Calibri"/>
      </a:defRPr>
    </a:lvl8pPr>
    <a:lvl9pPr indent="4075298" defTabSz="509411">
      <a:defRPr sz="20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6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54380" y="2090632"/>
            <a:ext cx="8549641" cy="23137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08760" y="4404359"/>
            <a:ext cx="7040881" cy="336804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502919" y="104351"/>
            <a:ext cx="9052561" cy="17092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502919" y="1813560"/>
            <a:ext cx="9052561" cy="595884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Click to edit Master text styles</a:t>
            </a:r>
          </a:p>
          <a:p>
            <a:pPr lvl="1">
              <a:defRPr sz="1800"/>
            </a:pPr>
            <a:r>
              <a:rPr sz="3600"/>
              <a:t>Second level</a:t>
            </a:r>
          </a:p>
          <a:p>
            <a:pPr lvl="2">
              <a:defRPr sz="1800"/>
            </a:pPr>
            <a:r>
              <a:rPr sz="3600"/>
              <a:t>Third level</a:t>
            </a:r>
          </a:p>
          <a:p>
            <a:pPr lvl="3">
              <a:defRPr sz="1800"/>
            </a:pPr>
            <a:r>
              <a:rPr sz="3600"/>
              <a:t>Fourth level</a:t>
            </a:r>
          </a:p>
          <a:p>
            <a:pPr lvl="4">
              <a:defRPr sz="1800"/>
            </a:pPr>
            <a:r>
              <a:rPr sz="3600"/>
              <a:t>Fifth level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Click to edit Master text styles</a:t>
            </a:r>
          </a:p>
          <a:p>
            <a:pPr lvl="1">
              <a:defRPr sz="1800"/>
            </a:pPr>
            <a:r>
              <a:rPr sz="3600"/>
              <a:t>Second level</a:t>
            </a:r>
          </a:p>
          <a:p>
            <a:pPr lvl="2">
              <a:defRPr sz="1800"/>
            </a:pPr>
            <a:r>
              <a:rPr sz="3600"/>
              <a:t>Third level</a:t>
            </a:r>
          </a:p>
          <a:p>
            <a:pPr lvl="3">
              <a:defRPr sz="1800"/>
            </a:pPr>
            <a:r>
              <a:rPr sz="3600"/>
              <a:t>Fourth level</a:t>
            </a:r>
          </a:p>
          <a:p>
            <a:pPr lvl="4">
              <a:defRPr sz="1800"/>
            </a:pPr>
            <a:r>
              <a:rPr sz="3600"/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2919" y="104351"/>
            <a:ext cx="9052561" cy="17092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502919" y="1813560"/>
            <a:ext cx="9052561" cy="595884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Click to edit Master text styles</a:t>
            </a:r>
          </a:p>
          <a:p>
            <a:pPr lvl="1">
              <a:defRPr sz="1800"/>
            </a:pPr>
            <a:r>
              <a:rPr sz="3600"/>
              <a:t>Second level</a:t>
            </a:r>
          </a:p>
          <a:p>
            <a:pPr lvl="2">
              <a:defRPr sz="1800"/>
            </a:pPr>
            <a:r>
              <a:rPr sz="3600"/>
              <a:t>Third level</a:t>
            </a:r>
          </a:p>
          <a:p>
            <a:pPr lvl="3">
              <a:defRPr sz="1800"/>
            </a:pPr>
            <a:r>
              <a:rPr sz="3600"/>
              <a:t>Fourth level</a:t>
            </a:r>
          </a:p>
          <a:p>
            <a:pPr lvl="4">
              <a:defRPr sz="1800"/>
            </a:pPr>
            <a:r>
              <a:rPr sz="3600"/>
              <a:t>Fifth level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94543" y="4994487"/>
            <a:ext cx="8549642" cy="2777913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/>
            </a:lvl1pPr>
          </a:lstStyle>
          <a:p>
            <a:pPr lvl="0">
              <a:defRPr sz="1800" b="0" cap="none"/>
            </a:pPr>
            <a:r>
              <a:rPr sz="4500" b="1" cap="all"/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94543" y="1351174"/>
            <a:ext cx="8549642" cy="36433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02919" y="0"/>
            <a:ext cx="9052561" cy="19179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53561" y="2054648"/>
            <a:ext cx="4894740" cy="581490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100"/>
            </a:lvl1pPr>
            <a:lvl2pPr marL="874962" indent="-365550">
              <a:spcBef>
                <a:spcPts val="700"/>
              </a:spcBef>
              <a:defRPr sz="3100"/>
            </a:lvl2pPr>
            <a:lvl3pPr marL="1377728" indent="-358903">
              <a:spcBef>
                <a:spcPts val="700"/>
              </a:spcBef>
              <a:defRPr sz="3100"/>
            </a:lvl3pPr>
            <a:lvl4pPr marL="1923031" indent="-394794">
              <a:spcBef>
                <a:spcPts val="700"/>
              </a:spcBef>
              <a:defRPr sz="3100"/>
            </a:lvl4pPr>
            <a:lvl5pPr marL="2432443" indent="-394794">
              <a:spcBef>
                <a:spcPts val="700"/>
              </a:spcBef>
              <a:defRPr sz="3100"/>
            </a:lvl5pPr>
          </a:lstStyle>
          <a:p>
            <a:pPr lvl="0">
              <a:defRPr sz="1800"/>
            </a:pPr>
            <a:r>
              <a:rPr sz="3100"/>
              <a:t>Click to edit Master text styles</a:t>
            </a:r>
          </a:p>
          <a:p>
            <a:pPr lvl="1">
              <a:defRPr sz="1800"/>
            </a:pPr>
            <a:r>
              <a:rPr sz="3100"/>
              <a:t>Second level</a:t>
            </a:r>
          </a:p>
          <a:p>
            <a:pPr lvl="2">
              <a:defRPr sz="1800"/>
            </a:pPr>
            <a:r>
              <a:rPr sz="3100"/>
              <a:t>Third level</a:t>
            </a:r>
          </a:p>
          <a:p>
            <a:pPr lvl="3">
              <a:defRPr sz="1800"/>
            </a:pPr>
            <a:r>
              <a:rPr sz="3100"/>
              <a:t>Fourth level</a:t>
            </a:r>
          </a:p>
          <a:p>
            <a:pPr lvl="4">
              <a:defRPr sz="1800"/>
            </a:pPr>
            <a:r>
              <a:rPr sz="3100"/>
              <a:t>Fifth level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02919" y="291051"/>
            <a:ext cx="9052561" cy="13358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02919" y="1626860"/>
            <a:ext cx="4444209" cy="83799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Click to edit Master text styles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02919" y="104351"/>
            <a:ext cx="9052561" cy="17092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502920" y="0"/>
            <a:ext cx="3309146" cy="162644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pPr lvl="0">
              <a:defRPr sz="1800" b="0"/>
            </a:pPr>
            <a:r>
              <a:rPr sz="2200" b="1"/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932554" y="309457"/>
            <a:ext cx="5622926" cy="74629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Click to edit Master text styles</a:t>
            </a:r>
          </a:p>
          <a:p>
            <a:pPr lvl="1">
              <a:defRPr sz="1800"/>
            </a:pPr>
            <a:r>
              <a:rPr sz="3600"/>
              <a:t>Second level</a:t>
            </a:r>
          </a:p>
          <a:p>
            <a:pPr lvl="2">
              <a:defRPr sz="1800"/>
            </a:pPr>
            <a:r>
              <a:rPr sz="3600"/>
              <a:t>Third level</a:t>
            </a:r>
          </a:p>
          <a:p>
            <a:pPr lvl="3">
              <a:defRPr sz="1800"/>
            </a:pPr>
            <a:r>
              <a:rPr sz="3600"/>
              <a:t>Fourth level</a:t>
            </a:r>
          </a:p>
          <a:p>
            <a:pPr lvl="4">
              <a:defRPr sz="1800"/>
            </a:pPr>
            <a:r>
              <a:rPr sz="3600"/>
              <a:t>Fifth level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971517" y="3497579"/>
            <a:ext cx="6035041" cy="2585404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pPr lvl="0">
              <a:defRPr sz="1800" b="0"/>
            </a:pPr>
            <a:r>
              <a:rPr sz="2200" b="1"/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971517" y="6082982"/>
            <a:ext cx="6035041" cy="16894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Click to edit Master text styles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022272" y="352637"/>
            <a:ext cx="2488408" cy="751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940" tIns="50940" rIns="50940" bIns="50940" anchor="ctr">
            <a:normAutofit/>
          </a:bodyPr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53561" y="352637"/>
            <a:ext cx="7301072" cy="751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940" tIns="50940" rIns="50940" bIns="50940">
            <a:normAutofit/>
          </a:bodyPr>
          <a:lstStyle/>
          <a:p>
            <a:pPr lvl="0">
              <a:defRPr sz="1800"/>
            </a:pPr>
            <a:r>
              <a:rPr sz="3600"/>
              <a:t>Click to edit Master text styles</a:t>
            </a:r>
          </a:p>
          <a:p>
            <a:pPr lvl="1">
              <a:defRPr sz="1800"/>
            </a:pPr>
            <a:r>
              <a:rPr sz="3600"/>
              <a:t>Second level</a:t>
            </a:r>
          </a:p>
          <a:p>
            <a:pPr lvl="2">
              <a:defRPr sz="1800"/>
            </a:pPr>
            <a:r>
              <a:rPr sz="3600"/>
              <a:t>Third level</a:t>
            </a:r>
          </a:p>
          <a:p>
            <a:pPr lvl="3">
              <a:defRPr sz="1800"/>
            </a:pPr>
            <a:r>
              <a:rPr sz="3600"/>
              <a:t>Fourth level</a:t>
            </a:r>
          </a:p>
          <a:p>
            <a:pPr lvl="4">
              <a:defRPr sz="1800"/>
            </a:pPr>
            <a:r>
              <a:rPr sz="3600"/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08519" y="7264577"/>
            <a:ext cx="2346961" cy="292383"/>
          </a:xfrm>
          <a:prstGeom prst="rect">
            <a:avLst/>
          </a:prstGeom>
          <a:ln w="12700">
            <a:miter lim="400000"/>
          </a:ln>
        </p:spPr>
        <p:txBody>
          <a:bodyPr lIns="50940" tIns="50940" rIns="50940" bIns="50940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509411">
        <a:defRPr sz="4900">
          <a:latin typeface="Calibri"/>
          <a:ea typeface="Calibri"/>
          <a:cs typeface="Calibri"/>
          <a:sym typeface="Calibri"/>
        </a:defRPr>
      </a:lvl1pPr>
      <a:lvl2pPr algn="ctr" defTabSz="509411">
        <a:defRPr sz="4900">
          <a:latin typeface="Calibri"/>
          <a:ea typeface="Calibri"/>
          <a:cs typeface="Calibri"/>
          <a:sym typeface="Calibri"/>
        </a:defRPr>
      </a:lvl2pPr>
      <a:lvl3pPr algn="ctr" defTabSz="509411">
        <a:defRPr sz="4900">
          <a:latin typeface="Calibri"/>
          <a:ea typeface="Calibri"/>
          <a:cs typeface="Calibri"/>
          <a:sym typeface="Calibri"/>
        </a:defRPr>
      </a:lvl3pPr>
      <a:lvl4pPr algn="ctr" defTabSz="509411">
        <a:defRPr sz="4900">
          <a:latin typeface="Calibri"/>
          <a:ea typeface="Calibri"/>
          <a:cs typeface="Calibri"/>
          <a:sym typeface="Calibri"/>
        </a:defRPr>
      </a:lvl4pPr>
      <a:lvl5pPr algn="ctr" defTabSz="509411">
        <a:defRPr sz="4900">
          <a:latin typeface="Calibri"/>
          <a:ea typeface="Calibri"/>
          <a:cs typeface="Calibri"/>
          <a:sym typeface="Calibri"/>
        </a:defRPr>
      </a:lvl5pPr>
      <a:lvl6pPr algn="ctr" defTabSz="509411">
        <a:defRPr sz="4900">
          <a:latin typeface="Calibri"/>
          <a:ea typeface="Calibri"/>
          <a:cs typeface="Calibri"/>
          <a:sym typeface="Calibri"/>
        </a:defRPr>
      </a:lvl6pPr>
      <a:lvl7pPr algn="ctr" defTabSz="509411">
        <a:defRPr sz="4900">
          <a:latin typeface="Calibri"/>
          <a:ea typeface="Calibri"/>
          <a:cs typeface="Calibri"/>
          <a:sym typeface="Calibri"/>
        </a:defRPr>
      </a:lvl7pPr>
      <a:lvl8pPr algn="ctr" defTabSz="509411">
        <a:defRPr sz="4900">
          <a:latin typeface="Calibri"/>
          <a:ea typeface="Calibri"/>
          <a:cs typeface="Calibri"/>
          <a:sym typeface="Calibri"/>
        </a:defRPr>
      </a:lvl8pPr>
      <a:lvl9pPr algn="ctr" defTabSz="509411">
        <a:defRPr sz="4900">
          <a:latin typeface="Calibri"/>
          <a:ea typeface="Calibri"/>
          <a:cs typeface="Calibri"/>
          <a:sym typeface="Calibri"/>
        </a:defRPr>
      </a:lvl9pPr>
    </p:titleStyle>
    <p:bodyStyle>
      <a:lvl1pPr marL="382058" indent="-382058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1pPr>
      <a:lvl2pPr marL="879147" indent="-369735" defTabSz="509411">
        <a:spcBef>
          <a:spcPts val="800"/>
        </a:spcBef>
        <a:buSzPct val="100000"/>
        <a:buFont typeface="Arial"/>
        <a:buChar char="–"/>
        <a:defRPr sz="3600">
          <a:latin typeface="Calibri"/>
          <a:ea typeface="Calibri"/>
          <a:cs typeface="Calibri"/>
          <a:sym typeface="Calibri"/>
        </a:defRPr>
      </a:lvl2pPr>
      <a:lvl3pPr marL="1358432" indent="-339607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3pPr>
      <a:lvl4pPr marL="1945028" indent="-416791" defTabSz="509411">
        <a:spcBef>
          <a:spcPts val="800"/>
        </a:spcBef>
        <a:buSzPct val="100000"/>
        <a:buFont typeface="Arial"/>
        <a:buChar char="–"/>
        <a:defRPr sz="3600">
          <a:latin typeface="Calibri"/>
          <a:ea typeface="Calibri"/>
          <a:cs typeface="Calibri"/>
          <a:sym typeface="Calibri"/>
        </a:defRPr>
      </a:lvl4pPr>
      <a:lvl5pPr marL="2454440" indent="-416791" defTabSz="509411">
        <a:spcBef>
          <a:spcPts val="800"/>
        </a:spcBef>
        <a:buSzPct val="100000"/>
        <a:buFont typeface="Arial"/>
        <a:buChar char="»"/>
        <a:defRPr sz="3600">
          <a:latin typeface="Calibri"/>
          <a:ea typeface="Calibri"/>
          <a:cs typeface="Calibri"/>
          <a:sym typeface="Calibri"/>
        </a:defRPr>
      </a:lvl5pPr>
      <a:lvl6pPr marL="2963852" indent="-416791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6pPr>
      <a:lvl7pPr marL="3473265" indent="-416791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7pPr>
      <a:lvl8pPr marL="3982677" indent="-416792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8pPr>
      <a:lvl9pPr marL="4492089" indent="-416792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9pPr>
    </p:bodyStyle>
    <p:otherStyle>
      <a:lvl1pPr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509411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1018823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528237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2037649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547061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3056472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565885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4075298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gomerycountyschoolsmd.org/" TargetMode="External"/><Relationship Id="rId7" Type="http://schemas.openxmlformats.org/officeDocument/2006/relationships/hyperlink" Target="mailto:Ambreen_Tahir@mcpsmd.or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idi_H_Dross@mcpsmd.org" TargetMode="External"/><Relationship Id="rId5" Type="http://schemas.openxmlformats.org/officeDocument/2006/relationships/hyperlink" Target="mailto:Samanju_B_Arora@mcpsmd.org" TargetMode="External"/><Relationship Id="rId4" Type="http://schemas.openxmlformats.org/officeDocument/2006/relationships/hyperlink" Target="mailto:Anavi_M_Amegashie@mcpsm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 flipH="1">
            <a:off x="3345908" y="793"/>
            <a:ext cx="1589" cy="7772402"/>
          </a:xfrm>
          <a:prstGeom prst="line">
            <a:avLst/>
          </a:prstGeom>
          <a:ln w="25400">
            <a:solidFill>
              <a:srgbClr val="BFBFBF"/>
            </a:solidFill>
            <a:prstDash val="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 flipH="1">
            <a:off x="6691819" y="-1"/>
            <a:ext cx="1589" cy="7772401"/>
          </a:xfrm>
          <a:prstGeom prst="line">
            <a:avLst/>
          </a:prstGeom>
          <a:ln w="25400">
            <a:solidFill>
              <a:srgbClr val="BFBFBF"/>
            </a:solidFill>
            <a:prstDash val="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224716" y="1846282"/>
            <a:ext cx="2335231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endParaRPr sz="24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sz="2400" dirty="0">
                <a:latin typeface="AbcTeacher"/>
                <a:ea typeface="AbcTeacher"/>
                <a:cs typeface="AbcTeacher"/>
                <a:sym typeface="AbcTeacher"/>
              </a:rPr>
              <a:t>Welcome to Carl Sandburg’s </a:t>
            </a:r>
            <a:r>
              <a:rPr sz="24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sz="2400">
                <a:latin typeface="AbcTeacher"/>
                <a:ea typeface="AbcTeacher"/>
                <a:cs typeface="AbcTeacher"/>
                <a:sym typeface="AbcTeacher"/>
              </a:rPr>
              <a:t> </a:t>
            </a:r>
            <a:r>
              <a:rPr sz="2400" smtClean="0">
                <a:latin typeface="AbcTeacher"/>
                <a:ea typeface="AbcTeacher"/>
                <a:cs typeface="AbcTeacher"/>
                <a:sym typeface="AbcTeacher"/>
              </a:rPr>
              <a:t>program</a:t>
            </a:r>
            <a:r>
              <a:rPr lang="en-US" sz="2400" smtClean="0">
                <a:latin typeface="AbcTeacher"/>
                <a:ea typeface="AbcTeacher"/>
                <a:cs typeface="AbcTeacher"/>
                <a:sym typeface="AbcTeacher"/>
              </a:rPr>
              <a:t>!</a:t>
            </a:r>
            <a:endParaRPr sz="2400">
              <a:latin typeface="AbcTeacher"/>
              <a:ea typeface="AbcTeacher"/>
              <a:cs typeface="AbcTeacher"/>
              <a:sym typeface="AbcTeacher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3385119" y="2677158"/>
            <a:ext cx="324407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dirty="0">
                <a:latin typeface="AbcPrint"/>
                <a:ea typeface="AbcPrint"/>
                <a:cs typeface="AbcPrint"/>
                <a:sym typeface="AbcPrint"/>
              </a:rPr>
              <a:t>Carl Sandburg Learning Center</a:t>
            </a:r>
          </a:p>
          <a:p>
            <a:pPr lvl="0" algn="ctr">
              <a:defRPr sz="1800"/>
            </a:pPr>
            <a:r>
              <a:rPr dirty="0">
                <a:latin typeface="AbcPrint"/>
                <a:ea typeface="AbcPrint"/>
                <a:cs typeface="AbcPrint"/>
                <a:sym typeface="AbcPrint"/>
              </a:rPr>
              <a:t>451 </a:t>
            </a:r>
            <a:r>
              <a:rPr dirty="0" err="1">
                <a:latin typeface="AbcPrint"/>
                <a:ea typeface="AbcPrint"/>
                <a:cs typeface="AbcPrint"/>
                <a:sym typeface="AbcPrint"/>
              </a:rPr>
              <a:t>Meadowhall</a:t>
            </a:r>
            <a:r>
              <a:rPr dirty="0">
                <a:latin typeface="AbcPrint"/>
                <a:ea typeface="AbcPrint"/>
                <a:cs typeface="AbcPrint"/>
                <a:sym typeface="AbcPrint"/>
              </a:rPr>
              <a:t> Drive</a:t>
            </a:r>
          </a:p>
          <a:p>
            <a:pPr lvl="0" algn="ctr">
              <a:defRPr sz="1800"/>
            </a:pPr>
            <a:r>
              <a:rPr dirty="0">
                <a:latin typeface="AbcPrint"/>
                <a:ea typeface="AbcPrint"/>
                <a:cs typeface="AbcPrint"/>
                <a:sym typeface="AbcPrint"/>
              </a:rPr>
              <a:t>Rockville, MD 20851</a:t>
            </a:r>
          </a:p>
        </p:txBody>
      </p:sp>
      <p:sp>
        <p:nvSpPr>
          <p:cNvPr id="185" name="Shape 185"/>
          <p:cNvSpPr/>
          <p:nvPr/>
        </p:nvSpPr>
        <p:spPr>
          <a:xfrm>
            <a:off x="241045" y="839973"/>
            <a:ext cx="1996519" cy="72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/>
            </a:pPr>
            <a:r>
              <a:rPr sz="1400" b="1" dirty="0">
                <a:latin typeface="AbcTeacher"/>
                <a:ea typeface="AbcTeacher"/>
                <a:cs typeface="AbcTeacher"/>
                <a:sym typeface="AbcTeacher"/>
              </a:rPr>
              <a:t>About Ms. Amegashie…</a:t>
            </a:r>
          </a:p>
          <a:p>
            <a:pPr lvl="0" algn="ctr">
              <a:defRPr sz="1800"/>
            </a:pPr>
            <a:r>
              <a:rPr sz="1100" dirty="0">
                <a:latin typeface="AbcTeacher"/>
                <a:ea typeface="AbcTeacher"/>
                <a:cs typeface="AbcTeacher"/>
                <a:sym typeface="AbcTeacher"/>
              </a:rPr>
              <a:t>I was born in Bethesda, MD and grew up as a student attending Frederick County Public Schools. I came to Carl Sandburg in 2016 as the school’s new art teacher and have since received my </a:t>
            </a:r>
            <a:r>
              <a:rPr sz="11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sz="1100" dirty="0">
                <a:latin typeface="AbcTeacher"/>
                <a:ea typeface="AbcTeacher"/>
                <a:cs typeface="AbcTeacher"/>
                <a:sym typeface="AbcTeacher"/>
              </a:rPr>
              <a:t> certification as well. I am looking forward to working one on one with my </a:t>
            </a:r>
            <a:r>
              <a:rPr sz="11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sz="1100" dirty="0">
                <a:latin typeface="AbcTeacher"/>
                <a:ea typeface="AbcTeacher"/>
                <a:cs typeface="AbcTeacher"/>
                <a:sym typeface="AbcTeacher"/>
              </a:rPr>
              <a:t> students and learning more about each of their </a:t>
            </a:r>
            <a:r>
              <a:rPr sz="1100" dirty="0" smtClean="0">
                <a:latin typeface="AbcTeacher"/>
                <a:ea typeface="AbcTeacher"/>
                <a:cs typeface="AbcTeacher"/>
                <a:sym typeface="AbcTeacher"/>
              </a:rPr>
              <a:t>cultures</a:t>
            </a:r>
            <a:r>
              <a:rPr lang="en-US" sz="1100" dirty="0" smtClean="0">
                <a:latin typeface="AbcTeacher"/>
                <a:ea typeface="AbcTeacher"/>
                <a:cs typeface="AbcTeacher"/>
                <a:sym typeface="AbcTeacher"/>
              </a:rPr>
              <a:t>.</a:t>
            </a:r>
          </a:p>
          <a:p>
            <a:pPr lvl="0" algn="ctr">
              <a:defRPr sz="1800"/>
            </a:pPr>
            <a:endParaRPr lang="en-US" sz="1400" b="1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sz="1400" b="1" dirty="0" smtClean="0">
                <a:latin typeface="AbcTeacher"/>
                <a:ea typeface="AbcTeacher"/>
                <a:cs typeface="AbcTeacher"/>
                <a:sym typeface="AbcTeacher"/>
              </a:rPr>
              <a:t>About </a:t>
            </a:r>
            <a:r>
              <a:rPr sz="1400" b="1" dirty="0" err="1">
                <a:latin typeface="AbcTeacher"/>
                <a:ea typeface="AbcTeacher"/>
                <a:cs typeface="AbcTeacher"/>
                <a:sym typeface="AbcTeacher"/>
              </a:rPr>
              <a:t>Mrs</a:t>
            </a:r>
            <a:r>
              <a:rPr sz="1400" b="1" dirty="0">
                <a:latin typeface="AbcTeacher"/>
                <a:ea typeface="AbcTeacher"/>
                <a:cs typeface="AbcTeacher"/>
                <a:sym typeface="AbcTeacher"/>
              </a:rPr>
              <a:t> Dross…</a:t>
            </a:r>
            <a:endParaRPr sz="1400" dirty="0">
              <a:latin typeface="HelloDoodlePrint"/>
              <a:ea typeface="HelloDoodlePrint"/>
              <a:cs typeface="HelloDoodlePrint"/>
              <a:sym typeface="HelloDoodlePrint"/>
            </a:endParaRPr>
          </a:p>
          <a:p>
            <a:pPr lvl="0" algn="ctr">
              <a:defRPr sz="1800"/>
            </a:pPr>
            <a:r>
              <a:rPr sz="1100" dirty="0">
                <a:latin typeface="AbcTeacher"/>
                <a:ea typeface="AbcTeacher"/>
                <a:cs typeface="AbcTeacher"/>
                <a:sym typeface="AbcTeacher"/>
              </a:rPr>
              <a:t>I was born in Silver Spring, MD and grew up in Rockville, MD, as a student in MCPS. I began my career as a Special Education teacher in 1993 and I started teaching English for Speakers of Other Languages (</a:t>
            </a:r>
            <a:r>
              <a:rPr sz="11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sz="1100" dirty="0">
                <a:latin typeface="AbcTeacher"/>
                <a:ea typeface="AbcTeacher"/>
                <a:cs typeface="AbcTeacher"/>
                <a:sym typeface="AbcTeacher"/>
              </a:rPr>
              <a:t>) in 2012. I love being an </a:t>
            </a:r>
            <a:r>
              <a:rPr sz="11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sz="1100" dirty="0">
                <a:latin typeface="AbcTeacher"/>
                <a:ea typeface="AbcTeacher"/>
                <a:cs typeface="AbcTeacher"/>
                <a:sym typeface="AbcTeacher"/>
              </a:rPr>
              <a:t> teacher and learning about my students and their families</a:t>
            </a:r>
            <a:r>
              <a:rPr sz="1100" dirty="0" smtClean="0">
                <a:latin typeface="AbcTeacher"/>
                <a:ea typeface="AbcTeacher"/>
                <a:cs typeface="AbcTeacher"/>
                <a:sym typeface="AbcTeacher"/>
              </a:rPr>
              <a:t>!</a:t>
            </a:r>
            <a:endParaRPr lang="en-US" sz="1100" dirty="0" smtClean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endParaRPr lang="en-US" sz="1800" b="1" dirty="0" smtClean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n-US" sz="1800" b="1" dirty="0" smtClean="0">
                <a:latin typeface="AbcTeacher"/>
                <a:ea typeface="AbcTeacher"/>
                <a:cs typeface="AbcTeacher"/>
                <a:sym typeface="AbcTeacher"/>
              </a:rPr>
              <a:t>About </a:t>
            </a:r>
            <a:r>
              <a:rPr lang="en-US" sz="1800" b="1" dirty="0">
                <a:latin typeface="AbcTeacher"/>
                <a:ea typeface="AbcTeacher"/>
                <a:cs typeface="AbcTeacher"/>
                <a:sym typeface="AbcTeacher"/>
              </a:rPr>
              <a:t>Ms. Tahir…</a:t>
            </a:r>
          </a:p>
          <a:p>
            <a:pPr algn="ctr">
              <a:defRPr sz="1800"/>
            </a:pPr>
            <a:r>
              <a:rPr lang="en-US" sz="1100" dirty="0">
                <a:latin typeface="AbcTeacher" panose="00000400000000000000" pitchFamily="2" charset="0"/>
              </a:rPr>
              <a:t>I was born in Pakistan. I immigrated to Canada with my family and went to college in Ontario, Canada. After Canada, I moved to Maryland. I started my career as a Focus Teacher in 2016.  This is my first year as an </a:t>
            </a:r>
            <a:r>
              <a:rPr lang="en-US" sz="1100" dirty="0" err="1">
                <a:latin typeface="AbcTeacher" panose="00000400000000000000" pitchFamily="2" charset="0"/>
              </a:rPr>
              <a:t>ESOL</a:t>
            </a:r>
            <a:r>
              <a:rPr lang="en-US" sz="1100" dirty="0">
                <a:latin typeface="AbcTeacher" panose="00000400000000000000" pitchFamily="2" charset="0"/>
              </a:rPr>
              <a:t> teacher at Carl Sandburg. I’m really excited and looking forward to working with my students, their families, and my team at Carl Sandburg.</a:t>
            </a:r>
          </a:p>
          <a:p>
            <a:pPr lvl="0" algn="ctr">
              <a:defRPr sz="1800"/>
            </a:pPr>
            <a:endParaRPr sz="11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endParaRPr sz="1100" dirty="0">
              <a:latin typeface="AbcTeacher"/>
              <a:ea typeface="AbcTeacher"/>
              <a:cs typeface="AbcTeacher"/>
              <a:sym typeface="AbcTeacher"/>
            </a:endParaRPr>
          </a:p>
        </p:txBody>
      </p:sp>
      <p:pic>
        <p:nvPicPr>
          <p:cNvPr id="186" name="image29.jpeg" descr="http://images.veer.com/stock-illustrations/Word-welcome-written-in-different-378862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1674" y="3886200"/>
            <a:ext cx="2019012" cy="1536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30.jpg" descr="https://s-media-cache-ak0.pinimg.com/736x/67/bb/07/67bb072a0baee3712c5c4a60cd52bf1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38366" y="295265"/>
            <a:ext cx="3066003" cy="2333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31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 flipH="1">
            <a:off x="2221905" y="3748831"/>
            <a:ext cx="1050122" cy="778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9" name="FullSizeRender (2).jpg"/>
          <p:cNvPicPr/>
          <p:nvPr/>
        </p:nvPicPr>
        <p:blipFill>
          <a:blip r:embed="rId7">
            <a:extLst/>
          </a:blip>
          <a:srcRect l="16683" r="6346"/>
          <a:stretch>
            <a:fillRect/>
          </a:stretch>
        </p:blipFill>
        <p:spPr>
          <a:xfrm>
            <a:off x="2366954" y="1509823"/>
            <a:ext cx="769494" cy="1118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478012" y="4560768"/>
            <a:ext cx="2132559" cy="1723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>
              <a:defRPr sz="1800"/>
            </a:pPr>
            <a:r>
              <a:rPr lang="en-US" b="1" dirty="0" smtClean="0">
                <a:latin typeface="AbcTeacher"/>
                <a:ea typeface="AbcTeacher"/>
                <a:cs typeface="AbcTeacher"/>
                <a:sym typeface="AbcTeacher"/>
              </a:rPr>
              <a:t>About </a:t>
            </a:r>
            <a:r>
              <a:rPr lang="en-US" b="1" dirty="0">
                <a:latin typeface="AbcTeacher"/>
                <a:ea typeface="AbcTeacher"/>
                <a:cs typeface="AbcTeacher"/>
                <a:sym typeface="AbcTeacher"/>
              </a:rPr>
              <a:t>Ms. Arora…</a:t>
            </a:r>
            <a:endParaRPr lang="en-US" dirty="0"/>
          </a:p>
          <a:p>
            <a:pPr algn="ctr"/>
            <a:r>
              <a:rPr lang="en-US" sz="1100" dirty="0">
                <a:latin typeface="AbcTeacher" panose="00000400000000000000" pitchFamily="2" charset="0"/>
              </a:rPr>
              <a:t>I was born in Punjab, India, earned my M. A.  And B. A from Punjab University, Chandigarh, India and began my career as a Lecturer in English at the University. My family moved to Australia and lived in Canberra, Australia for nearly 6 years.  We moved to the U. S. </a:t>
            </a:r>
            <a:r>
              <a:rPr lang="en-US" sz="1100" dirty="0" smtClean="0">
                <a:latin typeface="AbcTeacher" panose="00000400000000000000" pitchFamily="2" charset="0"/>
              </a:rPr>
              <a:t>in</a:t>
            </a:r>
            <a:endParaRPr lang="en-US" dirty="0">
              <a:latin typeface="AbcTeacher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 t="25676"/>
          <a:stretch/>
        </p:blipFill>
        <p:spPr>
          <a:xfrm>
            <a:off x="2420473" y="6070620"/>
            <a:ext cx="733316" cy="1082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04" y="5022665"/>
            <a:ext cx="741671" cy="1085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422447" y="6240170"/>
            <a:ext cx="3169422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100" dirty="0">
                <a:latin typeface="AbcTeacher" panose="00000400000000000000" pitchFamily="2" charset="0"/>
              </a:rPr>
              <a:t>the fall of 1986.  While raising our children, I also earned M. Sc. degree in Special Education and an Advanced Professional Certification in </a:t>
            </a:r>
            <a:r>
              <a:rPr lang="en-US" sz="1100" dirty="0" err="1">
                <a:latin typeface="AbcTeacher" panose="00000400000000000000" pitchFamily="2" charset="0"/>
              </a:rPr>
              <a:t>ESOL</a:t>
            </a:r>
            <a:r>
              <a:rPr lang="en-US" sz="1100" dirty="0">
                <a:latin typeface="AbcTeacher" panose="00000400000000000000" pitchFamily="2" charset="0"/>
              </a:rPr>
              <a:t>. In MCPS, I began teaching English for Speakers of Other Languages in 1995.  I have worked at Carl Sandburg </a:t>
            </a:r>
            <a:r>
              <a:rPr lang="en-US" sz="1100" dirty="0" smtClean="0">
                <a:latin typeface="AbcTeacher" panose="00000400000000000000" pitchFamily="2" charset="0"/>
              </a:rPr>
              <a:t>L.C</a:t>
            </a:r>
            <a:r>
              <a:rPr lang="en-US" sz="1100" dirty="0">
                <a:latin typeface="AbcTeacher" panose="00000400000000000000" pitchFamily="2" charset="0"/>
              </a:rPr>
              <a:t>. as an </a:t>
            </a:r>
            <a:r>
              <a:rPr lang="en-US" sz="1100" dirty="0" err="1">
                <a:latin typeface="AbcTeacher" panose="00000400000000000000" pitchFamily="2" charset="0"/>
              </a:rPr>
              <a:t>ESOL</a:t>
            </a:r>
            <a:r>
              <a:rPr lang="en-US" sz="1100" dirty="0">
                <a:latin typeface="AbcTeacher" panose="00000400000000000000" pitchFamily="2" charset="0"/>
              </a:rPr>
              <a:t> teacher since 1995-to date. </a:t>
            </a:r>
            <a:r>
              <a:rPr lang="en-US" sz="1100" dirty="0" smtClean="0">
                <a:latin typeface="AbcTeacher" panose="00000400000000000000" pitchFamily="2" charset="0"/>
              </a:rPr>
              <a:t>I love my job and always look forward to my students’ English language development!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flipH="1">
            <a:off x="3345908" y="793"/>
            <a:ext cx="1589" cy="7772402"/>
          </a:xfrm>
          <a:prstGeom prst="line">
            <a:avLst/>
          </a:prstGeom>
          <a:ln w="25400">
            <a:solidFill>
              <a:srgbClr val="BFBFBF"/>
            </a:solidFill>
            <a:prstDash val="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H="1">
            <a:off x="6691819" y="-1"/>
            <a:ext cx="1589" cy="7772401"/>
          </a:xfrm>
          <a:prstGeom prst="line">
            <a:avLst/>
          </a:prstGeom>
          <a:ln w="25400">
            <a:solidFill>
              <a:srgbClr val="BFBFBF"/>
            </a:solidFill>
            <a:prstDash val="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228335" y="2468219"/>
            <a:ext cx="2890824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/>
            </a:pP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E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nglish for Speakers of Other Languages (</a:t>
            </a:r>
            <a:r>
              <a:rPr lang="en-US" sz="1600" dirty="0" err="1" smtClean="0">
                <a:latin typeface="AbcTeacher"/>
                <a:ea typeface="AbcTeacher"/>
                <a:cs typeface="AbcTeacher"/>
                <a:sym typeface="AbcTeacher"/>
              </a:rPr>
              <a:t>E</a:t>
            </a:r>
            <a:r>
              <a:rPr sz="1600" dirty="0" err="1" smtClean="0">
                <a:latin typeface="AbcTeacher"/>
                <a:ea typeface="AbcTeacher"/>
                <a:cs typeface="AbcTeacher"/>
                <a:sym typeface="AbcTeacher"/>
              </a:rPr>
              <a:t>SOL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)</a:t>
            </a: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is a program in Montgomery County Public Schools (MCPS) which 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supports</a:t>
            </a: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students whose first language is not </a:t>
            </a: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English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. </a:t>
            </a:r>
            <a:r>
              <a:rPr lang="en-US" sz="1600" dirty="0" err="1" smtClean="0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 services support students</a:t>
            </a: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in developing </a:t>
            </a: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academic 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language proficiency in reading, writing, listening and speaking in English. </a:t>
            </a:r>
            <a:r>
              <a:rPr lang="en-US" sz="1600" dirty="0" err="1" smtClean="0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 is </a:t>
            </a: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a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support 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your child receives </a:t>
            </a: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to 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help him/her become successful in the classroom </a:t>
            </a: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and 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beyond.  </a:t>
            </a:r>
          </a:p>
        </p:txBody>
      </p:sp>
      <p:sp>
        <p:nvSpPr>
          <p:cNvPr id="194" name="Shape 194"/>
          <p:cNvSpPr/>
          <p:nvPr/>
        </p:nvSpPr>
        <p:spPr>
          <a:xfrm>
            <a:off x="358325" y="925139"/>
            <a:ext cx="2796758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latin typeface="AbcTeacher"/>
                <a:ea typeface="AbcTeacher"/>
                <a:cs typeface="AbcTeacher"/>
                <a:sym typeface="AbcTeacher"/>
              </a:defRPr>
            </a:lvl1pPr>
          </a:lstStyle>
          <a:p>
            <a:pPr lvl="0">
              <a:defRPr sz="1800"/>
            </a:pPr>
            <a:r>
              <a:rPr sz="3200" dirty="0"/>
              <a:t>What is </a:t>
            </a:r>
            <a:r>
              <a:rPr sz="3200" dirty="0" err="1"/>
              <a:t>ESOL</a:t>
            </a:r>
            <a:r>
              <a:rPr sz="3200" dirty="0"/>
              <a:t>?</a:t>
            </a:r>
          </a:p>
        </p:txBody>
      </p:sp>
      <p:sp>
        <p:nvSpPr>
          <p:cNvPr id="195" name="Shape 195"/>
          <p:cNvSpPr/>
          <p:nvPr/>
        </p:nvSpPr>
        <p:spPr>
          <a:xfrm>
            <a:off x="3467622" y="2360498"/>
            <a:ext cx="3007863" cy="350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/>
            </a:pP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Your child will learn many things in </a:t>
            </a:r>
            <a:r>
              <a:rPr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. Depending on your child’s needs he/she will learn vocabulary and ways to become a successful reader and writer in English. The </a:t>
            </a:r>
            <a:r>
              <a:rPr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 teacher uses the same curriculum as the classroom teacher, but teaches language skills as well as academic skills.</a:t>
            </a:r>
          </a:p>
          <a:p>
            <a:pPr lvl="0" algn="ctr">
              <a:defRPr sz="1800"/>
            </a:pPr>
            <a:endParaRPr sz="16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 For more information about the </a:t>
            </a:r>
            <a:r>
              <a:rPr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 program please contact the </a:t>
            </a:r>
            <a:r>
              <a:rPr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 team or the MCPS website: </a:t>
            </a:r>
          </a:p>
          <a:p>
            <a:pPr lvl="0" algn="ctr">
              <a:defRPr sz="1800"/>
            </a:pPr>
            <a:r>
              <a:rPr sz="1400" dirty="0" smtClean="0">
                <a:latin typeface="AbcTeacher"/>
                <a:ea typeface="AbcTeacher"/>
                <a:cs typeface="AbcTeacher"/>
                <a:sym typeface="AbcTeacher"/>
                <a:hlinkClick r:id="rId3"/>
              </a:rPr>
              <a:t>www.montgomerycountyschoolsmd.org</a:t>
            </a:r>
            <a:r>
              <a:rPr lang="en-US" sz="14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  <a:endParaRPr sz="1400" dirty="0">
              <a:latin typeface="AbcTeacher"/>
              <a:ea typeface="AbcTeacher"/>
              <a:cs typeface="AbcTeacher"/>
              <a:sym typeface="AbcTeacher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3467625" y="925140"/>
            <a:ext cx="3033369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latin typeface="AbcTeacher"/>
                <a:ea typeface="AbcTeacher"/>
                <a:cs typeface="AbcTeacher"/>
                <a:sym typeface="AbcTeacher"/>
              </a:defRPr>
            </a:lvl1pPr>
          </a:lstStyle>
          <a:p>
            <a:pPr lvl="0">
              <a:defRPr sz="1800"/>
            </a:pPr>
            <a:r>
              <a:rPr sz="3200"/>
              <a:t>What will your child learn?</a:t>
            </a:r>
          </a:p>
        </p:txBody>
      </p:sp>
      <p:sp>
        <p:nvSpPr>
          <p:cNvPr id="197" name="Shape 197"/>
          <p:cNvSpPr/>
          <p:nvPr/>
        </p:nvSpPr>
        <p:spPr>
          <a:xfrm>
            <a:off x="6691819" y="925138"/>
            <a:ext cx="2954837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latin typeface="AbcTeacher"/>
                <a:ea typeface="AbcTeacher"/>
                <a:cs typeface="AbcTeacher"/>
                <a:sym typeface="AbcTeacher"/>
              </a:defRPr>
            </a:lvl1pPr>
          </a:lstStyle>
          <a:p>
            <a:pPr lvl="0">
              <a:defRPr sz="1800"/>
            </a:pPr>
            <a:r>
              <a:rPr sz="3200" dirty="0"/>
              <a:t>How can you contact us?</a:t>
            </a:r>
          </a:p>
        </p:txBody>
      </p:sp>
      <p:sp>
        <p:nvSpPr>
          <p:cNvPr id="198" name="Shape 198"/>
          <p:cNvSpPr/>
          <p:nvPr/>
        </p:nvSpPr>
        <p:spPr>
          <a:xfrm>
            <a:off x="6797023" y="2468218"/>
            <a:ext cx="3240707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/>
            </a:pP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You can call the school office: </a:t>
            </a:r>
          </a:p>
          <a:p>
            <a:pPr lvl="0" algn="ctr">
              <a:defRPr sz="1800"/>
            </a:pP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301-279-8490 </a:t>
            </a:r>
          </a:p>
          <a:p>
            <a:pPr lvl="0" algn="ctr">
              <a:defRPr sz="1800"/>
            </a:pPr>
            <a:endParaRPr sz="16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You can email </a:t>
            </a: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us:</a:t>
            </a:r>
            <a:endParaRPr lang="en-US" sz="1600" dirty="0" smtClean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  <a:hlinkClick r:id="rId4"/>
              </a:rPr>
              <a:t>Anavi_M_Amegashie@mcpsmd.org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</a:p>
          <a:p>
            <a:pPr lvl="0" algn="ctr">
              <a:defRPr sz="1800"/>
            </a:pP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  <a:hlinkClick r:id="rId5"/>
              </a:rPr>
              <a:t>Samanju_B_Arora@mcpsmd.org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  <a:endParaRPr lang="en-US" sz="16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  <a:hlinkClick r:id="rId6"/>
              </a:rPr>
              <a:t>Heidi_H_Dross@mcpsmd.org</a:t>
            </a:r>
            <a:endParaRPr lang="en-US" sz="1600" dirty="0" smtClean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  <a:hlinkClick r:id="rId7"/>
              </a:rPr>
              <a:t>Ambreen_Tahir@mcpsmd.org</a:t>
            </a:r>
            <a:endParaRPr lang="en-US" sz="1600" dirty="0" smtClean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endParaRPr sz="16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endParaRPr sz="16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If at anytime you would like to know more about </a:t>
            </a:r>
            <a:r>
              <a:rPr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 and what or how your child is doing please let 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us</a:t>
            </a:r>
            <a:r>
              <a:rPr sz="16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  <a:r>
              <a:rPr sz="1600" dirty="0">
                <a:latin typeface="AbcTeacher"/>
                <a:ea typeface="AbcTeacher"/>
                <a:cs typeface="AbcTeacher"/>
                <a:sym typeface="AbcTeacher"/>
              </a:rPr>
              <a:t>know.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50941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0941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50941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0941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458</Words>
  <Application>Microsoft Office PowerPoint</Application>
  <PresentationFormat>Custom</PresentationFormat>
  <Paragraphs>35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AbcPrint</vt:lpstr>
      <vt:lpstr>AbcTeacher</vt:lpstr>
      <vt:lpstr>Arial</vt:lpstr>
      <vt:lpstr>Avenir Roman</vt:lpstr>
      <vt:lpstr>Calibri</vt:lpstr>
      <vt:lpstr>HelloDoodlePrint</vt:lpstr>
      <vt:lpstr>Helvetica</vt:lpstr>
      <vt:lpstr>Default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Tahir, Ambreen</dc:creator>
  <cp:lastModifiedBy>Dross, Heidi H</cp:lastModifiedBy>
  <cp:revision>15</cp:revision>
  <dcterms:modified xsi:type="dcterms:W3CDTF">2017-10-04T14:59:26Z</dcterms:modified>
</cp:coreProperties>
</file>