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8"/>
  </p:notesMasterIdLst>
  <p:sldIdLst>
    <p:sldId id="256" r:id="rId5"/>
    <p:sldId id="257" r:id="rId6"/>
    <p:sldId id="259" r:id="rId7"/>
    <p:sldId id="268" r:id="rId8"/>
    <p:sldId id="269" r:id="rId9"/>
    <p:sldId id="270" r:id="rId10"/>
    <p:sldId id="258" r:id="rId11"/>
    <p:sldId id="263" r:id="rId12"/>
    <p:sldId id="264" r:id="rId13"/>
    <p:sldId id="265" r:id="rId14"/>
    <p:sldId id="266" r:id="rId15"/>
    <p:sldId id="26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410A5-A191-4406-983F-721F3D43FAD5}"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E5117-B3AE-4DE7-885D-C858E3627C6F}" type="slidenum">
              <a:rPr lang="en-US" smtClean="0"/>
              <a:t>‹#›</a:t>
            </a:fld>
            <a:endParaRPr lang="en-US"/>
          </a:p>
        </p:txBody>
      </p:sp>
    </p:spTree>
    <p:extLst>
      <p:ext uri="{BB962C8B-B14F-4D97-AF65-F5344CB8AC3E}">
        <p14:creationId xmlns:p14="http://schemas.microsoft.com/office/powerpoint/2010/main" val="122878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FNP who cares for middle and high school students in a DC public school</a:t>
            </a:r>
          </a:p>
          <a:p>
            <a:r>
              <a:rPr lang="en-US" dirty="0"/>
              <a:t>Mother to a Tilden student who is MORTIFIED that I am giving this talk and has sworn me not mention his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Phones are GREAT – enable us to keep track of our kids, communicate with them, etc. </a:t>
            </a:r>
          </a:p>
          <a:p>
            <a:r>
              <a:rPr lang="en-US" dirty="0"/>
              <a:t>But there is now more and more data that is giving some of us pause about giving them to our kids at too young of an age</a:t>
            </a:r>
          </a:p>
        </p:txBody>
      </p:sp>
      <p:sp>
        <p:nvSpPr>
          <p:cNvPr id="4" name="Slide Number Placeholder 3"/>
          <p:cNvSpPr>
            <a:spLocks noGrp="1"/>
          </p:cNvSpPr>
          <p:nvPr>
            <p:ph type="sldNum" sz="quarter" idx="5"/>
          </p:nvPr>
        </p:nvSpPr>
        <p:spPr/>
        <p:txBody>
          <a:bodyPr/>
          <a:lstStyle/>
          <a:p>
            <a:fld id="{247E5117-B3AE-4DE7-885D-C858E3627C6F}" type="slidenum">
              <a:rPr lang="en-US" smtClean="0"/>
              <a:t>1</a:t>
            </a:fld>
            <a:endParaRPr lang="en-US"/>
          </a:p>
        </p:txBody>
      </p:sp>
    </p:spTree>
    <p:extLst>
      <p:ext uri="{BB962C8B-B14F-4D97-AF65-F5344CB8AC3E}">
        <p14:creationId xmlns:p14="http://schemas.microsoft.com/office/powerpoint/2010/main" val="87759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E5117-B3AE-4DE7-885D-C858E3627C6F}" type="slidenum">
              <a:rPr lang="en-US" smtClean="0"/>
              <a:t>2</a:t>
            </a:fld>
            <a:endParaRPr lang="en-US"/>
          </a:p>
        </p:txBody>
      </p:sp>
    </p:spTree>
    <p:extLst>
      <p:ext uri="{BB962C8B-B14F-4D97-AF65-F5344CB8AC3E}">
        <p14:creationId xmlns:p14="http://schemas.microsoft.com/office/powerpoint/2010/main" val="175298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grey bar represents the period of time from when young people started acquiring smartphones to when they became almost ubiquitous among young people; please note that the numbers have not leveled off, but have continued to grow!</a:t>
            </a:r>
          </a:p>
        </p:txBody>
      </p:sp>
      <p:sp>
        <p:nvSpPr>
          <p:cNvPr id="4" name="Slide Number Placeholder 3"/>
          <p:cNvSpPr>
            <a:spLocks noGrp="1"/>
          </p:cNvSpPr>
          <p:nvPr>
            <p:ph type="sldNum" sz="quarter" idx="5"/>
          </p:nvPr>
        </p:nvSpPr>
        <p:spPr/>
        <p:txBody>
          <a:bodyPr/>
          <a:lstStyle/>
          <a:p>
            <a:fld id="{247E5117-B3AE-4DE7-885D-C858E3627C6F}" type="slidenum">
              <a:rPr lang="en-US" smtClean="0"/>
              <a:t>4</a:t>
            </a:fld>
            <a:endParaRPr lang="en-US"/>
          </a:p>
        </p:txBody>
      </p:sp>
    </p:spTree>
    <p:extLst>
      <p:ext uri="{BB962C8B-B14F-4D97-AF65-F5344CB8AC3E}">
        <p14:creationId xmlns:p14="http://schemas.microsoft.com/office/powerpoint/2010/main" val="340612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add – because my son always argues that because social media doesn’t seem to be as damaging for boys – that it means he should get a phone. While this is true, boys and girls have different interests, and the bigger problems for boys are gaming and pornography. One psychiatrist with whom I heard an interview tells parents who ask her the right age to get their kid is when they are ready for their child to watch pornography. </a:t>
            </a:r>
          </a:p>
        </p:txBody>
      </p:sp>
      <p:sp>
        <p:nvSpPr>
          <p:cNvPr id="4" name="Slide Number Placeholder 3"/>
          <p:cNvSpPr>
            <a:spLocks noGrp="1"/>
          </p:cNvSpPr>
          <p:nvPr>
            <p:ph type="sldNum" sz="quarter" idx="5"/>
          </p:nvPr>
        </p:nvSpPr>
        <p:spPr/>
        <p:txBody>
          <a:bodyPr/>
          <a:lstStyle/>
          <a:p>
            <a:fld id="{247E5117-B3AE-4DE7-885D-C858E3627C6F}" type="slidenum">
              <a:rPr lang="en-US" smtClean="0"/>
              <a:t>7</a:t>
            </a:fld>
            <a:endParaRPr lang="en-US"/>
          </a:p>
        </p:txBody>
      </p:sp>
    </p:spTree>
    <p:extLst>
      <p:ext uri="{BB962C8B-B14F-4D97-AF65-F5344CB8AC3E}">
        <p14:creationId xmlns:p14="http://schemas.microsoft.com/office/powerpoint/2010/main" val="140820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panic! Most of us as parents are doing the best we can and we need to show each other and ourselves some grace. To paraphrase Maya Angelou, we do the best we can, then when we learn better, we do better.</a:t>
            </a:r>
          </a:p>
        </p:txBody>
      </p:sp>
      <p:sp>
        <p:nvSpPr>
          <p:cNvPr id="4" name="Slide Number Placeholder 3"/>
          <p:cNvSpPr>
            <a:spLocks noGrp="1"/>
          </p:cNvSpPr>
          <p:nvPr>
            <p:ph type="sldNum" sz="quarter" idx="5"/>
          </p:nvPr>
        </p:nvSpPr>
        <p:spPr/>
        <p:txBody>
          <a:bodyPr/>
          <a:lstStyle/>
          <a:p>
            <a:fld id="{247E5117-B3AE-4DE7-885D-C858E3627C6F}" type="slidenum">
              <a:rPr lang="en-US" smtClean="0"/>
              <a:t>10</a:t>
            </a:fld>
            <a:endParaRPr lang="en-US"/>
          </a:p>
        </p:txBody>
      </p:sp>
    </p:spTree>
    <p:extLst>
      <p:ext uri="{BB962C8B-B14F-4D97-AF65-F5344CB8AC3E}">
        <p14:creationId xmlns:p14="http://schemas.microsoft.com/office/powerpoint/2010/main" val="83444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8C360C6-F01B-4AC5-AEFF-ACE7187CF132}" type="datetimeFigureOut">
              <a:rPr lang="en-US" smtClean="0"/>
              <a:t>11/13/2024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9D4AB61-5826-4539-A024-861D5510A88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80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360C6-F01B-4AC5-AEFF-ACE7187CF132}"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33538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360C6-F01B-4AC5-AEFF-ACE7187CF132}"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100025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360C6-F01B-4AC5-AEFF-ACE7187CF132}"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366455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C360C6-F01B-4AC5-AEFF-ACE7187CF132}"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4AB61-5826-4539-A024-861D5510A88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31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360C6-F01B-4AC5-AEFF-ACE7187CF132}"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200909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360C6-F01B-4AC5-AEFF-ACE7187CF132}"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192988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C360C6-F01B-4AC5-AEFF-ACE7187CF132}"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1066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360C6-F01B-4AC5-AEFF-ACE7187CF132}"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331678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C360C6-F01B-4AC5-AEFF-ACE7187CF132}"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37585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C360C6-F01B-4AC5-AEFF-ACE7187CF132}"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4AB61-5826-4539-A024-861D5510A886}" type="slidenum">
              <a:rPr lang="en-US" smtClean="0"/>
              <a:t>‹#›</a:t>
            </a:fld>
            <a:endParaRPr lang="en-US"/>
          </a:p>
        </p:txBody>
      </p:sp>
    </p:spTree>
    <p:extLst>
      <p:ext uri="{BB962C8B-B14F-4D97-AF65-F5344CB8AC3E}">
        <p14:creationId xmlns:p14="http://schemas.microsoft.com/office/powerpoint/2010/main" val="8613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8C360C6-F01B-4AC5-AEFF-ACE7187CF132}" type="datetimeFigureOut">
              <a:rPr lang="en-US" smtClean="0"/>
              <a:t>11/13/2024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9D4AB61-5826-4539-A024-861D5510A886}" type="slidenum">
              <a:rPr lang="en-US" smtClean="0"/>
              <a:t>‹#›</a:t>
            </a:fld>
            <a:endParaRPr lang="en-US"/>
          </a:p>
        </p:txBody>
      </p:sp>
    </p:spTree>
    <p:extLst>
      <p:ext uri="{BB962C8B-B14F-4D97-AF65-F5344CB8AC3E}">
        <p14:creationId xmlns:p14="http://schemas.microsoft.com/office/powerpoint/2010/main" val="18151521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odinside.com/" TargetMode="External"/><Relationship Id="rId13" Type="http://schemas.openxmlformats.org/officeDocument/2006/relationships/hyperlink" Target="https://pepparentonline.org/p/social-media" TargetMode="External"/><Relationship Id="rId3" Type="http://schemas.openxmlformats.org/officeDocument/2006/relationships/hyperlink" Target="https://www.goodinside.com/podcast/9394/the-anxious-generation-dr-becky-jonathan-haidt-in-conversation-with-stephanie-ruhle-at-92ny/" TargetMode="External"/><Relationship Id="rId7" Type="http://schemas.openxmlformats.org/officeDocument/2006/relationships/hyperlink" Target="https://www.goodinside.com/access-anxiousgenerationguide-lp/?utm_source=free_guide&amp;utm_medium=partner&amp;utm_campaign=tag-parent-lp" TargetMode="External"/><Relationship Id="rId12" Type="http://schemas.openxmlformats.org/officeDocument/2006/relationships/hyperlink" Target="https://pepparent.org/" TargetMode="External"/><Relationship Id="rId2" Type="http://schemas.openxmlformats.org/officeDocument/2006/relationships/hyperlink" Target="https://www.goodinside.com/podcast/7065/the-anxious-generation-with-jonathan-haidt/" TargetMode="External"/><Relationship Id="rId1" Type="http://schemas.openxmlformats.org/officeDocument/2006/relationships/slideLayout" Target="../slideLayouts/slideLayout2.xml"/><Relationship Id="rId6" Type="http://schemas.openxmlformats.org/officeDocument/2006/relationships/hyperlink" Target="https://www.anxiousgeneration.com/" TargetMode="External"/><Relationship Id="rId11" Type="http://schemas.openxmlformats.org/officeDocument/2006/relationships/hyperlink" Target="https://www.waituntil8th.org/" TargetMode="External"/><Relationship Id="rId5" Type="http://schemas.openxmlformats.org/officeDocument/2006/relationships/hyperlink" Target="https://screenstrong.org/" TargetMode="External"/><Relationship Id="rId15" Type="http://schemas.openxmlformats.org/officeDocument/2006/relationships/hyperlink" Target="https://pepparentonline.org/p/tackling-tech-october-2021" TargetMode="External"/><Relationship Id="rId10" Type="http://schemas.openxmlformats.org/officeDocument/2006/relationships/hyperlink" Target="https://www.healthychildren.org/english/family-life/media/pages/default.aspx" TargetMode="External"/><Relationship Id="rId4" Type="http://schemas.openxmlformats.org/officeDocument/2006/relationships/hyperlink" Target="https://podcasts.apple.com/us/podcast/a-psychiatrists-perspective-on-screen-addiction-with/id1474681355?i=1000596494204" TargetMode="External"/><Relationship Id="rId9" Type="http://schemas.openxmlformats.org/officeDocument/2006/relationships/hyperlink" Target="https://www.hhs.gov/sites/default/files/sg-youth-mental-health-social-media-advisory.pdf" TargetMode="External"/><Relationship Id="rId14" Type="http://schemas.openxmlformats.org/officeDocument/2006/relationships/hyperlink" Target="https://pepparentonline.org/p/tackling-technology-202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odinside.com/podcast/7065/the-anxious-generation-with-jonathan-haidt/" TargetMode="External"/><Relationship Id="rId2" Type="http://schemas.openxmlformats.org/officeDocument/2006/relationships/hyperlink" Target="https://podcasts.apple.com/us/podcast/screenstrong-families/id1474681355" TargetMode="External"/><Relationship Id="rId1" Type="http://schemas.openxmlformats.org/officeDocument/2006/relationships/slideLayout" Target="../slideLayouts/slideLayout2.xml"/><Relationship Id="rId4" Type="http://schemas.openxmlformats.org/officeDocument/2006/relationships/hyperlink" Target="https://www.goodinside.com/podcast/9394/the-anxious-generation-dr-becky-jonathan-haidt-in-conversation-with-stephanie-ruhle-at-92n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9F45-120F-43C3-AB1C-2EC10F98F6E8}"/>
              </a:ext>
            </a:extLst>
          </p:cNvPr>
          <p:cNvSpPr>
            <a:spLocks noGrp="1"/>
          </p:cNvSpPr>
          <p:nvPr>
            <p:ph type="ctrTitle"/>
          </p:nvPr>
        </p:nvSpPr>
        <p:spPr/>
        <p:txBody>
          <a:bodyPr>
            <a:normAutofit/>
          </a:bodyPr>
          <a:lstStyle/>
          <a:p>
            <a:r>
              <a:rPr lang="en-US" dirty="0"/>
              <a:t>Tweens, Teens</a:t>
            </a:r>
            <a:br>
              <a:rPr lang="en-US" dirty="0"/>
            </a:br>
            <a:r>
              <a:rPr lang="en-US" dirty="0"/>
              <a:t>and </a:t>
            </a:r>
            <a:r>
              <a:rPr lang="en-US" sz="4000" dirty="0"/>
              <a:t>(Smartphone)</a:t>
            </a:r>
            <a:r>
              <a:rPr lang="en-US" dirty="0"/>
              <a:t> screens</a:t>
            </a:r>
          </a:p>
        </p:txBody>
      </p:sp>
      <p:sp>
        <p:nvSpPr>
          <p:cNvPr id="3" name="Subtitle 2">
            <a:extLst>
              <a:ext uri="{FF2B5EF4-FFF2-40B4-BE49-F238E27FC236}">
                <a16:creationId xmlns:a16="http://schemas.microsoft.com/office/drawing/2014/main" id="{D4FD725E-1C57-40A7-B305-8EB4D31F9FEF}"/>
              </a:ext>
            </a:extLst>
          </p:cNvPr>
          <p:cNvSpPr>
            <a:spLocks noGrp="1"/>
          </p:cNvSpPr>
          <p:nvPr>
            <p:ph type="subTitle" idx="1"/>
          </p:nvPr>
        </p:nvSpPr>
        <p:spPr/>
        <p:txBody>
          <a:bodyPr/>
          <a:lstStyle/>
          <a:p>
            <a:r>
              <a:rPr lang="en-US" dirty="0"/>
              <a:t>Amanda Johnson, FNP</a:t>
            </a:r>
          </a:p>
        </p:txBody>
      </p:sp>
    </p:spTree>
    <p:extLst>
      <p:ext uri="{BB962C8B-B14F-4D97-AF65-F5344CB8AC3E}">
        <p14:creationId xmlns:p14="http://schemas.microsoft.com/office/powerpoint/2010/main" val="113736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09D5-C16A-4F37-B07A-BEAF5BEB4AA4}"/>
              </a:ext>
            </a:extLst>
          </p:cNvPr>
          <p:cNvSpPr>
            <a:spLocks noGrp="1"/>
          </p:cNvSpPr>
          <p:nvPr>
            <p:ph type="title"/>
          </p:nvPr>
        </p:nvSpPr>
        <p:spPr>
          <a:xfrm>
            <a:off x="1158240" y="101695"/>
            <a:ext cx="9875520" cy="1356360"/>
          </a:xfrm>
        </p:spPr>
        <p:txBody>
          <a:bodyPr>
            <a:normAutofit/>
          </a:bodyPr>
          <a:lstStyle/>
          <a:p>
            <a:r>
              <a:rPr lang="en-US" sz="4000" dirty="0">
                <a:solidFill>
                  <a:schemeClr val="tx1"/>
                </a:solidFill>
              </a:rPr>
              <a:t>What if I’ve already gotten my kiddo a phone?</a:t>
            </a:r>
          </a:p>
        </p:txBody>
      </p:sp>
      <p:sp>
        <p:nvSpPr>
          <p:cNvPr id="3" name="Content Placeholder 2">
            <a:extLst>
              <a:ext uri="{FF2B5EF4-FFF2-40B4-BE49-F238E27FC236}">
                <a16:creationId xmlns:a16="http://schemas.microsoft.com/office/drawing/2014/main" id="{DFBF8485-F8C9-4BBD-B034-5CEE4D7B9EB5}"/>
              </a:ext>
            </a:extLst>
          </p:cNvPr>
          <p:cNvSpPr>
            <a:spLocks noGrp="1"/>
          </p:cNvSpPr>
          <p:nvPr>
            <p:ph idx="1"/>
          </p:nvPr>
        </p:nvSpPr>
        <p:spPr>
          <a:xfrm>
            <a:off x="1002195" y="1087317"/>
            <a:ext cx="10187609" cy="5479737"/>
          </a:xfrm>
        </p:spPr>
        <p:txBody>
          <a:bodyPr>
            <a:noAutofit/>
          </a:bodyPr>
          <a:lstStyle/>
          <a:p>
            <a:pPr>
              <a:buClrTx/>
            </a:pPr>
            <a:r>
              <a:rPr lang="en-US" sz="2400" dirty="0">
                <a:solidFill>
                  <a:schemeClr val="tx1"/>
                </a:solidFill>
              </a:rPr>
              <a:t>You can always take it back – this is not a binding contract! Consider an alternative device – smart watch? Dumb phone?</a:t>
            </a:r>
          </a:p>
          <a:p>
            <a:pPr>
              <a:buClrTx/>
            </a:pPr>
            <a:r>
              <a:rPr lang="en-US" sz="2400" dirty="0">
                <a:solidFill>
                  <a:schemeClr val="tx1"/>
                </a:solidFill>
              </a:rPr>
              <a:t>Set up your child’s phone for a minor with parental controls. Involve your kid in creating a contract about safe device use.</a:t>
            </a:r>
          </a:p>
          <a:p>
            <a:pPr>
              <a:buClrTx/>
            </a:pPr>
            <a:r>
              <a:rPr lang="en-US" sz="2400" dirty="0">
                <a:solidFill>
                  <a:schemeClr val="tx1"/>
                </a:solidFill>
              </a:rPr>
              <a:t>Tell your child that their phone will have a passcode that you know, and that you will be checking it regularly. </a:t>
            </a:r>
          </a:p>
          <a:p>
            <a:pPr>
              <a:buClrTx/>
            </a:pPr>
            <a:r>
              <a:rPr lang="en-US" sz="2400" dirty="0">
                <a:solidFill>
                  <a:schemeClr val="tx1"/>
                </a:solidFill>
              </a:rPr>
              <a:t>Create guidelines about phone use for you child and in your home.</a:t>
            </a:r>
          </a:p>
          <a:p>
            <a:pPr lvl="2">
              <a:buClrTx/>
            </a:pPr>
            <a:r>
              <a:rPr lang="en-US" sz="2000" dirty="0">
                <a:solidFill>
                  <a:schemeClr val="tx1"/>
                </a:solidFill>
              </a:rPr>
              <a:t>No phones at the dinner table</a:t>
            </a:r>
          </a:p>
          <a:p>
            <a:pPr lvl="2">
              <a:buClrTx/>
            </a:pPr>
            <a:r>
              <a:rPr lang="en-US" sz="2000" dirty="0">
                <a:solidFill>
                  <a:schemeClr val="tx1"/>
                </a:solidFill>
              </a:rPr>
              <a:t>Device curfew – no phones in bedroom at night</a:t>
            </a:r>
          </a:p>
          <a:p>
            <a:pPr lvl="2">
              <a:buClrTx/>
            </a:pPr>
            <a:r>
              <a:rPr lang="en-US" sz="2000" dirty="0">
                <a:solidFill>
                  <a:schemeClr val="tx1"/>
                </a:solidFill>
              </a:rPr>
              <a:t>No phones when friends are over – ALL devices (including friends’) can stay in a box</a:t>
            </a:r>
          </a:p>
          <a:p>
            <a:pPr lvl="2">
              <a:buClrTx/>
            </a:pPr>
            <a:r>
              <a:rPr lang="en-US" sz="2000" dirty="0">
                <a:solidFill>
                  <a:schemeClr val="tx1"/>
                </a:solidFill>
              </a:rPr>
              <a:t>Turn off notifications!</a:t>
            </a:r>
          </a:p>
          <a:p>
            <a:pPr>
              <a:buClrTx/>
            </a:pPr>
            <a:r>
              <a:rPr lang="en-US" sz="2400" dirty="0">
                <a:solidFill>
                  <a:schemeClr val="tx1"/>
                </a:solidFill>
              </a:rPr>
              <a:t>Let your kid know you will be there to help them resolve problems when they (inevitably) screw it up! There is a plethora resources to help parents navigate what is undeniably fraught and tricky area…</a:t>
            </a:r>
          </a:p>
        </p:txBody>
      </p:sp>
    </p:spTree>
    <p:extLst>
      <p:ext uri="{BB962C8B-B14F-4D97-AF65-F5344CB8AC3E}">
        <p14:creationId xmlns:p14="http://schemas.microsoft.com/office/powerpoint/2010/main" val="47708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955E-B708-4B18-82B7-BB979301AA6B}"/>
              </a:ext>
            </a:extLst>
          </p:cNvPr>
          <p:cNvSpPr>
            <a:spLocks noGrp="1"/>
          </p:cNvSpPr>
          <p:nvPr>
            <p:ph type="title"/>
          </p:nvPr>
        </p:nvSpPr>
        <p:spPr>
          <a:xfrm>
            <a:off x="1158240" y="261731"/>
            <a:ext cx="9875520" cy="1356360"/>
          </a:xfrm>
        </p:spPr>
        <p:txBody>
          <a:bodyPr/>
          <a:lstStyle/>
          <a:p>
            <a:r>
              <a:rPr lang="en-US" dirty="0">
                <a:solidFill>
                  <a:schemeClr val="tx1"/>
                </a:solidFill>
              </a:rPr>
              <a:t>Helpful Resources and Further Reading</a:t>
            </a:r>
          </a:p>
        </p:txBody>
      </p:sp>
      <p:sp>
        <p:nvSpPr>
          <p:cNvPr id="3" name="Content Placeholder 2">
            <a:extLst>
              <a:ext uri="{FF2B5EF4-FFF2-40B4-BE49-F238E27FC236}">
                <a16:creationId xmlns:a16="http://schemas.microsoft.com/office/drawing/2014/main" id="{C9B3AB45-17B9-4255-BB7B-A353560DBF3B}"/>
              </a:ext>
            </a:extLst>
          </p:cNvPr>
          <p:cNvSpPr>
            <a:spLocks noGrp="1"/>
          </p:cNvSpPr>
          <p:nvPr>
            <p:ph idx="1"/>
          </p:nvPr>
        </p:nvSpPr>
        <p:spPr>
          <a:xfrm>
            <a:off x="1019092" y="1386176"/>
            <a:ext cx="9872871" cy="5329362"/>
          </a:xfrm>
        </p:spPr>
        <p:txBody>
          <a:bodyPr>
            <a:normAutofit fontScale="70000" lnSpcReduction="20000"/>
          </a:bodyPr>
          <a:lstStyle/>
          <a:p>
            <a:pPr>
              <a:buClrTx/>
            </a:pPr>
            <a:r>
              <a:rPr lang="en-US" dirty="0">
                <a:solidFill>
                  <a:schemeClr val="tx1"/>
                </a:solidFill>
              </a:rPr>
              <a:t>Podcasts: Highly recommend </a:t>
            </a:r>
            <a:r>
              <a:rPr lang="en-US" dirty="0">
                <a:solidFill>
                  <a:schemeClr val="accent3"/>
                </a:solidFill>
                <a:hlinkClick r:id="rId2">
                  <a:extLst>
                    <a:ext uri="{A12FA001-AC4F-418D-AE19-62706E023703}">
                      <ahyp:hlinkClr xmlns:ahyp="http://schemas.microsoft.com/office/drawing/2018/hyperlinkcolor" val="tx"/>
                    </a:ext>
                  </a:extLst>
                </a:hlinkClick>
              </a:rPr>
              <a:t>this</a:t>
            </a:r>
            <a:r>
              <a:rPr lang="en-US" dirty="0">
                <a:solidFill>
                  <a:schemeClr val="tx1"/>
                </a:solidFill>
              </a:rPr>
              <a:t> podcast where Dr. Becky interviews Jonathan Haidt right after his book came out, as well as </a:t>
            </a:r>
            <a:r>
              <a:rPr lang="en-US" dirty="0">
                <a:solidFill>
                  <a:schemeClr val="tx1"/>
                </a:solidFill>
                <a:hlinkClick r:id="rId3"/>
              </a:rPr>
              <a:t>this</a:t>
            </a:r>
            <a:r>
              <a:rPr lang="en-US" dirty="0">
                <a:solidFill>
                  <a:schemeClr val="tx1"/>
                </a:solidFill>
              </a:rPr>
              <a:t> podcast, a recording of a moderated conversation between Dr. Becky and Haidt. </a:t>
            </a:r>
            <a:r>
              <a:rPr lang="en-US" dirty="0">
                <a:solidFill>
                  <a:schemeClr val="tx1"/>
                </a:solidFill>
                <a:hlinkClick r:id="rId4"/>
              </a:rPr>
              <a:t>This</a:t>
            </a:r>
            <a:r>
              <a:rPr lang="en-US" dirty="0">
                <a:solidFill>
                  <a:schemeClr val="tx1"/>
                </a:solidFill>
              </a:rPr>
              <a:t> podcast, an interview with a psychiatrist on the Screen Strong podcast, is also full of great information. </a:t>
            </a:r>
            <a:r>
              <a:rPr lang="en-US" dirty="0">
                <a:solidFill>
                  <a:schemeClr val="tx1"/>
                </a:solidFill>
                <a:hlinkClick r:id="rId5">
                  <a:extLst>
                    <a:ext uri="{A12FA001-AC4F-418D-AE19-62706E023703}">
                      <ahyp:hlinkClr xmlns:ahyp="http://schemas.microsoft.com/office/drawing/2018/hyperlinkcolor" val="tx"/>
                    </a:ext>
                  </a:extLst>
                </a:hlinkClick>
              </a:rPr>
              <a:t> </a:t>
            </a:r>
          </a:p>
          <a:p>
            <a:pPr>
              <a:buClrTx/>
            </a:pPr>
            <a:r>
              <a:rPr lang="en-US" dirty="0">
                <a:solidFill>
                  <a:schemeClr val="accent3"/>
                </a:solidFill>
                <a:hlinkClick r:id="rId5">
                  <a:extLst>
                    <a:ext uri="{A12FA001-AC4F-418D-AE19-62706E023703}">
                      <ahyp:hlinkClr xmlns:ahyp="http://schemas.microsoft.com/office/drawing/2018/hyperlinkcolor" val="tx"/>
                    </a:ext>
                  </a:extLst>
                </a:hlinkClick>
              </a:rPr>
              <a:t>Screen Strong</a:t>
            </a:r>
            <a:r>
              <a:rPr lang="en-US" dirty="0">
                <a:solidFill>
                  <a:schemeClr val="tx1"/>
                </a:solidFill>
              </a:rPr>
              <a:t>: A nonprofit that helps parents navigate healthy screen use and resolve problematic behavior, especially around social media, pornography, and video games. They have an online community, Facebook group, podcast, and courses for parents and kids about safe media use. </a:t>
            </a:r>
          </a:p>
          <a:p>
            <a:pPr>
              <a:buClrTx/>
            </a:pPr>
            <a:r>
              <a:rPr lang="en-US" dirty="0">
                <a:solidFill>
                  <a:schemeClr val="tx1"/>
                </a:solidFill>
                <a:hlinkClick r:id="rId6"/>
              </a:rPr>
              <a:t>The Anxious Generation</a:t>
            </a:r>
            <a:r>
              <a:rPr lang="en-US" dirty="0">
                <a:solidFill>
                  <a:schemeClr val="tx1"/>
                </a:solidFill>
              </a:rPr>
              <a:t>: Website of social scientist, NYU professor, and NYT bestselling author Jonathan Haidt. The website has a huge resource library, with book recommendations, resources for families and educators, newsletters, videos, podcasts, and </a:t>
            </a:r>
            <a:r>
              <a:rPr lang="en-US" b="1" dirty="0">
                <a:solidFill>
                  <a:schemeClr val="tx1"/>
                </a:solidFill>
              </a:rPr>
              <a:t>recommendations for alternatives to smartphones</a:t>
            </a:r>
            <a:r>
              <a:rPr lang="en-US" dirty="0">
                <a:solidFill>
                  <a:schemeClr val="tx1"/>
                </a:solidFill>
              </a:rPr>
              <a:t>! There is also a </a:t>
            </a:r>
            <a:r>
              <a:rPr lang="en-US" dirty="0">
                <a:solidFill>
                  <a:schemeClr val="tx1"/>
                </a:solidFill>
                <a:hlinkClick r:id="rId7"/>
              </a:rPr>
              <a:t>pdf</a:t>
            </a:r>
            <a:r>
              <a:rPr lang="en-US" dirty="0">
                <a:solidFill>
                  <a:schemeClr val="tx1"/>
                </a:solidFill>
              </a:rPr>
              <a:t> he created with Dr. Becky and Good Inside to help parents navigate this territory.</a:t>
            </a:r>
          </a:p>
          <a:p>
            <a:pPr>
              <a:buClrTx/>
            </a:pPr>
            <a:r>
              <a:rPr lang="en-US" dirty="0">
                <a:solidFill>
                  <a:schemeClr val="tx1"/>
                </a:solidFill>
                <a:hlinkClick r:id="rId8"/>
              </a:rPr>
              <a:t>Good Inside</a:t>
            </a:r>
            <a:r>
              <a:rPr lang="en-US" dirty="0">
                <a:solidFill>
                  <a:schemeClr val="tx1"/>
                </a:solidFill>
              </a:rPr>
              <a:t>: Website of Dr. Becky, clinical psychologist and parenting expert; has lots of online parenting classes, including one on managing screen time.</a:t>
            </a:r>
          </a:p>
          <a:p>
            <a:pPr>
              <a:buClrTx/>
            </a:pPr>
            <a:r>
              <a:rPr lang="en-US" dirty="0">
                <a:solidFill>
                  <a:schemeClr val="tx1"/>
                </a:solidFill>
                <a:hlinkClick r:id="rId9"/>
              </a:rPr>
              <a:t>Social Media and Youth Mental Health</a:t>
            </a:r>
            <a:r>
              <a:rPr lang="en-US" dirty="0">
                <a:solidFill>
                  <a:schemeClr val="tx1"/>
                </a:solidFill>
              </a:rPr>
              <a:t>: The US Surgeon General’s Advisory provides lots of information and data guiding the recommendation to put warning labels on social media.</a:t>
            </a:r>
          </a:p>
          <a:p>
            <a:pPr>
              <a:buClrTx/>
            </a:pPr>
            <a:r>
              <a:rPr lang="en-US" dirty="0">
                <a:solidFill>
                  <a:schemeClr val="tx1"/>
                </a:solidFill>
                <a:hlinkClick r:id="rId10"/>
              </a:rPr>
              <a:t>Healthy Children</a:t>
            </a:r>
            <a:r>
              <a:rPr lang="en-US" dirty="0">
                <a:solidFill>
                  <a:schemeClr val="tx1"/>
                </a:solidFill>
              </a:rPr>
              <a:t>: Consumer-facing website of the American Academy of Pediatrics, with lots of resources to help families navigate media use.</a:t>
            </a:r>
          </a:p>
          <a:p>
            <a:pPr>
              <a:buClrTx/>
            </a:pPr>
            <a:r>
              <a:rPr lang="en-US" dirty="0">
                <a:solidFill>
                  <a:schemeClr val="tx1"/>
                </a:solidFill>
                <a:hlinkClick r:id="rId11"/>
              </a:rPr>
              <a:t>Wait Until Eighth</a:t>
            </a:r>
            <a:r>
              <a:rPr lang="en-US" dirty="0">
                <a:solidFill>
                  <a:schemeClr val="tx1"/>
                </a:solidFill>
              </a:rPr>
              <a:t>: Collective agreement parents can sign agreeing to wait until *at least* the summer after 8</a:t>
            </a:r>
            <a:r>
              <a:rPr lang="en-US" baseline="30000" dirty="0">
                <a:solidFill>
                  <a:schemeClr val="tx1"/>
                </a:solidFill>
              </a:rPr>
              <a:t>th</a:t>
            </a:r>
            <a:r>
              <a:rPr lang="en-US" dirty="0">
                <a:solidFill>
                  <a:schemeClr val="tx1"/>
                </a:solidFill>
              </a:rPr>
              <a:t> grade to get their kid a smartphone. (The pledge becomes “active” for a school once the parents of at least ten students in the same grade and school have signed it; it is active at Tilden MS, so you can tell your child they’re not the only one without a smartphone at Tilden!)</a:t>
            </a:r>
          </a:p>
          <a:p>
            <a:pPr>
              <a:buClrTx/>
            </a:pPr>
            <a:r>
              <a:rPr lang="en-US" dirty="0">
                <a:solidFill>
                  <a:schemeClr val="tx1"/>
                </a:solidFill>
                <a:hlinkClick r:id="rId12"/>
              </a:rPr>
              <a:t>Parent Encouragement Program</a:t>
            </a:r>
            <a:r>
              <a:rPr lang="en-US" dirty="0">
                <a:solidFill>
                  <a:schemeClr val="tx1"/>
                </a:solidFill>
              </a:rPr>
              <a:t>: Kensington-based nonprofit that offers in-person and virtual parenting classes and lectures to “help parents and caregivers build strong and harmonious family relationships.” They have a few online course – look </a:t>
            </a:r>
            <a:r>
              <a:rPr lang="en-US" dirty="0">
                <a:solidFill>
                  <a:schemeClr val="tx1"/>
                </a:solidFill>
                <a:hlinkClick r:id="rId13"/>
              </a:rPr>
              <a:t>here</a:t>
            </a:r>
            <a:r>
              <a:rPr lang="en-US" dirty="0">
                <a:solidFill>
                  <a:schemeClr val="tx1"/>
                </a:solidFill>
              </a:rPr>
              <a:t> for one about social media (free!), and </a:t>
            </a:r>
            <a:r>
              <a:rPr lang="en-US" dirty="0">
                <a:solidFill>
                  <a:schemeClr val="tx1"/>
                </a:solidFill>
                <a:hlinkClick r:id="rId14"/>
              </a:rPr>
              <a:t>here</a:t>
            </a:r>
            <a:r>
              <a:rPr lang="en-US" dirty="0">
                <a:solidFill>
                  <a:schemeClr val="tx1"/>
                </a:solidFill>
              </a:rPr>
              <a:t> and </a:t>
            </a:r>
            <a:r>
              <a:rPr lang="en-US" dirty="0">
                <a:solidFill>
                  <a:schemeClr val="tx1"/>
                </a:solidFill>
                <a:hlinkClick r:id="rId15"/>
              </a:rPr>
              <a:t>here</a:t>
            </a:r>
            <a:r>
              <a:rPr lang="en-US" dirty="0">
                <a:solidFill>
                  <a:schemeClr val="tx1"/>
                </a:solidFill>
              </a:rPr>
              <a:t> for talks about setting boundaries around tech ($25 each).</a:t>
            </a:r>
          </a:p>
        </p:txBody>
      </p:sp>
    </p:spTree>
    <p:extLst>
      <p:ext uri="{BB962C8B-B14F-4D97-AF65-F5344CB8AC3E}">
        <p14:creationId xmlns:p14="http://schemas.microsoft.com/office/powerpoint/2010/main" val="44161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C8B0-5E07-4A3F-A723-5B323CBB352C}"/>
              </a:ext>
            </a:extLst>
          </p:cNvPr>
          <p:cNvSpPr>
            <a:spLocks noGrp="1"/>
          </p:cNvSpPr>
          <p:nvPr>
            <p:ph type="title"/>
          </p:nvPr>
        </p:nvSpPr>
        <p:spPr/>
        <p:txBody>
          <a:bodyPr/>
          <a:lstStyle/>
          <a:p>
            <a:r>
              <a:rPr lang="en-US" dirty="0">
                <a:solidFill>
                  <a:schemeClr val="tx1"/>
                </a:solidFill>
              </a:rPr>
              <a:t>Sources</a:t>
            </a:r>
          </a:p>
        </p:txBody>
      </p:sp>
      <p:sp>
        <p:nvSpPr>
          <p:cNvPr id="3" name="Content Placeholder 2">
            <a:extLst>
              <a:ext uri="{FF2B5EF4-FFF2-40B4-BE49-F238E27FC236}">
                <a16:creationId xmlns:a16="http://schemas.microsoft.com/office/drawing/2014/main" id="{AE6CCCE4-1349-4917-B703-E62024065D49}"/>
              </a:ext>
            </a:extLst>
          </p:cNvPr>
          <p:cNvSpPr>
            <a:spLocks noGrp="1"/>
          </p:cNvSpPr>
          <p:nvPr>
            <p:ph idx="1"/>
          </p:nvPr>
        </p:nvSpPr>
        <p:spPr/>
        <p:txBody>
          <a:bodyPr>
            <a:normAutofit fontScale="70000" lnSpcReduction="20000"/>
          </a:bodyPr>
          <a:lstStyle/>
          <a:p>
            <a:r>
              <a:rPr lang="en-US" dirty="0">
                <a:solidFill>
                  <a:schemeClr val="tx1"/>
                </a:solidFill>
              </a:rPr>
              <a:t>Barry Ellen, Kang Cecilia. Surgeon General Calls for Warning Labels on Social Media Platforms. </a:t>
            </a:r>
            <a:r>
              <a:rPr lang="en-US" i="1" dirty="0">
                <a:solidFill>
                  <a:schemeClr val="tx1"/>
                </a:solidFill>
              </a:rPr>
              <a:t>The New York Times</a:t>
            </a:r>
            <a:r>
              <a:rPr lang="en-US" dirty="0">
                <a:solidFill>
                  <a:schemeClr val="tx1"/>
                </a:solidFill>
              </a:rPr>
              <a:t>. June 17, 2024. </a:t>
            </a:r>
          </a:p>
          <a:p>
            <a:r>
              <a:rPr lang="en-US" dirty="0">
                <a:solidFill>
                  <a:schemeClr val="tx1"/>
                </a:solidFill>
              </a:rPr>
              <a:t>Haidt, Jonathan. End the Phone Based Childhood Now. </a:t>
            </a:r>
            <a:r>
              <a:rPr lang="en-US" i="1" dirty="0">
                <a:solidFill>
                  <a:schemeClr val="tx1"/>
                </a:solidFill>
              </a:rPr>
              <a:t>The Atlantic</a:t>
            </a:r>
            <a:r>
              <a:rPr lang="en-US" dirty="0">
                <a:solidFill>
                  <a:schemeClr val="tx1"/>
                </a:solidFill>
              </a:rPr>
              <a:t>. March 13, 2024.</a:t>
            </a:r>
          </a:p>
          <a:p>
            <a:r>
              <a:rPr lang="en-US" dirty="0">
                <a:solidFill>
                  <a:schemeClr val="tx1"/>
                </a:solidFill>
              </a:rPr>
              <a:t>Haidt, Jonathan. </a:t>
            </a:r>
            <a:r>
              <a:rPr lang="en-US" i="1" dirty="0">
                <a:solidFill>
                  <a:schemeClr val="tx1"/>
                </a:solidFill>
              </a:rPr>
              <a:t>The Anxious Generation: How the Great Rewiring of Childhood is Causing an Epidemic of Mental Illness</a:t>
            </a:r>
            <a:r>
              <a:rPr lang="en-US" dirty="0">
                <a:solidFill>
                  <a:schemeClr val="tx1"/>
                </a:solidFill>
              </a:rPr>
              <a:t>. Penguin Press, 2024.</a:t>
            </a:r>
          </a:p>
          <a:p>
            <a:r>
              <a:rPr lang="en-US" dirty="0" err="1">
                <a:solidFill>
                  <a:schemeClr val="tx1"/>
                </a:solidFill>
              </a:rPr>
              <a:t>Hempe</a:t>
            </a:r>
            <a:r>
              <a:rPr lang="en-US" dirty="0">
                <a:solidFill>
                  <a:schemeClr val="tx1"/>
                </a:solidFill>
              </a:rPr>
              <a:t>, Melanie. A Psychiatrist’s Perspective on Screen Addiction with Dr. Adriana Stacey. </a:t>
            </a:r>
            <a:r>
              <a:rPr lang="en-US" dirty="0" err="1">
                <a:solidFill>
                  <a:schemeClr val="tx1"/>
                </a:solidFill>
              </a:rPr>
              <a:t>ScreenStrong</a:t>
            </a:r>
            <a:r>
              <a:rPr lang="en-US" dirty="0">
                <a:solidFill>
                  <a:schemeClr val="tx1"/>
                </a:solidFill>
              </a:rPr>
              <a:t> Families. January 25, 2023. </a:t>
            </a:r>
            <a:r>
              <a:rPr lang="en-US" dirty="0">
                <a:solidFill>
                  <a:schemeClr val="tx1"/>
                </a:solidFill>
                <a:hlinkClick r:id="rId2"/>
              </a:rPr>
              <a:t>https://podcasts.apple.com/us/podcast/screenstrong-families/id1474681355</a:t>
            </a:r>
            <a:r>
              <a:rPr lang="en-US" dirty="0">
                <a:solidFill>
                  <a:schemeClr val="tx1"/>
                </a:solidFill>
              </a:rPr>
              <a:t>. Accessed November 8, 2024. </a:t>
            </a:r>
          </a:p>
          <a:p>
            <a:r>
              <a:rPr lang="en-US" dirty="0">
                <a:solidFill>
                  <a:schemeClr val="tx1"/>
                </a:solidFill>
              </a:rPr>
              <a:t>Kennedy, Becky. The Anxious Generation with Jonathan Haidt. Good Inside with Dr. Becky. March 26, 2024. </a:t>
            </a:r>
            <a:r>
              <a:rPr lang="en-US" dirty="0">
                <a:solidFill>
                  <a:schemeClr val="tx1"/>
                </a:solidFill>
                <a:hlinkClick r:id="rId3"/>
              </a:rPr>
              <a:t>https://www.goodinside.com/podcast/7065/the-anxious-generation-with-jonathan-haidt/</a:t>
            </a:r>
            <a:r>
              <a:rPr lang="en-US" dirty="0">
                <a:solidFill>
                  <a:schemeClr val="tx1"/>
                </a:solidFill>
              </a:rPr>
              <a:t>. Accessed November 8, 2024.</a:t>
            </a:r>
          </a:p>
          <a:p>
            <a:r>
              <a:rPr lang="en-US" dirty="0">
                <a:solidFill>
                  <a:schemeClr val="tx1"/>
                </a:solidFill>
              </a:rPr>
              <a:t>Kennedy, Becky. The Anxious Generation: Dr. Becky &amp; Jonathan Haidt in Conversation with Stephanie </a:t>
            </a:r>
            <a:r>
              <a:rPr lang="en-US" dirty="0" err="1">
                <a:solidFill>
                  <a:schemeClr val="tx1"/>
                </a:solidFill>
              </a:rPr>
              <a:t>Ruhle</a:t>
            </a:r>
            <a:r>
              <a:rPr lang="en-US" dirty="0">
                <a:solidFill>
                  <a:schemeClr val="tx1"/>
                </a:solidFill>
              </a:rPr>
              <a:t> at 92NY. Good Inside with Dr. Becky. October 22, 2024. </a:t>
            </a:r>
            <a:r>
              <a:rPr lang="en-US" dirty="0">
                <a:solidFill>
                  <a:schemeClr val="tx1"/>
                </a:solidFill>
                <a:hlinkClick r:id="rId4"/>
              </a:rPr>
              <a:t>https://www.goodinside.com/podcast/9394/the-anxious-generation-dr-becky-jonathan-haidt-in-conversation-with-stephanie-ruhle-at-92ny/</a:t>
            </a:r>
            <a:r>
              <a:rPr lang="en-US" dirty="0">
                <a:solidFill>
                  <a:schemeClr val="tx1"/>
                </a:solidFill>
              </a:rPr>
              <a:t>. Accessed November 8, 2024.</a:t>
            </a:r>
          </a:p>
          <a:p>
            <a:r>
              <a:rPr lang="en-US" dirty="0">
                <a:solidFill>
                  <a:schemeClr val="tx1"/>
                </a:solidFill>
              </a:rPr>
              <a:t>Murthy, Vivek H. Surgeon General: Why I’m Calling for a Warning Label on Social Media Platforms. </a:t>
            </a:r>
            <a:r>
              <a:rPr lang="en-US" i="1" dirty="0">
                <a:solidFill>
                  <a:schemeClr val="tx1"/>
                </a:solidFill>
              </a:rPr>
              <a:t>The New York Times</a:t>
            </a:r>
            <a:r>
              <a:rPr lang="en-US" dirty="0">
                <a:solidFill>
                  <a:schemeClr val="tx1"/>
                </a:solidFill>
              </a:rPr>
              <a:t>. June 17, 2024.</a:t>
            </a:r>
          </a:p>
          <a:p>
            <a:endParaRPr lang="en-US" dirty="0">
              <a:solidFill>
                <a:schemeClr val="tx1"/>
              </a:solidFill>
            </a:endParaRPr>
          </a:p>
          <a:p>
            <a:endParaRPr lang="en-US" dirty="0">
              <a:solidFill>
                <a:schemeClr val="tx1"/>
              </a:solidFill>
            </a:endParaRPr>
          </a:p>
          <a:p>
            <a:pPr marL="4572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255711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7027C-01E8-45A2-937A-F5F187D67F37}"/>
              </a:ext>
            </a:extLst>
          </p:cNvPr>
          <p:cNvPicPr>
            <a:picLocks noChangeAspect="1"/>
          </p:cNvPicPr>
          <p:nvPr/>
        </p:nvPicPr>
        <p:blipFill rotWithShape="1">
          <a:blip r:embed="rId2"/>
          <a:srcRect l="12134" t="31909" r="15477" b="6668"/>
          <a:stretch/>
        </p:blipFill>
        <p:spPr>
          <a:xfrm>
            <a:off x="768647" y="426377"/>
            <a:ext cx="10495254" cy="4972691"/>
          </a:xfrm>
          <a:prstGeom prst="rect">
            <a:avLst/>
          </a:prstGeom>
        </p:spPr>
      </p:pic>
      <p:pic>
        <p:nvPicPr>
          <p:cNvPr id="5" name="Picture 4">
            <a:extLst>
              <a:ext uri="{FF2B5EF4-FFF2-40B4-BE49-F238E27FC236}">
                <a16:creationId xmlns:a16="http://schemas.microsoft.com/office/drawing/2014/main" id="{69577BDA-D5FA-4F01-B169-2F96D243917A}"/>
              </a:ext>
            </a:extLst>
          </p:cNvPr>
          <p:cNvPicPr>
            <a:picLocks noChangeAspect="1"/>
          </p:cNvPicPr>
          <p:nvPr/>
        </p:nvPicPr>
        <p:blipFill rotWithShape="1">
          <a:blip r:embed="rId3"/>
          <a:srcRect l="13230" t="76255" r="14957" b="8764"/>
          <a:stretch/>
        </p:blipFill>
        <p:spPr>
          <a:xfrm>
            <a:off x="928098" y="5404207"/>
            <a:ext cx="10335803" cy="1027416"/>
          </a:xfrm>
          <a:prstGeom prst="rect">
            <a:avLst/>
          </a:prstGeom>
        </p:spPr>
      </p:pic>
    </p:spTree>
    <p:extLst>
      <p:ext uri="{BB962C8B-B14F-4D97-AF65-F5344CB8AC3E}">
        <p14:creationId xmlns:p14="http://schemas.microsoft.com/office/powerpoint/2010/main" val="408612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0B40-33E0-4BC8-A34B-E840D6DC6BA0}"/>
              </a:ext>
            </a:extLst>
          </p:cNvPr>
          <p:cNvSpPr>
            <a:spLocks noGrp="1"/>
          </p:cNvSpPr>
          <p:nvPr>
            <p:ph type="title"/>
          </p:nvPr>
        </p:nvSpPr>
        <p:spPr>
          <a:xfrm>
            <a:off x="1140351" y="0"/>
            <a:ext cx="9875520" cy="1356360"/>
          </a:xfrm>
        </p:spPr>
        <p:txBody>
          <a:bodyPr/>
          <a:lstStyle/>
          <a:p>
            <a:r>
              <a:rPr lang="en-US" dirty="0">
                <a:solidFill>
                  <a:schemeClr val="tx1"/>
                </a:solidFill>
              </a:rPr>
              <a:t>Why are we concerned?</a:t>
            </a:r>
          </a:p>
        </p:txBody>
      </p:sp>
      <p:sp>
        <p:nvSpPr>
          <p:cNvPr id="3" name="Content Placeholder 2">
            <a:extLst>
              <a:ext uri="{FF2B5EF4-FFF2-40B4-BE49-F238E27FC236}">
                <a16:creationId xmlns:a16="http://schemas.microsoft.com/office/drawing/2014/main" id="{3001F837-2F23-4A8E-822A-645224A1188D}"/>
              </a:ext>
            </a:extLst>
          </p:cNvPr>
          <p:cNvSpPr>
            <a:spLocks noGrp="1"/>
          </p:cNvSpPr>
          <p:nvPr>
            <p:ph idx="1"/>
          </p:nvPr>
        </p:nvSpPr>
        <p:spPr>
          <a:xfrm>
            <a:off x="1143000" y="1093075"/>
            <a:ext cx="9872871" cy="5202621"/>
          </a:xfrm>
        </p:spPr>
        <p:txBody>
          <a:bodyPr>
            <a:noAutofit/>
          </a:bodyPr>
          <a:lstStyle/>
          <a:p>
            <a:pPr>
              <a:buClrTx/>
            </a:pPr>
            <a:r>
              <a:rPr lang="en-US" sz="2600" dirty="0">
                <a:solidFill>
                  <a:schemeClr val="tx1"/>
                </a:solidFill>
              </a:rPr>
              <a:t>Dramatic increase in rates of mental health problems in adolescents in the past two decades</a:t>
            </a:r>
          </a:p>
          <a:p>
            <a:pPr>
              <a:buClrTx/>
            </a:pPr>
            <a:r>
              <a:rPr lang="en-US" sz="2600" dirty="0">
                <a:solidFill>
                  <a:schemeClr val="tx1"/>
                </a:solidFill>
              </a:rPr>
              <a:t>Major depression among teenagers (12-17yo) in the US have increased:</a:t>
            </a:r>
          </a:p>
          <a:p>
            <a:pPr lvl="7">
              <a:buClrTx/>
            </a:pPr>
            <a:r>
              <a:rPr lang="en-US" sz="2600" dirty="0">
                <a:solidFill>
                  <a:schemeClr val="tx1"/>
                </a:solidFill>
              </a:rPr>
              <a:t>145% for girls since 2010</a:t>
            </a:r>
          </a:p>
          <a:p>
            <a:pPr lvl="7">
              <a:buClrTx/>
            </a:pPr>
            <a:r>
              <a:rPr lang="en-US" sz="2600" dirty="0">
                <a:solidFill>
                  <a:schemeClr val="tx1"/>
                </a:solidFill>
              </a:rPr>
              <a:t>161% for boys since 2010 </a:t>
            </a:r>
          </a:p>
          <a:p>
            <a:pPr>
              <a:buClrTx/>
            </a:pPr>
            <a:r>
              <a:rPr lang="en-US" sz="2600" dirty="0">
                <a:solidFill>
                  <a:schemeClr val="tx1"/>
                </a:solidFill>
              </a:rPr>
              <a:t>ER visits for self-harm have among children 10-14 increased:</a:t>
            </a:r>
          </a:p>
          <a:p>
            <a:pPr lvl="7">
              <a:buClrTx/>
            </a:pPr>
            <a:r>
              <a:rPr lang="en-US" sz="2600" dirty="0">
                <a:solidFill>
                  <a:schemeClr val="tx1"/>
                </a:solidFill>
              </a:rPr>
              <a:t>188% for girls since 2010</a:t>
            </a:r>
          </a:p>
          <a:p>
            <a:pPr lvl="7">
              <a:buClrTx/>
            </a:pPr>
            <a:r>
              <a:rPr lang="en-US" sz="2600" dirty="0">
                <a:solidFill>
                  <a:schemeClr val="tx1"/>
                </a:solidFill>
              </a:rPr>
              <a:t>48% for boys since 2010</a:t>
            </a:r>
          </a:p>
          <a:p>
            <a:pPr>
              <a:buClrTx/>
            </a:pPr>
            <a:r>
              <a:rPr lang="en-US" sz="2600" dirty="0">
                <a:solidFill>
                  <a:schemeClr val="tx1"/>
                </a:solidFill>
              </a:rPr>
              <a:t>Suicide is the second leading cause of death for children 10-14:</a:t>
            </a:r>
          </a:p>
          <a:p>
            <a:pPr lvl="7">
              <a:buClrTx/>
            </a:pPr>
            <a:r>
              <a:rPr lang="en-US" sz="2600" dirty="0">
                <a:solidFill>
                  <a:schemeClr val="tx1"/>
                </a:solidFill>
              </a:rPr>
              <a:t>167% increase for girls since 2010</a:t>
            </a:r>
          </a:p>
          <a:p>
            <a:pPr lvl="7">
              <a:buClrTx/>
            </a:pPr>
            <a:r>
              <a:rPr lang="en-US" sz="2600" dirty="0">
                <a:solidFill>
                  <a:schemeClr val="tx1"/>
                </a:solidFill>
              </a:rPr>
              <a:t>91% increase for boys since 2010</a:t>
            </a:r>
          </a:p>
        </p:txBody>
      </p:sp>
    </p:spTree>
    <p:extLst>
      <p:ext uri="{BB962C8B-B14F-4D97-AF65-F5344CB8AC3E}">
        <p14:creationId xmlns:p14="http://schemas.microsoft.com/office/powerpoint/2010/main" val="382484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3D36-D428-4548-B3A4-293B7F645D62}"/>
              </a:ext>
            </a:extLst>
          </p:cNvPr>
          <p:cNvSpPr>
            <a:spLocks noGrp="1"/>
          </p:cNvSpPr>
          <p:nvPr>
            <p:ph type="title"/>
          </p:nvPr>
        </p:nvSpPr>
        <p:spPr>
          <a:xfrm>
            <a:off x="1159564" y="227891"/>
            <a:ext cx="9875520" cy="1356360"/>
          </a:xfrm>
        </p:spPr>
        <p:txBody>
          <a:bodyPr/>
          <a:lstStyle/>
          <a:p>
            <a:r>
              <a:rPr lang="en-US" dirty="0">
                <a:solidFill>
                  <a:schemeClr val="tx1"/>
                </a:solidFill>
              </a:rPr>
              <a:t>What is causing this change?</a:t>
            </a:r>
          </a:p>
        </p:txBody>
      </p:sp>
      <p:sp>
        <p:nvSpPr>
          <p:cNvPr id="3" name="Content Placeholder 2">
            <a:extLst>
              <a:ext uri="{FF2B5EF4-FFF2-40B4-BE49-F238E27FC236}">
                <a16:creationId xmlns:a16="http://schemas.microsoft.com/office/drawing/2014/main" id="{06D61CBB-9DB4-4BD5-AC55-EC1C8D45B5BC}"/>
              </a:ext>
            </a:extLst>
          </p:cNvPr>
          <p:cNvSpPr>
            <a:spLocks noGrp="1"/>
          </p:cNvSpPr>
          <p:nvPr>
            <p:ph idx="1"/>
          </p:nvPr>
        </p:nvSpPr>
        <p:spPr>
          <a:xfrm>
            <a:off x="1159564" y="1552353"/>
            <a:ext cx="9872871" cy="4890977"/>
          </a:xfrm>
        </p:spPr>
        <p:txBody>
          <a:bodyPr>
            <a:normAutofit lnSpcReduction="10000"/>
          </a:bodyPr>
          <a:lstStyle/>
          <a:p>
            <a:pPr>
              <a:buClrTx/>
            </a:pPr>
            <a:r>
              <a:rPr lang="en-US" sz="2600" dirty="0">
                <a:solidFill>
                  <a:schemeClr val="tx1"/>
                </a:solidFill>
              </a:rPr>
              <a:t>Trend is not unique to the United States; similar patterns are being seen in Canada, the UK, Australia, New Zealand, and many other developed nations</a:t>
            </a:r>
          </a:p>
          <a:p>
            <a:pPr>
              <a:buClrTx/>
            </a:pPr>
            <a:r>
              <a:rPr lang="en-US" sz="2600" dirty="0">
                <a:solidFill>
                  <a:schemeClr val="tx1"/>
                </a:solidFill>
              </a:rPr>
              <a:t>Cell phones are not the problem – communication is the not the issue, but smartphones and 24/7 access to the internet and endless apps are dangerous to developing minds</a:t>
            </a:r>
          </a:p>
          <a:p>
            <a:pPr>
              <a:buClrTx/>
            </a:pPr>
            <a:r>
              <a:rPr lang="en-US" sz="2600" dirty="0">
                <a:solidFill>
                  <a:schemeClr val="tx1"/>
                </a:solidFill>
              </a:rPr>
              <a:t>First iPhone came out in 2007, the App Store was introduced in 2008, and the iPad came out in 2010</a:t>
            </a:r>
          </a:p>
          <a:p>
            <a:pPr>
              <a:buClrTx/>
            </a:pPr>
            <a:r>
              <a:rPr lang="en-US" sz="2600" dirty="0">
                <a:solidFill>
                  <a:schemeClr val="tx1"/>
                </a:solidFill>
              </a:rPr>
              <a:t>2011: 23% of teenagers had a smart phone</a:t>
            </a:r>
          </a:p>
          <a:p>
            <a:pPr>
              <a:buClrTx/>
            </a:pPr>
            <a:r>
              <a:rPr lang="en-US" sz="2600" dirty="0">
                <a:solidFill>
                  <a:schemeClr val="tx1"/>
                </a:solidFill>
              </a:rPr>
              <a:t>2015: 73% of teenagers had a smart phone</a:t>
            </a:r>
          </a:p>
          <a:p>
            <a:pPr>
              <a:buClrTx/>
            </a:pPr>
            <a:r>
              <a:rPr lang="en-US" sz="2600" dirty="0">
                <a:solidFill>
                  <a:schemeClr val="tx1"/>
                </a:solidFill>
              </a:rPr>
              <a:t>In 2015, a quarter of teenagers said they were online “almost constantly”</a:t>
            </a:r>
          </a:p>
        </p:txBody>
      </p:sp>
    </p:spTree>
    <p:extLst>
      <p:ext uri="{BB962C8B-B14F-4D97-AF65-F5344CB8AC3E}">
        <p14:creationId xmlns:p14="http://schemas.microsoft.com/office/powerpoint/2010/main" val="283730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CF377F-A096-42B1-9B50-387779E7BCB3}"/>
              </a:ext>
            </a:extLst>
          </p:cNvPr>
          <p:cNvPicPr>
            <a:picLocks noChangeAspect="1"/>
          </p:cNvPicPr>
          <p:nvPr/>
        </p:nvPicPr>
        <p:blipFill rotWithShape="1">
          <a:blip r:embed="rId3"/>
          <a:srcRect l="16807" t="15384" r="24228" b="8472"/>
          <a:stretch/>
        </p:blipFill>
        <p:spPr>
          <a:xfrm>
            <a:off x="1505528" y="293026"/>
            <a:ext cx="8634380" cy="6271948"/>
          </a:xfrm>
          <a:prstGeom prst="rect">
            <a:avLst/>
          </a:prstGeom>
        </p:spPr>
      </p:pic>
      <p:sp>
        <p:nvSpPr>
          <p:cNvPr id="4" name="TextBox 3">
            <a:extLst>
              <a:ext uri="{FF2B5EF4-FFF2-40B4-BE49-F238E27FC236}">
                <a16:creationId xmlns:a16="http://schemas.microsoft.com/office/drawing/2014/main" id="{656836FE-49CD-4E6B-B448-1E673DAE1E50}"/>
              </a:ext>
            </a:extLst>
          </p:cNvPr>
          <p:cNvSpPr txBox="1"/>
          <p:nvPr/>
        </p:nvSpPr>
        <p:spPr>
          <a:xfrm>
            <a:off x="10325700" y="1219199"/>
            <a:ext cx="492443" cy="3879274"/>
          </a:xfrm>
          <a:prstGeom prst="rect">
            <a:avLst/>
          </a:prstGeom>
          <a:noFill/>
        </p:spPr>
        <p:txBody>
          <a:bodyPr vert="vert270" wrap="square" rtlCol="0">
            <a:spAutoFit/>
          </a:bodyPr>
          <a:lstStyle/>
          <a:p>
            <a:r>
              <a:rPr lang="en-US" sz="1000" dirty="0"/>
              <a:t>Haidt, Jonathan. </a:t>
            </a:r>
            <a:r>
              <a:rPr lang="en-US" sz="1000" i="1" dirty="0"/>
              <a:t>The Anxious Generation: How the Great Rewiring of Childhood is Causing an Epidemic of Mental Illness.</a:t>
            </a:r>
            <a:r>
              <a:rPr lang="en-US" sz="1000" dirty="0"/>
              <a:t> Penguin Press, 2024.</a:t>
            </a:r>
          </a:p>
        </p:txBody>
      </p:sp>
    </p:spTree>
    <p:extLst>
      <p:ext uri="{BB962C8B-B14F-4D97-AF65-F5344CB8AC3E}">
        <p14:creationId xmlns:p14="http://schemas.microsoft.com/office/powerpoint/2010/main" val="252334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0EEB04-77F2-41EE-A096-D25A62695A39}"/>
              </a:ext>
            </a:extLst>
          </p:cNvPr>
          <p:cNvPicPr>
            <a:picLocks noChangeAspect="1"/>
          </p:cNvPicPr>
          <p:nvPr/>
        </p:nvPicPr>
        <p:blipFill rotWithShape="1">
          <a:blip r:embed="rId2"/>
          <a:srcRect l="12146" t="11450" r="17093" b="5652"/>
          <a:stretch/>
        </p:blipFill>
        <p:spPr>
          <a:xfrm>
            <a:off x="1325217" y="285119"/>
            <a:ext cx="9541566" cy="6287761"/>
          </a:xfrm>
          <a:prstGeom prst="rect">
            <a:avLst/>
          </a:prstGeom>
        </p:spPr>
      </p:pic>
      <p:sp>
        <p:nvSpPr>
          <p:cNvPr id="3" name="TextBox 2">
            <a:extLst>
              <a:ext uri="{FF2B5EF4-FFF2-40B4-BE49-F238E27FC236}">
                <a16:creationId xmlns:a16="http://schemas.microsoft.com/office/drawing/2014/main" id="{96E9C456-E953-464B-A9DC-9ED8D93493F2}"/>
              </a:ext>
            </a:extLst>
          </p:cNvPr>
          <p:cNvSpPr txBox="1"/>
          <p:nvPr/>
        </p:nvSpPr>
        <p:spPr>
          <a:xfrm>
            <a:off x="10749870" y="1237672"/>
            <a:ext cx="492443" cy="3879274"/>
          </a:xfrm>
          <a:prstGeom prst="rect">
            <a:avLst/>
          </a:prstGeom>
          <a:noFill/>
        </p:spPr>
        <p:txBody>
          <a:bodyPr vert="vert270" wrap="square" rtlCol="0">
            <a:spAutoFit/>
          </a:bodyPr>
          <a:lstStyle/>
          <a:p>
            <a:r>
              <a:rPr lang="en-US" sz="1000" dirty="0"/>
              <a:t>Haidt, Jonathan. </a:t>
            </a:r>
            <a:r>
              <a:rPr lang="en-US" sz="1000" i="1" dirty="0"/>
              <a:t>The Anxious Generation: How the Great Rewiring of Childhood is Causing an Epidemic of Mental Illness.</a:t>
            </a:r>
            <a:r>
              <a:rPr lang="en-US" sz="1000" dirty="0"/>
              <a:t> Penguin Press, 2024.</a:t>
            </a:r>
          </a:p>
        </p:txBody>
      </p:sp>
    </p:spTree>
    <p:extLst>
      <p:ext uri="{BB962C8B-B14F-4D97-AF65-F5344CB8AC3E}">
        <p14:creationId xmlns:p14="http://schemas.microsoft.com/office/powerpoint/2010/main" val="149209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8034A0-2CBB-4A71-A575-E4A9B3D43733}"/>
              </a:ext>
            </a:extLst>
          </p:cNvPr>
          <p:cNvPicPr>
            <a:picLocks noChangeAspect="1"/>
          </p:cNvPicPr>
          <p:nvPr/>
        </p:nvPicPr>
        <p:blipFill rotWithShape="1">
          <a:blip r:embed="rId2"/>
          <a:srcRect l="13207" t="11884" r="18234" b="7102"/>
          <a:stretch/>
        </p:blipFill>
        <p:spPr>
          <a:xfrm>
            <a:off x="1495446" y="295788"/>
            <a:ext cx="9427658" cy="6266424"/>
          </a:xfrm>
          <a:prstGeom prst="rect">
            <a:avLst/>
          </a:prstGeom>
        </p:spPr>
      </p:pic>
      <p:sp>
        <p:nvSpPr>
          <p:cNvPr id="3" name="TextBox 2">
            <a:extLst>
              <a:ext uri="{FF2B5EF4-FFF2-40B4-BE49-F238E27FC236}">
                <a16:creationId xmlns:a16="http://schemas.microsoft.com/office/drawing/2014/main" id="{D4C8425E-3905-4D4F-9938-3D5053647ED0}"/>
              </a:ext>
            </a:extLst>
          </p:cNvPr>
          <p:cNvSpPr txBox="1"/>
          <p:nvPr/>
        </p:nvSpPr>
        <p:spPr>
          <a:xfrm>
            <a:off x="10923104" y="1311563"/>
            <a:ext cx="492443" cy="4054764"/>
          </a:xfrm>
          <a:prstGeom prst="rect">
            <a:avLst/>
          </a:prstGeom>
          <a:noFill/>
        </p:spPr>
        <p:txBody>
          <a:bodyPr vert="vert270" wrap="square" rtlCol="0">
            <a:spAutoFit/>
          </a:bodyPr>
          <a:lstStyle/>
          <a:p>
            <a:r>
              <a:rPr lang="en-US" sz="1000" dirty="0"/>
              <a:t>Haidt, Jonathan. </a:t>
            </a:r>
            <a:r>
              <a:rPr lang="en-US" sz="1000" i="1" dirty="0"/>
              <a:t>The Anxious Generation: How the Great Rewiring of Childhood is Causing an Epidemic of Mental Illness.</a:t>
            </a:r>
            <a:r>
              <a:rPr lang="en-US" sz="1000" dirty="0"/>
              <a:t> Penguin Press, 2024.</a:t>
            </a:r>
          </a:p>
        </p:txBody>
      </p:sp>
    </p:spTree>
    <p:extLst>
      <p:ext uri="{BB962C8B-B14F-4D97-AF65-F5344CB8AC3E}">
        <p14:creationId xmlns:p14="http://schemas.microsoft.com/office/powerpoint/2010/main" val="55673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6852-9472-4099-B717-062CEDC79BA8}"/>
              </a:ext>
            </a:extLst>
          </p:cNvPr>
          <p:cNvSpPr>
            <a:spLocks noGrp="1"/>
          </p:cNvSpPr>
          <p:nvPr>
            <p:ph type="title"/>
          </p:nvPr>
        </p:nvSpPr>
        <p:spPr/>
        <p:txBody>
          <a:bodyPr/>
          <a:lstStyle/>
          <a:p>
            <a:r>
              <a:rPr lang="en-US" dirty="0">
                <a:solidFill>
                  <a:schemeClr val="tx1"/>
                </a:solidFill>
              </a:rPr>
              <a:t>Surgeon General’s Warning about Impact of Social Media on Youth Mental Health</a:t>
            </a:r>
          </a:p>
        </p:txBody>
      </p:sp>
      <p:sp>
        <p:nvSpPr>
          <p:cNvPr id="3" name="Content Placeholder 2">
            <a:extLst>
              <a:ext uri="{FF2B5EF4-FFF2-40B4-BE49-F238E27FC236}">
                <a16:creationId xmlns:a16="http://schemas.microsoft.com/office/drawing/2014/main" id="{037F3B9F-B475-49A8-9B14-97B77EC1409D}"/>
              </a:ext>
            </a:extLst>
          </p:cNvPr>
          <p:cNvSpPr>
            <a:spLocks noGrp="1"/>
          </p:cNvSpPr>
          <p:nvPr>
            <p:ph idx="1"/>
          </p:nvPr>
        </p:nvSpPr>
        <p:spPr/>
        <p:txBody>
          <a:bodyPr>
            <a:normAutofit/>
          </a:bodyPr>
          <a:lstStyle/>
          <a:p>
            <a:pPr>
              <a:buClrTx/>
            </a:pPr>
            <a:r>
              <a:rPr lang="en-US" sz="2600" dirty="0">
                <a:solidFill>
                  <a:schemeClr val="tx1"/>
                </a:solidFill>
              </a:rPr>
              <a:t>In June of this year, the Surgeon General called for social media platforms to have a warning label advising parents that using the platforms may damage adolescent mental health </a:t>
            </a:r>
          </a:p>
          <a:p>
            <a:pPr>
              <a:buClrTx/>
            </a:pPr>
            <a:r>
              <a:rPr lang="en-US" sz="2600" dirty="0">
                <a:solidFill>
                  <a:schemeClr val="tx1"/>
                </a:solidFill>
              </a:rPr>
              <a:t>Adolescents who spend more than three hours a day on social media have double the risk of anxiety and depression symptoms</a:t>
            </a:r>
          </a:p>
          <a:p>
            <a:pPr>
              <a:buClrTx/>
            </a:pPr>
            <a:r>
              <a:rPr lang="en-US" sz="2600" dirty="0">
                <a:solidFill>
                  <a:schemeClr val="tx1"/>
                </a:solidFill>
              </a:rPr>
              <a:t>Average daily use of social media for adolescents was 4.8 hours (as of summer 2023)</a:t>
            </a:r>
          </a:p>
          <a:p>
            <a:pPr>
              <a:buClrTx/>
            </a:pPr>
            <a:r>
              <a:rPr lang="en-US" sz="2600" dirty="0">
                <a:solidFill>
                  <a:schemeClr val="tx1"/>
                </a:solidFill>
              </a:rPr>
              <a:t>Nearly half of adolescents say social media makes them feel worse about their bodies</a:t>
            </a:r>
          </a:p>
        </p:txBody>
      </p:sp>
    </p:spTree>
    <p:extLst>
      <p:ext uri="{BB962C8B-B14F-4D97-AF65-F5344CB8AC3E}">
        <p14:creationId xmlns:p14="http://schemas.microsoft.com/office/powerpoint/2010/main" val="294479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7805-AA03-42DA-84CD-0E004445DBBB}"/>
              </a:ext>
            </a:extLst>
          </p:cNvPr>
          <p:cNvSpPr>
            <a:spLocks noGrp="1"/>
          </p:cNvSpPr>
          <p:nvPr>
            <p:ph type="title"/>
          </p:nvPr>
        </p:nvSpPr>
        <p:spPr>
          <a:xfrm>
            <a:off x="1176129" y="99324"/>
            <a:ext cx="9875520" cy="1356360"/>
          </a:xfrm>
        </p:spPr>
        <p:txBody>
          <a:bodyPr/>
          <a:lstStyle/>
          <a:p>
            <a:r>
              <a:rPr lang="en-US" dirty="0">
                <a:solidFill>
                  <a:schemeClr val="tx1"/>
                </a:solidFill>
              </a:rPr>
              <a:t>How can smartphones be so damaging?</a:t>
            </a:r>
          </a:p>
        </p:txBody>
      </p:sp>
      <p:sp>
        <p:nvSpPr>
          <p:cNvPr id="3" name="Content Placeholder 2">
            <a:extLst>
              <a:ext uri="{FF2B5EF4-FFF2-40B4-BE49-F238E27FC236}">
                <a16:creationId xmlns:a16="http://schemas.microsoft.com/office/drawing/2014/main" id="{6A848718-D453-4AC1-98ED-50FB64E38E71}"/>
              </a:ext>
            </a:extLst>
          </p:cNvPr>
          <p:cNvSpPr>
            <a:spLocks noGrp="1"/>
          </p:cNvSpPr>
          <p:nvPr>
            <p:ph idx="1"/>
          </p:nvPr>
        </p:nvSpPr>
        <p:spPr>
          <a:xfrm>
            <a:off x="1178778" y="1363716"/>
            <a:ext cx="9872871" cy="4716780"/>
          </a:xfrm>
        </p:spPr>
        <p:txBody>
          <a:bodyPr>
            <a:noAutofit/>
          </a:bodyPr>
          <a:lstStyle/>
          <a:p>
            <a:pPr marL="502920" indent="-457200">
              <a:buClrTx/>
              <a:buFont typeface="+mj-lt"/>
              <a:buAutoNum type="arabicPeriod"/>
            </a:pPr>
            <a:r>
              <a:rPr lang="en-US" sz="2600" dirty="0">
                <a:solidFill>
                  <a:schemeClr val="tx1"/>
                </a:solidFill>
              </a:rPr>
              <a:t>Opportunity cost: 24 hours in a day. American teens spend about 5 </a:t>
            </a:r>
            <a:r>
              <a:rPr lang="en-US" sz="2600" dirty="0" err="1">
                <a:solidFill>
                  <a:schemeClr val="tx1"/>
                </a:solidFill>
              </a:rPr>
              <a:t>hrs</a:t>
            </a:r>
            <a:r>
              <a:rPr lang="en-US" sz="2600" dirty="0">
                <a:solidFill>
                  <a:schemeClr val="tx1"/>
                </a:solidFill>
              </a:rPr>
              <a:t> a day on social media alone. What activities can they no longer do with that lost time? Experience boredom? </a:t>
            </a:r>
          </a:p>
          <a:p>
            <a:pPr marL="502920" indent="-457200">
              <a:buClrTx/>
              <a:buFont typeface="+mj-lt"/>
              <a:buAutoNum type="arabicPeriod"/>
            </a:pPr>
            <a:r>
              <a:rPr lang="en-US" sz="2600" dirty="0">
                <a:solidFill>
                  <a:schemeClr val="tx1"/>
                </a:solidFill>
              </a:rPr>
              <a:t>Social deprivation – interacting with people in the virtual world, or even people you know IRL, via text, does not nourish growth and development and relationship formation in the same way that interacting with each other synchronously and in person does.</a:t>
            </a:r>
          </a:p>
          <a:p>
            <a:pPr marL="502920" indent="-457200">
              <a:buClrTx/>
              <a:buFont typeface="+mj-lt"/>
              <a:buAutoNum type="arabicPeriod"/>
            </a:pPr>
            <a:r>
              <a:rPr lang="en-US" sz="2600" dirty="0">
                <a:solidFill>
                  <a:schemeClr val="tx1"/>
                </a:solidFill>
              </a:rPr>
              <a:t>With more time on devices, most kids are getting LESS SLEEP.</a:t>
            </a:r>
          </a:p>
          <a:p>
            <a:pPr marL="502920" indent="-457200">
              <a:buClrTx/>
              <a:buFont typeface="+mj-lt"/>
              <a:buAutoNum type="arabicPeriod"/>
            </a:pPr>
            <a:r>
              <a:rPr lang="en-US" sz="2600" dirty="0">
                <a:solidFill>
                  <a:schemeClr val="tx1"/>
                </a:solidFill>
              </a:rPr>
              <a:t>Attention fragmentation – phones supplant the need to maintain attention for any lengthy period of time.</a:t>
            </a:r>
          </a:p>
          <a:p>
            <a:pPr marL="502920" indent="-457200">
              <a:buClrTx/>
              <a:buFont typeface="+mj-lt"/>
              <a:buAutoNum type="arabicPeriod"/>
            </a:pPr>
            <a:r>
              <a:rPr lang="en-US" sz="2600" dirty="0">
                <a:solidFill>
                  <a:schemeClr val="tx1"/>
                </a:solidFill>
              </a:rPr>
              <a:t>Behavioral addiction – addictive behavior is addictive behavior regardless of the substance.</a:t>
            </a:r>
          </a:p>
        </p:txBody>
      </p:sp>
    </p:spTree>
    <p:extLst>
      <p:ext uri="{BB962C8B-B14F-4D97-AF65-F5344CB8AC3E}">
        <p14:creationId xmlns:p14="http://schemas.microsoft.com/office/powerpoint/2010/main" val="124477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F344-826B-4BFD-9C6B-18207BF4FA54}"/>
              </a:ext>
            </a:extLst>
          </p:cNvPr>
          <p:cNvSpPr>
            <a:spLocks noGrp="1"/>
          </p:cNvSpPr>
          <p:nvPr>
            <p:ph type="title"/>
          </p:nvPr>
        </p:nvSpPr>
        <p:spPr>
          <a:xfrm>
            <a:off x="1059873" y="341745"/>
            <a:ext cx="9875520" cy="868218"/>
          </a:xfrm>
        </p:spPr>
        <p:txBody>
          <a:bodyPr/>
          <a:lstStyle/>
          <a:p>
            <a:r>
              <a:rPr lang="en-US" dirty="0">
                <a:solidFill>
                  <a:schemeClr val="tx1"/>
                </a:solidFill>
              </a:rPr>
              <a:t>So what do we do about it?</a:t>
            </a:r>
          </a:p>
        </p:txBody>
      </p:sp>
      <p:sp>
        <p:nvSpPr>
          <p:cNvPr id="3" name="Content Placeholder 2">
            <a:extLst>
              <a:ext uri="{FF2B5EF4-FFF2-40B4-BE49-F238E27FC236}">
                <a16:creationId xmlns:a16="http://schemas.microsoft.com/office/drawing/2014/main" id="{8FEAF8D5-D23A-4ED9-999A-43BD807B9EC1}"/>
              </a:ext>
            </a:extLst>
          </p:cNvPr>
          <p:cNvSpPr>
            <a:spLocks noGrp="1"/>
          </p:cNvSpPr>
          <p:nvPr>
            <p:ph idx="1"/>
          </p:nvPr>
        </p:nvSpPr>
        <p:spPr>
          <a:xfrm>
            <a:off x="1059873" y="1209963"/>
            <a:ext cx="10568709" cy="5456651"/>
          </a:xfrm>
        </p:spPr>
        <p:txBody>
          <a:bodyPr>
            <a:normAutofit fontScale="85000" lnSpcReduction="10000"/>
          </a:bodyPr>
          <a:lstStyle/>
          <a:p>
            <a:pPr marL="45720" indent="0">
              <a:buClrTx/>
              <a:buNone/>
            </a:pPr>
            <a:r>
              <a:rPr lang="en-US" sz="2800" dirty="0">
                <a:solidFill>
                  <a:schemeClr val="tx1"/>
                </a:solidFill>
              </a:rPr>
              <a:t>Collective problems can be solved with collective action – we must change cultural and societal norms!</a:t>
            </a:r>
          </a:p>
          <a:p>
            <a:pPr marL="45720" indent="0">
              <a:buClrTx/>
              <a:buNone/>
            </a:pPr>
            <a:r>
              <a:rPr lang="en-US" sz="2800" dirty="0">
                <a:solidFill>
                  <a:schemeClr val="tx1"/>
                </a:solidFill>
              </a:rPr>
              <a:t>Adopting four basic principles can dramatically reduce or reverse these trends:</a:t>
            </a:r>
          </a:p>
          <a:p>
            <a:pPr marL="502920" indent="-457200">
              <a:buClrTx/>
              <a:buFont typeface="+mj-lt"/>
              <a:buAutoNum type="arabicPeriod"/>
            </a:pPr>
            <a:r>
              <a:rPr lang="en-US" sz="2800" dirty="0">
                <a:solidFill>
                  <a:schemeClr val="tx1"/>
                </a:solidFill>
              </a:rPr>
              <a:t>No smartphone until high school</a:t>
            </a:r>
          </a:p>
          <a:p>
            <a:pPr marL="502920" indent="-457200">
              <a:buClrTx/>
              <a:buFont typeface="+mj-lt"/>
              <a:buAutoNum type="arabicPeriod"/>
            </a:pPr>
            <a:r>
              <a:rPr lang="en-US" sz="2800" dirty="0">
                <a:solidFill>
                  <a:schemeClr val="tx1"/>
                </a:solidFill>
              </a:rPr>
              <a:t>No social media until 16+</a:t>
            </a:r>
          </a:p>
          <a:p>
            <a:pPr marL="502920" indent="-457200">
              <a:buClrTx/>
              <a:buFont typeface="+mj-lt"/>
              <a:buAutoNum type="arabicPeriod"/>
            </a:pPr>
            <a:r>
              <a:rPr lang="en-US" sz="2800" dirty="0">
                <a:solidFill>
                  <a:schemeClr val="tx1"/>
                </a:solidFill>
              </a:rPr>
              <a:t>Phone-free schools – all day, truly phone-free, not just phone-free classrooms</a:t>
            </a:r>
          </a:p>
          <a:p>
            <a:pPr lvl="3">
              <a:buClrTx/>
            </a:pPr>
            <a:r>
              <a:rPr lang="en-US" sz="2800" dirty="0">
                <a:solidFill>
                  <a:schemeClr val="tx1"/>
                </a:solidFill>
              </a:rPr>
              <a:t>Some schools have tried phone pouches like Yonder; Virginia has adopted a state-wide policy banning cell phones for grades K-12 that goes into effect January 1</a:t>
            </a:r>
            <a:r>
              <a:rPr lang="en-US" sz="2800" baseline="30000" dirty="0">
                <a:solidFill>
                  <a:schemeClr val="tx1"/>
                </a:solidFill>
              </a:rPr>
              <a:t>st</a:t>
            </a:r>
            <a:r>
              <a:rPr lang="en-US" sz="2800" dirty="0">
                <a:solidFill>
                  <a:schemeClr val="tx1"/>
                </a:solidFill>
              </a:rPr>
              <a:t> </a:t>
            </a:r>
          </a:p>
          <a:p>
            <a:pPr lvl="3">
              <a:buClrTx/>
            </a:pPr>
            <a:r>
              <a:rPr lang="en-US" sz="2800" dirty="0">
                <a:solidFill>
                  <a:schemeClr val="tx1"/>
                </a:solidFill>
              </a:rPr>
              <a:t>The less we rely on teachers to monitor or police device use, the more time they have to actually teach our (less distracted) kids!</a:t>
            </a:r>
          </a:p>
          <a:p>
            <a:pPr marL="502920" indent="-457200">
              <a:buClrTx/>
              <a:buFont typeface="+mj-lt"/>
              <a:buAutoNum type="arabicPeriod"/>
            </a:pPr>
            <a:r>
              <a:rPr lang="en-US" sz="2800" dirty="0">
                <a:solidFill>
                  <a:schemeClr val="tx1"/>
                </a:solidFill>
              </a:rPr>
              <a:t>More independence, responsibility, and free play in real life!</a:t>
            </a:r>
          </a:p>
          <a:p>
            <a:pPr marL="45720" indent="0">
              <a:buClrTx/>
              <a:buNone/>
            </a:pPr>
            <a:r>
              <a:rPr lang="en-US" sz="2800" dirty="0">
                <a:solidFill>
                  <a:schemeClr val="tx1"/>
                </a:solidFill>
              </a:rPr>
              <a:t>We are overprotecting our kids in the real world and failing to protect them online!</a:t>
            </a:r>
          </a:p>
        </p:txBody>
      </p:sp>
    </p:spTree>
    <p:extLst>
      <p:ext uri="{BB962C8B-B14F-4D97-AF65-F5344CB8AC3E}">
        <p14:creationId xmlns:p14="http://schemas.microsoft.com/office/powerpoint/2010/main" val="31503067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DC251BBE06FC47AE21C7514FB63C36" ma:contentTypeVersion="16" ma:contentTypeDescription="Create a new document." ma:contentTypeScope="" ma:versionID="332a15882093428a3414e52e05e99c87">
  <xsd:schema xmlns:xsd="http://www.w3.org/2001/XMLSchema" xmlns:xs="http://www.w3.org/2001/XMLSchema" xmlns:p="http://schemas.microsoft.com/office/2006/metadata/properties" xmlns:ns3="1133fca2-6454-4772-85ee-4f43a940751b" xmlns:ns4="897caf07-a9cb-4c9d-b2d9-ab0643998fca" targetNamespace="http://schemas.microsoft.com/office/2006/metadata/properties" ma:root="true" ma:fieldsID="1c7eec33c585413963adafd15ea0d49f" ns3:_="" ns4:_="">
    <xsd:import namespace="1133fca2-6454-4772-85ee-4f43a940751b"/>
    <xsd:import namespace="897caf07-a9cb-4c9d-b2d9-ab0643998f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33fca2-6454-4772-85ee-4f43a94075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7caf07-a9cb-4c9d-b2d9-ab0643998f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97caf07-a9cb-4c9d-b2d9-ab0643998f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72A86-CBCF-4AB8-8FB0-71307B45C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33fca2-6454-4772-85ee-4f43a940751b"/>
    <ds:schemaRef ds:uri="897caf07-a9cb-4c9d-b2d9-ab0643998f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02C44E-5D86-4E64-8D17-D80EF76AF49B}">
  <ds:schemaRefs>
    <ds:schemaRef ds:uri="http://schemas.openxmlformats.org/package/2006/metadata/core-properties"/>
    <ds:schemaRef ds:uri="http://purl.org/dc/elements/1.1/"/>
    <ds:schemaRef ds:uri="897caf07-a9cb-4c9d-b2d9-ab0643998fca"/>
    <ds:schemaRef ds:uri="http://schemas.microsoft.com/office/2006/documentManagement/types"/>
    <ds:schemaRef ds:uri="http://schemas.microsoft.com/office/2006/metadata/properties"/>
    <ds:schemaRef ds:uri="http://purl.org/dc/dcmitype/"/>
    <ds:schemaRef ds:uri="http://schemas.microsoft.com/office/infopath/2007/PartnerControls"/>
    <ds:schemaRef ds:uri="1133fca2-6454-4772-85ee-4f43a940751b"/>
    <ds:schemaRef ds:uri="http://www.w3.org/XML/1998/namespace"/>
    <ds:schemaRef ds:uri="http://purl.org/dc/terms/"/>
  </ds:schemaRefs>
</ds:datastoreItem>
</file>

<file path=customXml/itemProps3.xml><?xml version="1.0" encoding="utf-8"?>
<ds:datastoreItem xmlns:ds="http://schemas.openxmlformats.org/officeDocument/2006/customXml" ds:itemID="{9E59A517-151F-4B24-8CC7-8F23A6D606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4908</TotalTime>
  <Words>1769</Words>
  <Application>Microsoft Office PowerPoint</Application>
  <PresentationFormat>Widescreen</PresentationFormat>
  <Paragraphs>85</Paragraphs>
  <Slides>13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Corbel</vt:lpstr>
      <vt:lpstr>Basis</vt:lpstr>
      <vt:lpstr>Tweens, Teens and (Smartphone) screens</vt:lpstr>
      <vt:lpstr>Why are we concerned?</vt:lpstr>
      <vt:lpstr>What is causing this change?</vt:lpstr>
      <vt:lpstr>PowerPoint Presentation</vt:lpstr>
      <vt:lpstr>PowerPoint Presentation</vt:lpstr>
      <vt:lpstr>PowerPoint Presentation</vt:lpstr>
      <vt:lpstr>Surgeon General’s Warning about Impact of Social Media on Youth Mental Health</vt:lpstr>
      <vt:lpstr>How can smartphones be so damaging?</vt:lpstr>
      <vt:lpstr>So what do we do about it?</vt:lpstr>
      <vt:lpstr>What if I’ve already gotten my kiddo a phone?</vt:lpstr>
      <vt:lpstr>Helpful Resources and Further Reading</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Teens and Tech</dc:title>
  <dc:creator>Amanda Joy Johnson, FNP</dc:creator>
  <cp:lastModifiedBy>Amanda Joy Johnson, FNP</cp:lastModifiedBy>
  <cp:revision>31</cp:revision>
  <dcterms:created xsi:type="dcterms:W3CDTF">2024-11-06T19:57:44Z</dcterms:created>
  <dcterms:modified xsi:type="dcterms:W3CDTF">2024-11-13T13:59:49Z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0x01010014DC251BBE06FC47AE21C7514FB63C36</vt:lpwstr>
  </property>
</Properties>
</file>