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932" r:id="rId1"/>
  </p:sldMasterIdLst>
  <p:notesMasterIdLst>
    <p:notesMasterId r:id="rId22"/>
  </p:notesMasterIdLst>
  <p:handoutMasterIdLst>
    <p:handoutMasterId r:id="rId23"/>
  </p:handoutMasterIdLst>
  <p:sldIdLst>
    <p:sldId id="627" r:id="rId2"/>
    <p:sldId id="610" r:id="rId3"/>
    <p:sldId id="499" r:id="rId4"/>
    <p:sldId id="555" r:id="rId5"/>
    <p:sldId id="602" r:id="rId6"/>
    <p:sldId id="558" r:id="rId7"/>
    <p:sldId id="595" r:id="rId8"/>
    <p:sldId id="585" r:id="rId9"/>
    <p:sldId id="586" r:id="rId10"/>
    <p:sldId id="599" r:id="rId11"/>
    <p:sldId id="601" r:id="rId12"/>
    <p:sldId id="613" r:id="rId13"/>
    <p:sldId id="615" r:id="rId14"/>
    <p:sldId id="628" r:id="rId15"/>
    <p:sldId id="282" r:id="rId16"/>
    <p:sldId id="566" r:id="rId17"/>
    <p:sldId id="605" r:id="rId18"/>
    <p:sldId id="581" r:id="rId19"/>
    <p:sldId id="604" r:id="rId20"/>
    <p:sldId id="467" r:id="rId2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91">
          <p15:clr>
            <a:srgbClr val="A4A3A4"/>
          </p15:clr>
        </p15:guide>
        <p15:guide id="2" orient="horz" pos="428">
          <p15:clr>
            <a:srgbClr val="A4A3A4"/>
          </p15:clr>
        </p15:guide>
        <p15:guide id="3" orient="horz" pos="507">
          <p15:clr>
            <a:srgbClr val="A4A3A4"/>
          </p15:clr>
        </p15:guide>
        <p15:guide id="4" orient="horz" pos="3814">
          <p15:clr>
            <a:srgbClr val="A4A3A4"/>
          </p15:clr>
        </p15:guide>
        <p15:guide id="5" pos="578">
          <p15:clr>
            <a:srgbClr val="A4A3A4"/>
          </p15:clr>
        </p15:guide>
        <p15:guide id="6" pos="2880">
          <p15:clr>
            <a:srgbClr val="A4A3A4"/>
          </p15:clr>
        </p15:guide>
        <p15:guide id="7" pos="5186">
          <p15:clr>
            <a:srgbClr val="A4A3A4"/>
          </p15:clr>
        </p15:guide>
        <p15:guide id="8" pos="651">
          <p15:clr>
            <a:srgbClr val="A4A3A4"/>
          </p15:clr>
        </p15:guide>
        <p15:guide id="9" pos="511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77" userDrawn="1">
          <p15:clr>
            <a:srgbClr val="A4A3A4"/>
          </p15:clr>
        </p15:guide>
        <p15:guide id="2" orient="horz" pos="5724" userDrawn="1">
          <p15:clr>
            <a:srgbClr val="A4A3A4"/>
          </p15:clr>
        </p15:guide>
        <p15:guide id="3" orient="horz" pos="5966" userDrawn="1">
          <p15:clr>
            <a:srgbClr val="A4A3A4"/>
          </p15:clr>
        </p15:guide>
        <p15:guide id="4" pos="305" userDrawn="1">
          <p15:clr>
            <a:srgbClr val="A4A3A4"/>
          </p15:clr>
        </p15:guide>
        <p15:guide id="5" pos="430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25252"/>
    <a:srgbClr val="000000"/>
    <a:srgbClr val="EBEBEC"/>
    <a:srgbClr val="E6E7E8"/>
    <a:srgbClr val="F1F2F2"/>
    <a:srgbClr val="F1F1F2"/>
    <a:srgbClr val="FFFFFF"/>
    <a:srgbClr val="3A195B"/>
    <a:srgbClr val="51237F"/>
    <a:srgbClr val="451E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3809" autoAdjust="0"/>
  </p:normalViewPr>
  <p:slideViewPr>
    <p:cSldViewPr snapToGrid="0" showGuides="1">
      <p:cViewPr varScale="1">
        <p:scale>
          <a:sx n="130" d="100"/>
          <a:sy n="130" d="100"/>
        </p:scale>
        <p:origin x="1110" y="126"/>
      </p:cViewPr>
      <p:guideLst>
        <p:guide orient="horz" pos="3891"/>
        <p:guide orient="horz" pos="428"/>
        <p:guide orient="horz" pos="507"/>
        <p:guide orient="horz" pos="3814"/>
        <p:guide pos="578"/>
        <p:guide pos="2880"/>
        <p:guide pos="5186"/>
        <p:guide pos="651"/>
        <p:guide pos="511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894" y="-96"/>
      </p:cViewPr>
      <p:guideLst>
        <p:guide orient="horz" pos="2677"/>
        <p:guide orient="horz" pos="5724"/>
        <p:guide orient="horz" pos="5966"/>
        <p:guide pos="305"/>
        <p:guide pos="430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329429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46200" y="412750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>
          <a:xfrm>
            <a:off x="731520" y="4561227"/>
            <a:ext cx="5852160" cy="4320213"/>
          </a:xfrm>
          <a:prstGeom prst="rect">
            <a:avLst/>
          </a:prstGeom>
        </p:spPr>
        <p:txBody>
          <a:bodyPr vert="horz" lIns="94851" tIns="47425" rIns="94851" bIns="474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074831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114300" indent="-114300" algn="l" defTabSz="914400" rtl="0" eaLnBrk="1" latinLnBrk="0" hangingPunct="1">
      <a:spcBef>
        <a:spcPts val="800"/>
      </a:spcBef>
      <a:buFont typeface="Arial" pitchFamily="34" charset="0"/>
      <a:buChar char="•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285750" indent="-112713" algn="l" defTabSz="914400" rtl="0" eaLnBrk="1" latinLnBrk="0" hangingPunct="1">
      <a:spcBef>
        <a:spcPts val="200"/>
      </a:spcBef>
      <a:buFont typeface="Arial" pitchFamily="34" charset="0"/>
      <a:buChar char="•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403225" indent="-117475" algn="l" defTabSz="914400" rtl="0" eaLnBrk="1" latinLnBrk="0" hangingPunct="1">
      <a:spcBef>
        <a:spcPts val="200"/>
      </a:spcBef>
      <a:buFont typeface="Arial" pitchFamily="34" charset="0"/>
      <a:buChar char="•"/>
      <a:defRPr sz="105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569913" indent="-112713" algn="l" defTabSz="914400" rtl="0" eaLnBrk="1" latinLnBrk="0" hangingPunct="1">
      <a:spcBef>
        <a:spcPts val="200"/>
      </a:spcBef>
      <a:buFont typeface="Arial" pitchFamily="34" charset="0"/>
      <a:buChar char="•"/>
      <a:defRPr sz="105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457200" indent="114300" algn="l" defTabSz="914400" rtl="0" eaLnBrk="1" latinLnBrk="0" hangingPunct="1">
      <a:buFont typeface="Arial" pitchFamily="34" charset="0"/>
      <a:buChar char="•"/>
      <a:defRPr sz="105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Designed to prepare you for transfer to a 4 year school</a:t>
            </a:r>
          </a:p>
          <a:p>
            <a:r>
              <a:rPr lang="en-US" dirty="0"/>
              <a:t>Courses transferable to most colleges and universities</a:t>
            </a:r>
          </a:p>
          <a:p>
            <a:r>
              <a:rPr lang="en-US" dirty="0"/>
              <a:t>Get right into the workforce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294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Designed to prepare you for transfer to a 4 year school</a:t>
            </a:r>
          </a:p>
          <a:p>
            <a:r>
              <a:rPr lang="en-US" dirty="0"/>
              <a:t>Courses transferable to most colleges and universities</a:t>
            </a:r>
          </a:p>
          <a:p>
            <a:r>
              <a:rPr lang="en-US" dirty="0"/>
              <a:t>Get right into the workforce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094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Designed to prepare you for transfer to a 4 year school</a:t>
            </a:r>
          </a:p>
          <a:p>
            <a:r>
              <a:rPr lang="en-US" dirty="0"/>
              <a:t>Courses transferable to most colleges and universities</a:t>
            </a:r>
          </a:p>
          <a:p>
            <a:r>
              <a:rPr lang="en-US" dirty="0"/>
              <a:t>Get right into the workforce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887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46200" y="412750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924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fast</a:t>
            </a:r>
            <a:r>
              <a:rPr lang="en-US" baseline="0" dirty="0"/>
              <a:t> facts</a:t>
            </a:r>
          </a:p>
          <a:p>
            <a:r>
              <a:rPr lang="en-US" baseline="0" dirty="0"/>
              <a:t>Diversity </a:t>
            </a:r>
          </a:p>
          <a:p>
            <a:r>
              <a:rPr lang="en-US" baseline="0" dirty="0"/>
              <a:t>Study Abroad </a:t>
            </a:r>
          </a:p>
          <a:p>
            <a:r>
              <a:rPr lang="en-US" baseline="0" dirty="0"/>
              <a:t>Alumni </a:t>
            </a:r>
          </a:p>
          <a:p>
            <a:r>
              <a:rPr lang="en-US" baseline="0" dirty="0"/>
              <a:t>Approx. 60,000 students credit (D.L) &amp; non-credit</a:t>
            </a:r>
          </a:p>
          <a:p>
            <a:r>
              <a:rPr lang="en-US" baseline="0" dirty="0"/>
              <a:t>Personal story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030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credit and non credit options </a:t>
            </a:r>
          </a:p>
          <a:p>
            <a:r>
              <a:rPr lang="en-US" dirty="0"/>
              <a:t>Talk about specific</a:t>
            </a:r>
            <a:r>
              <a:rPr lang="en-US" baseline="0" dirty="0"/>
              <a:t> programs-Nursing, Engineering, Cyber Security &amp; </a:t>
            </a:r>
            <a:r>
              <a:rPr lang="en-US" baseline="0" dirty="0" err="1"/>
              <a:t>Gudelsky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08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Germantown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300" dirty="0"/>
              <a:t>Approx. 7,700  students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300" dirty="0"/>
              <a:t>High Technology and Science Center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100" dirty="0"/>
              <a:t>State-of-the-art facilities</a:t>
            </a:r>
          </a:p>
          <a:p>
            <a:pPr lvl="3">
              <a:lnSpc>
                <a:spcPct val="90000"/>
              </a:lnSpc>
              <a:defRPr/>
            </a:pPr>
            <a:r>
              <a:rPr lang="en-US" sz="2100" dirty="0"/>
              <a:t>Bioscience Education center</a:t>
            </a:r>
          </a:p>
          <a:p>
            <a:pPr lvl="3">
              <a:lnSpc>
                <a:spcPct val="90000"/>
              </a:lnSpc>
              <a:defRPr/>
            </a:pPr>
            <a:r>
              <a:rPr lang="en-US" sz="2100" dirty="0"/>
              <a:t>Globe Hall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100" dirty="0"/>
              <a:t>High technology programs</a:t>
            </a:r>
            <a:r>
              <a:rPr lang="en-US" sz="1900" dirty="0"/>
              <a:t> 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dirty="0"/>
              <a:t>Network &amp; Wireless Technologies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dirty="0"/>
              <a:t>Biotechnology</a:t>
            </a:r>
          </a:p>
          <a:p>
            <a:r>
              <a:rPr lang="en-US" dirty="0"/>
              <a:t>Rockville</a:t>
            </a:r>
          </a:p>
          <a:p>
            <a:pPr lvl="1" eaLnBrk="1" hangingPunct="1">
              <a:defRPr/>
            </a:pPr>
            <a:r>
              <a:rPr lang="en-US" sz="2300" dirty="0"/>
              <a:t>Approx. 16,000 students </a:t>
            </a:r>
          </a:p>
          <a:p>
            <a:pPr lvl="1" eaLnBrk="1" hangingPunct="1">
              <a:defRPr/>
            </a:pPr>
            <a:r>
              <a:rPr lang="en-US" sz="2300" dirty="0"/>
              <a:t>Programs</a:t>
            </a:r>
          </a:p>
          <a:p>
            <a:pPr lvl="2" eaLnBrk="1" hangingPunct="1">
              <a:defRPr/>
            </a:pPr>
            <a:r>
              <a:rPr lang="en-US" sz="2300" dirty="0"/>
              <a:t>Communication </a:t>
            </a:r>
          </a:p>
          <a:p>
            <a:pPr lvl="2" eaLnBrk="1" hangingPunct="1">
              <a:defRPr/>
            </a:pPr>
            <a:r>
              <a:rPr lang="en-US" sz="2300" dirty="0"/>
              <a:t>Applied Technologies</a:t>
            </a:r>
          </a:p>
          <a:p>
            <a:pPr lvl="2" eaLnBrk="1" hangingPunct="1">
              <a:defRPr/>
            </a:pPr>
            <a:r>
              <a:rPr lang="en-US" sz="2300" dirty="0"/>
              <a:t>Engineering</a:t>
            </a:r>
          </a:p>
          <a:p>
            <a:pPr lvl="2" eaLnBrk="1" hangingPunct="1">
              <a:defRPr/>
            </a:pPr>
            <a:r>
              <a:rPr lang="en-US" sz="2300" dirty="0"/>
              <a:t>Computer Gaming</a:t>
            </a:r>
          </a:p>
          <a:p>
            <a:pPr lvl="2" eaLnBrk="1" hangingPunct="1">
              <a:defRPr/>
            </a:pPr>
            <a:r>
              <a:rPr lang="en-US" sz="2300" dirty="0"/>
              <a:t>Exercise Science</a:t>
            </a:r>
          </a:p>
          <a:p>
            <a:pPr lvl="2" eaLnBrk="1" hangingPunct="1">
              <a:defRPr/>
            </a:pPr>
            <a:r>
              <a:rPr lang="en-US" sz="2300" dirty="0"/>
              <a:t>Building Trades</a:t>
            </a:r>
          </a:p>
          <a:p>
            <a:pPr lvl="2" eaLnBrk="1" hangingPunct="1">
              <a:defRPr/>
            </a:pPr>
            <a:r>
              <a:rPr lang="en-US" sz="2300" dirty="0"/>
              <a:t>Automotive</a:t>
            </a:r>
          </a:p>
          <a:p>
            <a:pPr lvl="2" eaLnBrk="1" hangingPunct="1">
              <a:defRPr/>
            </a:pPr>
            <a:r>
              <a:rPr lang="en-US" sz="2300" dirty="0"/>
              <a:t>Criminal Justice</a:t>
            </a:r>
          </a:p>
          <a:p>
            <a:pPr lvl="2" eaLnBrk="1" hangingPunct="1">
              <a:defRPr/>
            </a:pPr>
            <a:r>
              <a:rPr lang="en-US" sz="2300" dirty="0"/>
              <a:t>STEM</a:t>
            </a:r>
          </a:p>
          <a:p>
            <a:r>
              <a:rPr lang="en-US" dirty="0"/>
              <a:t>Takoma Park/Silver Spring</a:t>
            </a:r>
          </a:p>
          <a:p>
            <a:pPr lvl="1" eaLnBrk="1" hangingPunct="1">
              <a:defRPr/>
            </a:pPr>
            <a:r>
              <a:rPr lang="en-US" sz="2300" dirty="0"/>
              <a:t>Approx. 7,800 students</a:t>
            </a:r>
          </a:p>
          <a:p>
            <a:pPr lvl="1" eaLnBrk="1" hangingPunct="1">
              <a:defRPr/>
            </a:pPr>
            <a:r>
              <a:rPr lang="en-US" sz="2300" dirty="0"/>
              <a:t>Students from over 170 countries</a:t>
            </a:r>
          </a:p>
          <a:p>
            <a:pPr lvl="1" eaLnBrk="1" hangingPunct="1">
              <a:lnSpc>
                <a:spcPct val="70000"/>
              </a:lnSpc>
              <a:defRPr/>
            </a:pPr>
            <a:r>
              <a:rPr lang="en-US" sz="2300" dirty="0"/>
              <a:t>Health Science programs</a:t>
            </a:r>
          </a:p>
          <a:p>
            <a:pPr lvl="1" eaLnBrk="1" hangingPunct="1">
              <a:lnSpc>
                <a:spcPct val="70000"/>
              </a:lnSpc>
              <a:defRPr/>
            </a:pPr>
            <a:r>
              <a:rPr lang="en-US" sz="2300" dirty="0"/>
              <a:t>School of  Art + Design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538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https://www.montgomerycollege.edu/academics/online-learning/index.html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4851" tIns="47425" rIns="94851" bIns="47425"/>
          <a:lstStyle/>
          <a:p>
            <a:fld id="{8856F51B-3329-714F-959B-381F07F879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12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Designed to prepare you for transfer to a 4 year school</a:t>
            </a:r>
          </a:p>
          <a:p>
            <a:r>
              <a:rPr lang="en-US" dirty="0"/>
              <a:t>Courses transferable to most colleges and universities</a:t>
            </a:r>
          </a:p>
          <a:p>
            <a:r>
              <a:rPr lang="en-US" dirty="0"/>
              <a:t>Get right into the workforce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401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Designed to prepare you for transfer to a 4 year school</a:t>
            </a:r>
          </a:p>
          <a:p>
            <a:r>
              <a:rPr lang="en-US" dirty="0"/>
              <a:t>Courses transferable to most colleges and universities</a:t>
            </a:r>
          </a:p>
          <a:p>
            <a:r>
              <a:rPr lang="en-US" dirty="0"/>
              <a:t>Get right into the workforce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538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Designed to prepare you for transfer to a 4 year school</a:t>
            </a:r>
          </a:p>
          <a:p>
            <a:r>
              <a:rPr lang="en-US" dirty="0"/>
              <a:t>Courses transferable to most colleges and universities</a:t>
            </a:r>
          </a:p>
          <a:p>
            <a:r>
              <a:rPr lang="en-US" dirty="0"/>
              <a:t>Get right into the workforce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03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125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>
          <a:gsLst>
            <a:gs pos="0">
              <a:srgbClr val="F1F2F2"/>
            </a:gs>
            <a:gs pos="100000">
              <a:srgbClr val="EBEBEC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33463" y="4609905"/>
            <a:ext cx="7080250" cy="973645"/>
          </a:xfrm>
        </p:spPr>
        <p:txBody>
          <a:bodyPr vert="horz" wrap="square" lIns="0" tIns="0" rIns="0" bIns="0" rtlCol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lang="en-US" sz="2000" i="0" baseline="0" dirty="0" smtClean="0">
                <a:solidFill>
                  <a:srgbClr val="52525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  <a:p>
            <a:pPr marL="0" lvl="0"/>
            <a:r>
              <a:rPr lang="en-US" dirty="0"/>
              <a:t>Department Name</a:t>
            </a:r>
          </a:p>
          <a:p>
            <a:pPr marL="0" lvl="0"/>
            <a:r>
              <a:rPr lang="en-US" dirty="0"/>
              <a:t>Presentation Date</a:t>
            </a: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0"/>
            <a:ext cx="9143999" cy="2147777"/>
          </a:xfrm>
          <a:prstGeom prst="rect">
            <a:avLst/>
          </a:prstGeom>
          <a:gradFill flip="none" rotWithShape="1">
            <a:gsLst>
              <a:gs pos="0">
                <a:srgbClr val="3A195B"/>
              </a:gs>
              <a:gs pos="50000">
                <a:srgbClr val="51237F"/>
              </a:gs>
              <a:gs pos="100000">
                <a:srgbClr val="3A195B"/>
              </a:gs>
            </a:gsLst>
            <a:path path="circle">
              <a:fillToRect l="100000" t="100000"/>
            </a:path>
            <a:tileRect r="-100000" b="-100000"/>
          </a:gra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33463" y="2997926"/>
            <a:ext cx="7080250" cy="627063"/>
          </a:xfrm>
        </p:spPr>
        <p:txBody>
          <a:bodyPr/>
          <a:lstStyle>
            <a:lvl1pPr marL="0" indent="0" algn="l">
              <a:buFontTx/>
              <a:buNone/>
              <a:defRPr sz="3600">
                <a:solidFill>
                  <a:srgbClr val="51237F"/>
                </a:solidFill>
              </a:defRPr>
            </a:lvl1pPr>
            <a:lvl2pPr marL="230187" indent="0">
              <a:buFontTx/>
              <a:buNone/>
              <a:defRPr/>
            </a:lvl2pPr>
            <a:lvl3pPr marL="515937" indent="0">
              <a:buFontTx/>
              <a:buNone/>
              <a:defRPr/>
            </a:lvl3pPr>
            <a:lvl4pPr marL="800100" indent="0">
              <a:buFontTx/>
              <a:buNone/>
              <a:defRPr/>
            </a:lvl4pPr>
            <a:lvl5pPr marL="1085850" indent="0">
              <a:buFontTx/>
              <a:buNone/>
              <a:defRPr/>
            </a:lvl5pPr>
          </a:lstStyle>
          <a:p>
            <a:pPr lvl="0"/>
            <a:r>
              <a:rPr lang="en-US" dirty="0"/>
              <a:t>Presentation Title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043793" y="3523634"/>
            <a:ext cx="7069920" cy="499898"/>
          </a:xfrm>
        </p:spPr>
        <p:txBody>
          <a:bodyPr/>
          <a:lstStyle>
            <a:lvl1pPr marL="0" indent="0" algn="l">
              <a:buFontTx/>
              <a:buNone/>
              <a:defRPr sz="2800" baseline="0">
                <a:solidFill>
                  <a:srgbClr val="525252"/>
                </a:solidFill>
              </a:defRPr>
            </a:lvl1pPr>
          </a:lstStyle>
          <a:p>
            <a:pPr lvl="0"/>
            <a:r>
              <a:rPr lang="en-US" dirty="0"/>
              <a:t>Subhead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93" y="1421127"/>
            <a:ext cx="2589668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0327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gradFill flip="none" rotWithShape="1">
          <a:gsLst>
            <a:gs pos="0">
              <a:srgbClr val="3A195B"/>
            </a:gs>
            <a:gs pos="100000">
              <a:srgbClr val="51237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511" y="3132012"/>
            <a:ext cx="3434125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2737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, Subhead,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 Here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E2517-6DD5-440E-AE48-174F885392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36638" y="1392484"/>
            <a:ext cx="7072312" cy="371627"/>
          </a:xfrm>
        </p:spPr>
        <p:txBody>
          <a:bodyPr/>
          <a:lstStyle>
            <a:lvl1pPr marL="0" indent="0">
              <a:buFontTx/>
              <a:buNone/>
              <a:defRPr sz="2100">
                <a:latin typeface="+mj-lt"/>
              </a:defRPr>
            </a:lvl1pPr>
          </a:lstStyle>
          <a:p>
            <a:pPr marL="0" lvl="0" indent="0"/>
            <a:r>
              <a:rPr lang="en-US" dirty="0"/>
              <a:t>Subhead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3"/>
          </p:nvPr>
        </p:nvSpPr>
        <p:spPr>
          <a:xfrm>
            <a:off x="1036638" y="1962892"/>
            <a:ext cx="7072313" cy="3742965"/>
          </a:xfrm>
        </p:spPr>
        <p:txBody>
          <a:bodyPr/>
          <a:lstStyle>
            <a:lvl1pPr>
              <a:buClr>
                <a:srgbClr val="51237F"/>
              </a:buClr>
              <a:defRPr/>
            </a:lvl1pPr>
            <a:lvl2pPr>
              <a:buClr>
                <a:srgbClr val="51237F"/>
              </a:buClr>
              <a:defRPr/>
            </a:lvl2pPr>
            <a:lvl3pPr>
              <a:buClr>
                <a:srgbClr val="51237F"/>
              </a:buClr>
              <a:defRPr/>
            </a:lvl3pPr>
            <a:lvl4pPr>
              <a:buClr>
                <a:srgbClr val="51237F"/>
              </a:buClr>
              <a:defRPr/>
            </a:lvl4pPr>
            <a:lvl5pPr>
              <a:buClr>
                <a:srgbClr val="51237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007708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BFA470-A1EE-0E4D-B04A-70620DA1CAF1}"/>
              </a:ext>
            </a:extLst>
          </p:cNvPr>
          <p:cNvSpPr/>
          <p:nvPr userDrawn="1"/>
        </p:nvSpPr>
        <p:spPr bwMode="auto">
          <a:xfrm>
            <a:off x="0" y="677603"/>
            <a:ext cx="7620000" cy="768585"/>
          </a:xfrm>
          <a:prstGeom prst="rect">
            <a:avLst/>
          </a:prstGeom>
          <a:solidFill>
            <a:srgbClr val="6E4D94"/>
          </a:solidFill>
          <a:ln w="444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3968DCEA-1E6D-8A4F-BEB0-D0C7BFEEB6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3695" y="791417"/>
            <a:ext cx="6347012" cy="540955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3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Graph Title—35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10F3E7-72C2-4B46-8BED-AC2994C131D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68293" y="6190488"/>
            <a:ext cx="1161307" cy="2190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>
                <a:solidFill>
                  <a:srgbClr val="9FA1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PAGE #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D0869B-EB83-4540-AEDB-A4B2CB8201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949" y="6189037"/>
            <a:ext cx="1351649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70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, Subhead and 2-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3463" y="1405802"/>
            <a:ext cx="7080250" cy="490904"/>
          </a:xfrm>
        </p:spPr>
        <p:txBody>
          <a:bodyPr/>
          <a:lstStyle/>
          <a:p>
            <a:r>
              <a:rPr lang="en-US" dirty="0"/>
              <a:t>Slide Title Here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E2517-6DD5-440E-AE48-174F885392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33463" y="1859767"/>
            <a:ext cx="7080250" cy="371626"/>
          </a:xfrm>
        </p:spPr>
        <p:txBody>
          <a:bodyPr/>
          <a:lstStyle>
            <a:lvl1pPr marL="0" indent="0" algn="l">
              <a:buFontTx/>
              <a:buNone/>
              <a:defRPr sz="2600">
                <a:latin typeface="+mj-lt"/>
              </a:defRPr>
            </a:lvl1pPr>
          </a:lstStyle>
          <a:p>
            <a:pPr marL="0" lvl="0" indent="0"/>
            <a:r>
              <a:rPr lang="en-US" dirty="0"/>
              <a:t>Subhead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3"/>
          </p:nvPr>
        </p:nvSpPr>
        <p:spPr>
          <a:xfrm>
            <a:off x="1033463" y="2392031"/>
            <a:ext cx="3360352" cy="34668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4731915" y="2395044"/>
            <a:ext cx="3381798" cy="34638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003185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3463" y="799325"/>
            <a:ext cx="7080250" cy="490904"/>
          </a:xfrm>
        </p:spPr>
        <p:txBody>
          <a:bodyPr vert="horz" wrap="square" lIns="0" tIns="0" rIns="0" bIns="45720" rtlCol="0" anchor="t" anchorCtr="0">
            <a:spAutoFit/>
          </a:bodyPr>
          <a:lstStyle>
            <a:lvl1pPr algn="l">
              <a:defRPr lang="en-US" dirty="0"/>
            </a:lvl1pPr>
          </a:lstStyle>
          <a:p>
            <a:pPr marL="0" lvl="0"/>
            <a:r>
              <a:rPr lang="en-US" dirty="0"/>
              <a:t>Slide Title Here</a:t>
            </a:r>
          </a:p>
        </p:txBody>
      </p:sp>
    </p:spTree>
    <p:extLst>
      <p:ext uri="{BB962C8B-B14F-4D97-AF65-F5344CB8AC3E}">
        <p14:creationId xmlns:p14="http://schemas.microsoft.com/office/powerpoint/2010/main" val="103563943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and Subhea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3463" y="804318"/>
            <a:ext cx="7080250" cy="490904"/>
          </a:xfrm>
        </p:spPr>
        <p:txBody>
          <a:bodyPr vert="horz" wrap="square" lIns="0" tIns="0" rIns="0" bIns="45720" rtlCol="0" anchor="t" anchorCtr="0">
            <a:spAutoFit/>
          </a:bodyPr>
          <a:lstStyle>
            <a:lvl1pPr algn="l">
              <a:defRPr lang="en-US" dirty="0"/>
            </a:lvl1pPr>
          </a:lstStyle>
          <a:p>
            <a:pPr marL="0" lvl="0"/>
            <a:r>
              <a:rPr lang="en-US" dirty="0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33463" y="1280235"/>
            <a:ext cx="7080250" cy="371626"/>
          </a:xfrm>
        </p:spPr>
        <p:txBody>
          <a:bodyPr tIns="0"/>
          <a:lstStyle>
            <a:lvl1pPr marL="0" indent="0" algn="l">
              <a:buFontTx/>
              <a:buNone/>
              <a:defRPr sz="2600">
                <a:latin typeface="+mj-lt"/>
              </a:defRPr>
            </a:lvl1pPr>
          </a:lstStyle>
          <a:p>
            <a:pPr marL="0" lvl="0" indent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248691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3463" y="804318"/>
            <a:ext cx="7080250" cy="490904"/>
          </a:xfrm>
        </p:spPr>
        <p:txBody>
          <a:bodyPr vert="horz" wrap="square" lIns="0" tIns="0" rIns="0" bIns="45720" rtlCol="0" anchor="t" anchorCtr="0">
            <a:spAutoFit/>
          </a:bodyPr>
          <a:lstStyle>
            <a:lvl1pPr algn="l">
              <a:defRPr lang="en-US" dirty="0"/>
            </a:lvl1pPr>
          </a:lstStyle>
          <a:p>
            <a:pPr marL="0" lvl="0"/>
            <a:r>
              <a:rPr lang="en-US" dirty="0"/>
              <a:t>Slide Title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033463" y="1544267"/>
            <a:ext cx="7080250" cy="41707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714460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, Subhead,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3463" y="804318"/>
            <a:ext cx="7080250" cy="490904"/>
          </a:xfrm>
        </p:spPr>
        <p:txBody>
          <a:bodyPr vert="horz" wrap="square" lIns="0" tIns="0" rIns="0" bIns="45720" rtlCol="0" anchor="t" anchorCtr="0">
            <a:spAutoFit/>
          </a:bodyPr>
          <a:lstStyle>
            <a:lvl1pPr algn="l">
              <a:defRPr lang="en-US" dirty="0"/>
            </a:lvl1pPr>
          </a:lstStyle>
          <a:p>
            <a:pPr marL="0" lvl="0"/>
            <a:r>
              <a:rPr lang="en-US" dirty="0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33463" y="1280235"/>
            <a:ext cx="7080250" cy="371626"/>
          </a:xfrm>
        </p:spPr>
        <p:txBody>
          <a:bodyPr lIns="0"/>
          <a:lstStyle>
            <a:lvl1pPr marL="0" indent="0" algn="l">
              <a:buFontTx/>
              <a:buNone/>
              <a:defRPr sz="2600"/>
            </a:lvl1pPr>
          </a:lstStyle>
          <a:p>
            <a:pPr marL="0" lvl="0" indent="0"/>
            <a:r>
              <a:rPr lang="en-US" dirty="0"/>
              <a:t>Subhead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033463" y="1872880"/>
            <a:ext cx="7080250" cy="3842120"/>
          </a:xfrm>
        </p:spPr>
        <p:txBody>
          <a:bodyPr l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603148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and 2-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3463" y="804318"/>
            <a:ext cx="7080250" cy="490904"/>
          </a:xfrm>
        </p:spPr>
        <p:txBody>
          <a:bodyPr vert="horz" wrap="square" lIns="0" tIns="0" rIns="0" bIns="45720" rtlCol="0" anchor="t" anchorCtr="0">
            <a:spAutoFit/>
          </a:bodyPr>
          <a:lstStyle>
            <a:lvl1pPr algn="l">
              <a:defRPr lang="en-US" dirty="0"/>
            </a:lvl1pPr>
          </a:lstStyle>
          <a:p>
            <a:pPr marL="0" lvl="0"/>
            <a:r>
              <a:rPr lang="en-US" dirty="0"/>
              <a:t>Slide Title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033463" y="1544269"/>
            <a:ext cx="3357784" cy="41707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740121" y="1547568"/>
            <a:ext cx="3382218" cy="41674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213714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, Subhead and 2-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3463" y="804318"/>
            <a:ext cx="7080250" cy="490904"/>
          </a:xfrm>
        </p:spPr>
        <p:txBody>
          <a:bodyPr vert="horz" wrap="square" lIns="0" tIns="0" rIns="0" bIns="45720" rtlCol="0" anchor="t" anchorCtr="0">
            <a:spAutoFit/>
          </a:bodyPr>
          <a:lstStyle>
            <a:lvl1pPr algn="l">
              <a:defRPr lang="en-US" dirty="0"/>
            </a:lvl1pPr>
          </a:lstStyle>
          <a:p>
            <a:pPr marL="0" lvl="0"/>
            <a:r>
              <a:rPr lang="en-US" dirty="0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33463" y="1280235"/>
            <a:ext cx="7080250" cy="371626"/>
          </a:xfrm>
        </p:spPr>
        <p:txBody>
          <a:bodyPr/>
          <a:lstStyle>
            <a:lvl1pPr marL="0" indent="0" algn="l">
              <a:buFontTx/>
              <a:buNone/>
              <a:defRPr sz="2600"/>
            </a:lvl1pPr>
          </a:lstStyle>
          <a:p>
            <a:pPr marL="0" lvl="0" indent="0"/>
            <a:r>
              <a:rPr lang="en-US" dirty="0"/>
              <a:t>Subhead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033463" y="1872881"/>
            <a:ext cx="3360352" cy="384211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731915" y="1875894"/>
            <a:ext cx="3381798" cy="38391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111924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3463" y="847347"/>
            <a:ext cx="7080250" cy="3582519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91440">
              <a:lnSpc>
                <a:spcPct val="90000"/>
              </a:lnSpc>
              <a:defRPr lang="en-US" sz="3600" kern="2200" spc="0" baseline="0" dirty="0">
                <a:latin typeface="+mn-lt"/>
              </a:defRPr>
            </a:lvl1pPr>
          </a:lstStyle>
          <a:p>
            <a:pPr lvl="0"/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semper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ipsum mi, ac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 dolor.”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33463" y="4716451"/>
            <a:ext cx="7080250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 algn="r">
              <a:spcBef>
                <a:spcPts val="300"/>
              </a:spcBef>
              <a:buNone/>
              <a:defRPr lang="en-US" sz="2100" baseline="0" dirty="0" smtClean="0">
                <a:latin typeface="+mn-lt"/>
              </a:defRPr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/>
              <a:t>—Author’s Name</a:t>
            </a:r>
          </a:p>
        </p:txBody>
      </p:sp>
    </p:spTree>
    <p:extLst>
      <p:ext uri="{BB962C8B-B14F-4D97-AF65-F5344CB8AC3E}">
        <p14:creationId xmlns:p14="http://schemas.microsoft.com/office/powerpoint/2010/main" val="25521368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1F2F2"/>
            </a:gs>
            <a:gs pos="100000">
              <a:srgbClr val="EBEBE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3463" y="803618"/>
            <a:ext cx="7080250" cy="49090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sp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3463" y="1460080"/>
            <a:ext cx="7080250" cy="4474894"/>
          </a:xfrm>
          <a:prstGeom prst="rect">
            <a:avLst/>
          </a:prstGeom>
        </p:spPr>
        <p:txBody>
          <a:bodyPr vert="horz" wrap="square" lIns="0" tIns="0" rIns="0" bIns="45720" rtlCol="0">
            <a:noAutofit/>
          </a:bodyPr>
          <a:lstStyle/>
          <a:p>
            <a:pPr lvl="0"/>
            <a:r>
              <a:rPr lang="en-US" dirty="0"/>
              <a:t>Click to edit bullet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-1" y="5886451"/>
            <a:ext cx="9143999" cy="971550"/>
          </a:xfrm>
          <a:prstGeom prst="rect">
            <a:avLst/>
          </a:prstGeom>
          <a:gradFill flip="none" rotWithShape="1">
            <a:gsLst>
              <a:gs pos="0">
                <a:srgbClr val="3A195B"/>
              </a:gs>
              <a:gs pos="50000">
                <a:srgbClr val="51237F"/>
              </a:gs>
              <a:gs pos="100000">
                <a:srgbClr val="3A195B"/>
              </a:gs>
            </a:gsLst>
            <a:path path="circle">
              <a:fillToRect l="100000" t="100000"/>
            </a:path>
            <a:tileRect r="-100000" b="-100000"/>
          </a:gra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083" y="6006901"/>
            <a:ext cx="1632617" cy="2651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3944" r:id="rId8"/>
    <p:sldLayoutId id="2147483940" r:id="rId9"/>
    <p:sldLayoutId id="2147483947" r:id="rId10"/>
    <p:sldLayoutId id="2147484032" r:id="rId11"/>
    <p:sldLayoutId id="2147484034" r:id="rId12"/>
    <p:sldLayoutId id="2147484035" r:id="rId13"/>
  </p:sldLayoutIdLst>
  <p:transition>
    <p:fade/>
  </p:transition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3400" b="0" kern="1200" cap="none" spc="0" baseline="0" dirty="0" smtClean="0">
          <a:solidFill>
            <a:srgbClr val="51237F"/>
          </a:solidFill>
          <a:latin typeface="+mj-lt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68275" indent="-168275" algn="l" defTabSz="914400" rtl="0" eaLnBrk="1" latinLnBrk="0" hangingPunct="1">
        <a:lnSpc>
          <a:spcPct val="100000"/>
        </a:lnSpc>
        <a:spcBef>
          <a:spcPts val="1400"/>
        </a:spcBef>
        <a:buClr>
          <a:srgbClr val="51237F"/>
        </a:buClr>
        <a:buFont typeface="Wingdings" panose="05000000000000000000" pitchFamily="2" charset="2"/>
        <a:buChar char="§"/>
        <a:defRPr lang="en-US" sz="2100" b="0" kern="1200" dirty="0" smtClean="0">
          <a:solidFill>
            <a:srgbClr val="525252"/>
          </a:solidFill>
          <a:latin typeface="+mn-lt"/>
          <a:ea typeface="Roboto" panose="02000000000000000000" pitchFamily="2" charset="0"/>
          <a:cs typeface="Roboto" panose="02000000000000000000" pitchFamily="2" charset="0"/>
        </a:defRPr>
      </a:lvl1pPr>
      <a:lvl2pPr marL="457200" indent="-227013" algn="l" defTabSz="914400" rtl="0" eaLnBrk="1" latinLnBrk="0" hangingPunct="1">
        <a:lnSpc>
          <a:spcPct val="100000"/>
        </a:lnSpc>
        <a:spcBef>
          <a:spcPts val="1400"/>
        </a:spcBef>
        <a:buClr>
          <a:srgbClr val="51237F"/>
        </a:buClr>
        <a:buFont typeface="Arial" panose="020B0604020202020204" pitchFamily="34" charset="0"/>
        <a:buChar char="•"/>
        <a:defRPr lang="en-US" sz="2100" b="0" kern="1200" dirty="0" smtClean="0">
          <a:solidFill>
            <a:srgbClr val="525252"/>
          </a:solidFill>
          <a:latin typeface="+mn-lt"/>
          <a:ea typeface="Roboto" panose="02000000000000000000" pitchFamily="2" charset="0"/>
          <a:cs typeface="Roboto" panose="02000000000000000000" pitchFamily="2" charset="0"/>
        </a:defRPr>
      </a:lvl2pPr>
      <a:lvl3pPr marL="742950" indent="-227013" algn="l" defTabSz="914400" rtl="0" eaLnBrk="1" latinLnBrk="0" hangingPunct="1">
        <a:lnSpc>
          <a:spcPct val="100000"/>
        </a:lnSpc>
        <a:spcBef>
          <a:spcPts val="1400"/>
        </a:spcBef>
        <a:buClr>
          <a:srgbClr val="51237F"/>
        </a:buClr>
        <a:buFont typeface="Arial" panose="020B0604020202020204" pitchFamily="34" charset="0"/>
        <a:buChar char="‒"/>
        <a:defRPr lang="en-US" sz="2100" b="0" kern="1200" dirty="0" smtClean="0">
          <a:solidFill>
            <a:srgbClr val="525252"/>
          </a:solidFill>
          <a:latin typeface="+mn-lt"/>
          <a:ea typeface="Roboto" panose="02000000000000000000" pitchFamily="2" charset="0"/>
          <a:cs typeface="Roboto" panose="02000000000000000000" pitchFamily="2" charset="0"/>
        </a:defRPr>
      </a:lvl3pPr>
      <a:lvl4pPr marL="1028700" indent="-228600" algn="l" defTabSz="914400" rtl="0" eaLnBrk="1" latinLnBrk="0" hangingPunct="1">
        <a:lnSpc>
          <a:spcPct val="100000"/>
        </a:lnSpc>
        <a:spcBef>
          <a:spcPts val="1400"/>
        </a:spcBef>
        <a:buClr>
          <a:srgbClr val="51237F"/>
        </a:buClr>
        <a:buFont typeface="Wingdings" panose="05000000000000000000" pitchFamily="2" charset="2"/>
        <a:buChar char="§"/>
        <a:defRPr lang="en-US" sz="2100" b="0" kern="1200" dirty="0" smtClean="0">
          <a:solidFill>
            <a:srgbClr val="525252"/>
          </a:solidFill>
          <a:latin typeface="+mn-lt"/>
          <a:ea typeface="Roboto" panose="02000000000000000000" pitchFamily="2" charset="0"/>
          <a:cs typeface="Roboto" panose="02000000000000000000" pitchFamily="2" charset="0"/>
        </a:defRPr>
      </a:lvl4pPr>
      <a:lvl5pPr marL="1312863" indent="-227013" algn="l" defTabSz="914400" rtl="0" eaLnBrk="1" latinLnBrk="0" hangingPunct="1">
        <a:lnSpc>
          <a:spcPct val="100000"/>
        </a:lnSpc>
        <a:spcBef>
          <a:spcPts val="1400"/>
        </a:spcBef>
        <a:buClr>
          <a:srgbClr val="51237F"/>
        </a:buClr>
        <a:buFont typeface="Arial" panose="020B0604020202020204" pitchFamily="34" charset="0"/>
        <a:buChar char="•"/>
        <a:defRPr lang="en-US" sz="2100" b="0" kern="1200" dirty="0">
          <a:solidFill>
            <a:srgbClr val="525252"/>
          </a:solidFill>
          <a:latin typeface="+mn-lt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montgomerycollege.edu/scholarships" TargetMode="Externa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montgomerycollege.edu/workforce-development-continuing-education/index.html" TargetMode="Externa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tgomerycollege.edu/academics/departments/gudelsky-institute-technical-education/index.html" TargetMode="Externa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montgomerycollege.edu/life-at-mc/student-life/index.html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png"/><Relationship Id="rId4" Type="http://schemas.openxmlformats.org/officeDocument/2006/relationships/hyperlink" Target="https://www.montgomerycollege.edu/_documents/admissions-registration/raptor-reference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ntgomerycollege.edu/apply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Nicholas.Boyd@montgomerycollege.edu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ontgomerycollege.edu/futurestudent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www.montgomerycollege.edu/about-mc/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5" Type="http://schemas.openxmlformats.org/officeDocument/2006/relationships/hyperlink" Target="https://www.montgomerycollege.edu/about-mc/campuses-and-locations/index.html" TargetMode="Externa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g"/><Relationship Id="rId18" Type="http://schemas.openxmlformats.org/officeDocument/2006/relationships/image" Target="../media/image35.png"/><Relationship Id="rId3" Type="http://schemas.openxmlformats.org/officeDocument/2006/relationships/image" Target="../media/image20.jpe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jp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jp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tgomerycollege.edu/academics/transfer/index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986BBF-1338-4DC3-BDFC-7B2F29F67F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5993" y="4445574"/>
            <a:ext cx="2617469" cy="973645"/>
          </a:xfrm>
        </p:spPr>
        <p:txBody>
          <a:bodyPr/>
          <a:lstStyle/>
          <a:p>
            <a:r>
              <a:rPr lang="en-US" b="1" dirty="0"/>
              <a:t>Nicholas Boyd</a:t>
            </a:r>
          </a:p>
          <a:p>
            <a:endParaRPr lang="en-US" b="1" dirty="0"/>
          </a:p>
          <a:p>
            <a:r>
              <a:rPr lang="en-US" dirty="0"/>
              <a:t>Recruitment &amp; College </a:t>
            </a:r>
          </a:p>
          <a:p>
            <a:r>
              <a:rPr lang="en-US" dirty="0"/>
              <a:t>Access Specialist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C4530-C3E5-4746-BCEB-4CB7BF9D85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60019" y="2894405"/>
            <a:ext cx="3348990" cy="627063"/>
          </a:xfrm>
        </p:spPr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Summer Workshop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439C21-3831-45FF-9AEA-8CBACC7B0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971" y="2154554"/>
            <a:ext cx="5714999" cy="468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9176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26067" y="310649"/>
            <a:ext cx="7080250" cy="857158"/>
          </a:xfrm>
        </p:spPr>
        <p:txBody>
          <a:bodyPr/>
          <a:lstStyle/>
          <a:p>
            <a:pPr algn="ctr"/>
            <a:r>
              <a:rPr lang="en-US" b="1" dirty="0"/>
              <a:t>Montgomery College </a:t>
            </a:r>
            <a:br>
              <a:rPr lang="en-US" b="1" dirty="0"/>
            </a:br>
            <a:r>
              <a:rPr lang="en-US" sz="2800" b="1" dirty="0"/>
              <a:t>Scholarships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2337491" y="5399533"/>
            <a:ext cx="4918269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hlinkClick r:id="rId2"/>
              </a:rPr>
              <a:t>www.montgomerycollege.edu/scholarships</a:t>
            </a:r>
            <a:r>
              <a:rPr lang="en-US" sz="20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9EB4C9-D435-4387-A4D2-2E2930CD13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87" r="37841" b="15993"/>
          <a:stretch/>
        </p:blipFill>
        <p:spPr>
          <a:xfrm>
            <a:off x="1317841" y="1367372"/>
            <a:ext cx="6688476" cy="383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1476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33347B-A61B-49FC-AA8B-5222E7ECFB0C}"/>
              </a:ext>
            </a:extLst>
          </p:cNvPr>
          <p:cNvSpPr/>
          <p:nvPr/>
        </p:nvSpPr>
        <p:spPr bwMode="auto">
          <a:xfrm>
            <a:off x="4742211" y="1255630"/>
            <a:ext cx="3954780" cy="822960"/>
          </a:xfrm>
          <a:prstGeom prst="rect">
            <a:avLst/>
          </a:prstGeom>
          <a:solidFill>
            <a:srgbClr val="51237F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214489" y="6141156"/>
            <a:ext cx="4809067" cy="24622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Keyword search: Workforce Development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9A0576-6FE5-4D27-94AD-8CF89C72EAC2}"/>
              </a:ext>
            </a:extLst>
          </p:cNvPr>
          <p:cNvSpPr txBox="1"/>
          <p:nvPr/>
        </p:nvSpPr>
        <p:spPr bwMode="auto">
          <a:xfrm>
            <a:off x="4168473" y="459587"/>
            <a:ext cx="5017770" cy="55399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Earn a Certification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6BB8C7-CAE7-4C94-B190-1B8FB3ACB09F}"/>
              </a:ext>
            </a:extLst>
          </p:cNvPr>
          <p:cNvSpPr txBox="1"/>
          <p:nvPr/>
        </p:nvSpPr>
        <p:spPr bwMode="auto">
          <a:xfrm>
            <a:off x="4742211" y="1359334"/>
            <a:ext cx="3954780" cy="61555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Careers in Technical Specialties are in Extremely High Demand</a:t>
            </a:r>
          </a:p>
        </p:txBody>
      </p:sp>
      <p:pic>
        <p:nvPicPr>
          <p:cNvPr id="1026" name="Picture 2" descr="student learning auto repair">
            <a:extLst>
              <a:ext uri="{FF2B5EF4-FFF2-40B4-BE49-F238E27FC236}">
                <a16:creationId xmlns:a16="http://schemas.microsoft.com/office/drawing/2014/main" id="{2F73E640-50A2-456B-912C-314F680C5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297"/>
            <a:ext cx="4210716" cy="261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C16A9BE-1227-49B4-BE6E-1FFC6793CBF3}"/>
              </a:ext>
            </a:extLst>
          </p:cNvPr>
          <p:cNvSpPr txBox="1">
            <a:spLocks/>
          </p:cNvSpPr>
          <p:nvPr/>
        </p:nvSpPr>
        <p:spPr>
          <a:xfrm>
            <a:off x="4146096" y="2192122"/>
            <a:ext cx="4997904" cy="2473756"/>
          </a:xfrm>
          <a:prstGeom prst="rect">
            <a:avLst/>
          </a:prstGeom>
        </p:spPr>
        <p:txBody>
          <a:bodyPr anchor="t">
            <a:normAutofit fontScale="25000" lnSpcReduction="20000"/>
          </a:bodyPr>
          <a:lstStyle>
            <a:lvl1pPr marL="168275" indent="-168275" algn="l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51237F"/>
              </a:buClr>
              <a:buFont typeface="Wingdings" panose="05000000000000000000" pitchFamily="2" charset="2"/>
              <a:buChar char="§"/>
              <a:defRPr lang="en-US" sz="2100" b="0" kern="1200" dirty="0" smtClean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-227013" algn="l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51237F"/>
              </a:buClr>
              <a:buFont typeface="Arial" panose="020B0604020202020204" pitchFamily="34" charset="0"/>
              <a:buChar char="•"/>
              <a:defRPr lang="en-US" sz="2100" b="0" kern="1200" dirty="0" smtClean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742950" indent="-227013" algn="l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51237F"/>
              </a:buClr>
              <a:buFont typeface="Arial" panose="020B0604020202020204" pitchFamily="34" charset="0"/>
              <a:buChar char="‒"/>
              <a:defRPr lang="en-US" sz="2100" b="0" kern="1200" dirty="0" smtClean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-22860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51237F"/>
              </a:buClr>
              <a:buFont typeface="Wingdings" panose="05000000000000000000" pitchFamily="2" charset="2"/>
              <a:buChar char="§"/>
              <a:defRPr lang="en-US" sz="2100" b="0" kern="1200" dirty="0" smtClean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12863" indent="-227013" algn="l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51237F"/>
              </a:buClr>
              <a:buFont typeface="Arial" panose="020B0604020202020204" pitchFamily="34" charset="0"/>
              <a:buChar char="•"/>
              <a:defRPr lang="en-US" sz="2100" b="0" kern="1200" dirty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6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6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2020, 65% of all jobs in our economy required post-secondary education (Georgetown). </a:t>
            </a:r>
            <a:r>
              <a:rPr lang="en-US" sz="6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 by year 2025</a:t>
            </a:r>
            <a:r>
              <a:rPr lang="en-US" sz="6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6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Careers in welding, home improvement, and many others need specialists such as HVAC Tech, Electrician, IT, Plumbing, Nursing, Carpentry, etc.</a:t>
            </a:r>
          </a:p>
          <a:p>
            <a:pPr>
              <a:lnSpc>
                <a:spcPct val="120000"/>
              </a:lnSpc>
            </a:pPr>
            <a:r>
              <a:rPr lang="en-US" sz="6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MC, many programs will give you the options to transition to Associates Degrees</a:t>
            </a:r>
          </a:p>
          <a:p>
            <a:endParaRPr lang="en-US" sz="6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80583E-8C88-4B46-AB5E-ADBA1BA9E1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944" t="28718" r="15974" b="54848"/>
          <a:stretch/>
        </p:blipFill>
        <p:spPr>
          <a:xfrm>
            <a:off x="-9240" y="3235353"/>
            <a:ext cx="4229196" cy="22618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F4B623-BAC6-4B50-BC94-AF9151770A1B}"/>
              </a:ext>
            </a:extLst>
          </p:cNvPr>
          <p:cNvSpPr txBox="1"/>
          <p:nvPr/>
        </p:nvSpPr>
        <p:spPr bwMode="auto">
          <a:xfrm>
            <a:off x="4210716" y="4779410"/>
            <a:ext cx="5040147" cy="92333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endParaRPr lang="en-US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https://www.montgomerycollege.edu/workforce-development-continuing-education/index.html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48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214489" y="6141156"/>
            <a:ext cx="4809067" cy="24622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Keyword search: </a:t>
            </a:r>
            <a:r>
              <a:rPr lang="en-US" sz="1600" i="1" dirty="0" err="1">
                <a:solidFill>
                  <a:schemeClr val="bg1"/>
                </a:solidFill>
              </a:rPr>
              <a:t>Gudelsky</a:t>
            </a:r>
            <a:r>
              <a:rPr lang="en-US" sz="1600" i="1" dirty="0">
                <a:solidFill>
                  <a:schemeClr val="bg1"/>
                </a:solidFill>
              </a:rPr>
              <a:t> Institute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9A0576-6FE5-4D27-94AD-8CF89C72EAC2}"/>
              </a:ext>
            </a:extLst>
          </p:cNvPr>
          <p:cNvSpPr txBox="1"/>
          <p:nvPr/>
        </p:nvSpPr>
        <p:spPr bwMode="auto">
          <a:xfrm>
            <a:off x="339047" y="67697"/>
            <a:ext cx="8465905" cy="110799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 err="1">
                <a:latin typeface="Arial Black" panose="020B0A04020102020204" pitchFamily="34" charset="0"/>
              </a:rPr>
              <a:t>Gudelsky</a:t>
            </a:r>
            <a:r>
              <a:rPr lang="en-US" sz="3600" dirty="0">
                <a:latin typeface="Arial Black" panose="020B0A04020102020204" pitchFamily="34" charset="0"/>
              </a:rPr>
              <a:t> Institute </a:t>
            </a:r>
          </a:p>
          <a:p>
            <a:pPr algn="ctr"/>
            <a:r>
              <a:rPr lang="en-US" sz="3600" dirty="0">
                <a:latin typeface="Arial Black" panose="020B0A04020102020204" pitchFamily="34" charset="0"/>
              </a:rPr>
              <a:t>For Technical Education</a:t>
            </a:r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B117409E-B324-4609-9FC6-5BA098B7A7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6" t="35668" r="63932" b="29575"/>
          <a:stretch/>
        </p:blipFill>
        <p:spPr>
          <a:xfrm>
            <a:off x="339046" y="1232901"/>
            <a:ext cx="3863083" cy="2239668"/>
          </a:xfrm>
          <a:prstGeom prst="rect">
            <a:avLst/>
          </a:prstGeom>
        </p:spPr>
      </p:pic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239EEC99-C7E7-4F73-A37A-B5681257F3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07" t="47853" r="64495" b="21385"/>
          <a:stretch/>
        </p:blipFill>
        <p:spPr>
          <a:xfrm>
            <a:off x="339045" y="3642192"/>
            <a:ext cx="3863083" cy="2102172"/>
          </a:xfrm>
          <a:prstGeom prst="rect">
            <a:avLst/>
          </a:prstGeom>
        </p:spPr>
      </p:pic>
      <p:pic>
        <p:nvPicPr>
          <p:cNvPr id="15" name="Picture 14">
            <a:hlinkClick r:id="rId3"/>
            <a:extLst>
              <a:ext uri="{FF2B5EF4-FFF2-40B4-BE49-F238E27FC236}">
                <a16:creationId xmlns:a16="http://schemas.microsoft.com/office/drawing/2014/main" id="{DF5B2075-0BFF-45DA-9C29-8071FD41EC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539" t="37066" r="30562" b="22064"/>
          <a:stretch/>
        </p:blipFill>
        <p:spPr>
          <a:xfrm>
            <a:off x="4572000" y="1191059"/>
            <a:ext cx="4027471" cy="2996552"/>
          </a:xfrm>
          <a:prstGeom prst="rect">
            <a:avLst/>
          </a:prstGeom>
        </p:spPr>
      </p:pic>
      <p:pic>
        <p:nvPicPr>
          <p:cNvPr id="17" name="Picture 16">
            <a:hlinkClick r:id="rId3"/>
            <a:extLst>
              <a:ext uri="{FF2B5EF4-FFF2-40B4-BE49-F238E27FC236}">
                <a16:creationId xmlns:a16="http://schemas.microsoft.com/office/drawing/2014/main" id="{67947E7C-9188-40E9-9D19-E550780EB7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123" t="27479" r="48540" b="38364"/>
          <a:stretch/>
        </p:blipFill>
        <p:spPr>
          <a:xfrm>
            <a:off x="5373385" y="4109663"/>
            <a:ext cx="2774022" cy="175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1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A40317-6021-4666-B3AF-1BE73C6CC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758" y="20548"/>
            <a:ext cx="4450484" cy="584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208" y="2544880"/>
            <a:ext cx="2892592" cy="1467050"/>
          </a:xfrm>
        </p:spPr>
        <p:txBody>
          <a:bodyPr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Earning Potential by Education Level</a:t>
            </a:r>
          </a:p>
        </p:txBody>
      </p:sp>
      <p:pic>
        <p:nvPicPr>
          <p:cNvPr id="5122" name="Picture 2" descr="Chart depicting BLS data of median annual earnings &amp; unemployment rates by education leve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0"/>
          <a:stretch/>
        </p:blipFill>
        <p:spPr bwMode="auto">
          <a:xfrm>
            <a:off x="2892592" y="0"/>
            <a:ext cx="6251408" cy="58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ontgomery College - Badges - Credly">
            <a:extLst>
              <a:ext uri="{FF2B5EF4-FFF2-40B4-BE49-F238E27FC236}">
                <a16:creationId xmlns:a16="http://schemas.microsoft.com/office/drawing/2014/main" id="{4D3C6835-A7F9-433B-9BFE-8B4F5E9DD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8" y="-106880"/>
            <a:ext cx="265176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244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557BC485-C10A-4F29-9470-F0DA30C64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3020"/>
            <a:ext cx="7875270" cy="4518203"/>
          </a:xfrm>
          <a:prstGeom prst="rect">
            <a:avLst/>
          </a:prstGeom>
        </p:spPr>
      </p:pic>
      <p:pic>
        <p:nvPicPr>
          <p:cNvPr id="1026" name="Picture 2" descr="Login | MC Serves!">
            <a:extLst>
              <a:ext uri="{FF2B5EF4-FFF2-40B4-BE49-F238E27FC236}">
                <a16:creationId xmlns:a16="http://schemas.microsoft.com/office/drawing/2014/main" id="{CCC6B61F-A9AD-4F34-9E62-98B8E3447C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67"/>
          <a:stretch/>
        </p:blipFill>
        <p:spPr bwMode="auto">
          <a:xfrm>
            <a:off x="0" y="-45721"/>
            <a:ext cx="9144000" cy="134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42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ntgomery College — MCEDC">
            <a:extLst>
              <a:ext uri="{FF2B5EF4-FFF2-40B4-BE49-F238E27FC236}">
                <a16:creationId xmlns:a16="http://schemas.microsoft.com/office/drawing/2014/main" id="{F5B9BCBA-F0DE-42DF-8B50-AC86B0097B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6" r="35416"/>
          <a:stretch/>
        </p:blipFill>
        <p:spPr bwMode="auto">
          <a:xfrm>
            <a:off x="5299364" y="915367"/>
            <a:ext cx="3844636" cy="497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ntgomery College Logos | Montgomery College, Mary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622" y="213550"/>
            <a:ext cx="3824378" cy="61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21469" t="14318" r="61547" b="15357"/>
          <a:stretch/>
        </p:blipFill>
        <p:spPr>
          <a:xfrm>
            <a:off x="0" y="0"/>
            <a:ext cx="5299364" cy="685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1108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8F26509-B593-41D3-94AF-02695A55F9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4" t="31960" r="30437" b="23296"/>
          <a:stretch/>
        </p:blipFill>
        <p:spPr>
          <a:xfrm>
            <a:off x="102740" y="1027415"/>
            <a:ext cx="8917971" cy="329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8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87928" y="6007492"/>
            <a:ext cx="445535" cy="281367"/>
          </a:xfrm>
          <a:prstGeom prst="rect">
            <a:avLst/>
          </a:prstGeom>
        </p:spPr>
        <p:txBody>
          <a:bodyPr/>
          <a:lstStyle/>
          <a:p>
            <a:fld id="{D08E2517-6DD5-440E-AE48-174F885392F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25400"/>
            <a:ext cx="6934200" cy="51712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527050" y="5196667"/>
            <a:ext cx="8216900" cy="61555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hlinkClick r:id="rId3"/>
              </a:rPr>
              <a:t>www.montgomerycollege.edu/apply</a:t>
            </a:r>
            <a:endParaRPr lang="en-US" sz="2000" dirty="0"/>
          </a:p>
          <a:p>
            <a:pPr algn="ctr"/>
            <a:r>
              <a:rPr lang="en-US" sz="2000" dirty="0"/>
              <a:t>Fall 2023 Application opens on October 1, 2023. No application fee!</a:t>
            </a:r>
          </a:p>
        </p:txBody>
      </p:sp>
    </p:spTree>
    <p:extLst>
      <p:ext uri="{BB962C8B-B14F-4D97-AF65-F5344CB8AC3E}">
        <p14:creationId xmlns:p14="http://schemas.microsoft.com/office/powerpoint/2010/main" val="90713771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26028" y="4466543"/>
            <a:ext cx="335997" cy="2813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8E2517-6DD5-440E-AE48-174F885392F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695F9B-0941-4C13-8B73-50D376326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855" y="1492368"/>
            <a:ext cx="2671181" cy="33389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1D6CF3-011A-42A9-A713-ECA655861C43}"/>
              </a:ext>
            </a:extLst>
          </p:cNvPr>
          <p:cNvSpPr txBox="1"/>
          <p:nvPr/>
        </p:nvSpPr>
        <p:spPr bwMode="auto">
          <a:xfrm>
            <a:off x="157596" y="2053860"/>
            <a:ext cx="5638124" cy="110799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/>
              <a:t>Nicholas Boyd</a:t>
            </a:r>
          </a:p>
          <a:p>
            <a:r>
              <a:rPr lang="en-US" sz="2400" dirty="0">
                <a:hlinkClick r:id="rId3"/>
              </a:rPr>
              <a:t>Nicholas.Boyd@montgomerycollege.edu</a:t>
            </a:r>
            <a:endParaRPr lang="en-US" sz="2400" dirty="0"/>
          </a:p>
          <a:p>
            <a:pPr algn="ctr"/>
            <a:r>
              <a:rPr lang="en-US" sz="2400" dirty="0"/>
              <a:t>(240)567-4451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723091-CAFB-4D90-9076-542917AA7A35}"/>
              </a:ext>
            </a:extLst>
          </p:cNvPr>
          <p:cNvSpPr txBox="1"/>
          <p:nvPr/>
        </p:nvSpPr>
        <p:spPr bwMode="auto">
          <a:xfrm>
            <a:off x="-77655" y="3486610"/>
            <a:ext cx="6366510" cy="64633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100" dirty="0"/>
              <a:t>Explore the MC Future Student webpage by visiting </a:t>
            </a:r>
            <a:r>
              <a:rPr lang="en-US" sz="2100" dirty="0">
                <a:hlinkClick r:id="rId4"/>
              </a:rPr>
              <a:t>www.montgomerycollege.edu/futurestudents</a:t>
            </a:r>
            <a:r>
              <a:rPr lang="en-US" sz="21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07EB06-41D0-4D11-88CE-2241BA0FD690}"/>
              </a:ext>
            </a:extLst>
          </p:cNvPr>
          <p:cNvSpPr txBox="1"/>
          <p:nvPr/>
        </p:nvSpPr>
        <p:spPr bwMode="auto">
          <a:xfrm>
            <a:off x="1847209" y="103944"/>
            <a:ext cx="4855221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4614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0DF637-F14C-4029-9B23-B7EE4737C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407613"/>
          </a:xfrm>
          <a:prstGeom prst="rect">
            <a:avLst/>
          </a:prstGeom>
        </p:spPr>
      </p:pic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48EC6CA1-B0BB-4952-AF90-83C6B543BF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9" t="73708" r="17019" b="4719"/>
          <a:stretch/>
        </p:blipFill>
        <p:spPr>
          <a:xfrm>
            <a:off x="0" y="4407613"/>
            <a:ext cx="9144000" cy="147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51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A195B"/>
            </a:gs>
            <a:gs pos="100000">
              <a:srgbClr val="51237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307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63C972-637B-47AD-9A30-95B47B10B977}"/>
              </a:ext>
            </a:extLst>
          </p:cNvPr>
          <p:cNvSpPr txBox="1"/>
          <p:nvPr/>
        </p:nvSpPr>
        <p:spPr bwMode="auto">
          <a:xfrm>
            <a:off x="1291137" y="163457"/>
            <a:ext cx="7433147" cy="61555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MC is Nationally Ranked</a:t>
            </a:r>
          </a:p>
        </p:txBody>
      </p:sp>
      <p:pic>
        <p:nvPicPr>
          <p:cNvPr id="27" name="Picture 26">
            <a:hlinkClick r:id="rId2"/>
            <a:extLst>
              <a:ext uri="{FF2B5EF4-FFF2-40B4-BE49-F238E27FC236}">
                <a16:creationId xmlns:a16="http://schemas.microsoft.com/office/drawing/2014/main" id="{A642C9A1-6BD2-4BA0-B96B-47C976B486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80" r="13253"/>
          <a:stretch/>
        </p:blipFill>
        <p:spPr>
          <a:xfrm>
            <a:off x="6740063" y="2125168"/>
            <a:ext cx="2346896" cy="29146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F4D30B-16C7-4133-B3FB-711E7A8DF5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41" t="13322" r="15946" b="37774"/>
          <a:stretch/>
        </p:blipFill>
        <p:spPr>
          <a:xfrm>
            <a:off x="0" y="1448221"/>
            <a:ext cx="6740063" cy="3591612"/>
          </a:xfrm>
          <a:prstGeom prst="rect">
            <a:avLst/>
          </a:prstGeom>
        </p:spPr>
      </p:pic>
      <p:sp>
        <p:nvSpPr>
          <p:cNvPr id="16" name="Left Arrow 6">
            <a:extLst>
              <a:ext uri="{FF2B5EF4-FFF2-40B4-BE49-F238E27FC236}">
                <a16:creationId xmlns:a16="http://schemas.microsoft.com/office/drawing/2014/main" id="{5EAEB8A7-B168-4DC1-82EA-7782900EECF6}"/>
              </a:ext>
            </a:extLst>
          </p:cNvPr>
          <p:cNvSpPr/>
          <p:nvPr/>
        </p:nvSpPr>
        <p:spPr bwMode="auto">
          <a:xfrm>
            <a:off x="5007710" y="2125168"/>
            <a:ext cx="1955319" cy="386008"/>
          </a:xfrm>
          <a:prstGeom prst="leftArrow">
            <a:avLst/>
          </a:prstGeom>
          <a:solidFill>
            <a:srgbClr val="51237F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0405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704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7412"/>
            <a:ext cx="9144000" cy="3545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738222" y="5077489"/>
            <a:ext cx="71611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Picture Yourself Here</a:t>
            </a:r>
          </a:p>
        </p:txBody>
      </p:sp>
    </p:spTree>
    <p:extLst>
      <p:ext uri="{BB962C8B-B14F-4D97-AF65-F5344CB8AC3E}">
        <p14:creationId xmlns:p14="http://schemas.microsoft.com/office/powerpoint/2010/main" val="299600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28FFB90-1A78-4462-8D78-7CE270C43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72" r="23178"/>
          <a:stretch/>
        </p:blipFill>
        <p:spPr>
          <a:xfrm>
            <a:off x="4725075" y="1530537"/>
            <a:ext cx="4418925" cy="4354001"/>
          </a:xfrm>
          <a:prstGeom prst="rect">
            <a:avLst/>
          </a:prstGeom>
        </p:spPr>
      </p:pic>
      <p:pic>
        <p:nvPicPr>
          <p:cNvPr id="1026" name="Picture 2" descr="Montgomery College">
            <a:extLst>
              <a:ext uri="{FF2B5EF4-FFF2-40B4-BE49-F238E27FC236}">
                <a16:creationId xmlns:a16="http://schemas.microsoft.com/office/drawing/2014/main" id="{5E3BFF7E-1800-4D5B-B12D-9E7E54CE7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17844" r="11818" b="23246"/>
          <a:stretch/>
        </p:blipFill>
        <p:spPr bwMode="auto">
          <a:xfrm>
            <a:off x="5829300" y="-1179"/>
            <a:ext cx="2013922" cy="153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43A18B-DFED-4A47-85FE-CC2A1AB601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750" t="1620" r="13250" b="5809"/>
          <a:stretch/>
        </p:blipFill>
        <p:spPr>
          <a:xfrm>
            <a:off x="0" y="-1179"/>
            <a:ext cx="5193780" cy="6859179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1E249EC3-94ED-49B0-8170-D2853C80B97D}"/>
              </a:ext>
            </a:extLst>
          </p:cNvPr>
          <p:cNvSpPr/>
          <p:nvPr/>
        </p:nvSpPr>
        <p:spPr bwMode="auto">
          <a:xfrm>
            <a:off x="3538709" y="3935002"/>
            <a:ext cx="421240" cy="297951"/>
          </a:xfrm>
          <a:prstGeom prst="rightArrow">
            <a:avLst/>
          </a:prstGeom>
          <a:solidFill>
            <a:srgbClr val="51237F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74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910" y="0"/>
            <a:ext cx="4896090" cy="26664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125" y="2689589"/>
            <a:ext cx="4896091" cy="24148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-125024" y="5159256"/>
            <a:ext cx="9417614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  <a:hlinkClick r:id="rId5"/>
              </a:rPr>
              <a:t>Three Campuses, One College</a:t>
            </a:r>
            <a:endParaRPr lang="en-US" sz="4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642" y="2689590"/>
            <a:ext cx="2243358" cy="24148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9589"/>
            <a:ext cx="1907698" cy="24148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6444" y="-71794"/>
            <a:ext cx="4413954" cy="282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07904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DBA7B-7E86-4F92-9682-29A6779A9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875" y="34701"/>
            <a:ext cx="7080250" cy="480034"/>
          </a:xfrm>
        </p:spPr>
        <p:txBody>
          <a:bodyPr wrap="square" anchor="t"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51237F"/>
                </a:solidFill>
                <a:latin typeface="Arial Black" panose="020B0A04020102020204" pitchFamily="34" charset="0"/>
              </a:rPr>
              <a:t>Flexible Options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BF524671-39FC-4906-8FA2-815DB675255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595935" y="698720"/>
            <a:ext cx="3357784" cy="2627466"/>
          </a:xfr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8BD491-AB52-4538-83BE-38FDADB6A23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5935" y="3429000"/>
            <a:ext cx="7952130" cy="2139863"/>
          </a:xfrm>
        </p:spPr>
        <p:txBody>
          <a:bodyPr wrap="square">
            <a:noAutofit/>
          </a:bodyPr>
          <a:lstStyle/>
          <a:p>
            <a:r>
              <a:rPr lang="en-US" sz="2000" dirty="0"/>
              <a:t>15, 13, and 7- week courses are available</a:t>
            </a:r>
          </a:p>
          <a:p>
            <a:r>
              <a:rPr lang="en-US" sz="2000" dirty="0"/>
              <a:t>Many degrees are offered fully online: Business, Computer Science, Criminal Justice, Cybersecurity, Digital Media &amp; Web Technology, General Studies &amp; Early Childhood Technology</a:t>
            </a:r>
          </a:p>
          <a:p>
            <a:r>
              <a:rPr lang="en-US" sz="2000" dirty="0"/>
              <a:t>Z courses and degrees that require zero textbook purchases</a:t>
            </a:r>
          </a:p>
          <a:p>
            <a:r>
              <a:rPr lang="en-US" sz="2000" dirty="0"/>
              <a:t>Credit and non-credit course options</a:t>
            </a:r>
          </a:p>
        </p:txBody>
      </p:sp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A3B6F67-918B-4FBE-924E-F3D8E4876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671720"/>
            <a:ext cx="3745284" cy="2680042"/>
          </a:xfrm>
          <a:prstGeom prst="rect">
            <a:avLst/>
          </a:prstGeom>
        </p:spPr>
      </p:pic>
      <p:pic>
        <p:nvPicPr>
          <p:cNvPr id="7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9DB84D0A-8C39-4599-93A2-3F1303905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912" y="1002417"/>
            <a:ext cx="3357784" cy="2627466"/>
          </a:xfrm>
          <a:noFill/>
        </p:spPr>
      </p:pic>
    </p:spTree>
    <p:extLst>
      <p:ext uri="{BB962C8B-B14F-4D97-AF65-F5344CB8AC3E}">
        <p14:creationId xmlns:p14="http://schemas.microsoft.com/office/powerpoint/2010/main" val="15838411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49928" y="1741065"/>
            <a:ext cx="4809067" cy="3255186"/>
            <a:chOff x="32724" y="2361390"/>
            <a:chExt cx="8989851" cy="4451540"/>
          </a:xfrm>
        </p:grpSpPr>
        <p:pic>
          <p:nvPicPr>
            <p:cNvPr id="22" name="Picture 2" descr="http://upload.wikimedia.org/wikipedia/commons/1/14/MC_SEAL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6358" y="3486823"/>
              <a:ext cx="2086990" cy="2014238"/>
            </a:xfrm>
            <a:prstGeom prst="rect">
              <a:avLst/>
            </a:prstGeom>
            <a:ln w="38100" cap="sq">
              <a:solidFill>
                <a:schemeClr val="tx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374" y="2361390"/>
              <a:ext cx="2152650" cy="18171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39161" y="5541389"/>
              <a:ext cx="1907822" cy="127154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74" y="5644444"/>
              <a:ext cx="1390650" cy="11565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724" y="4010091"/>
              <a:ext cx="1542124" cy="13208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96552" y="4034843"/>
              <a:ext cx="1585384" cy="13208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01019" y="5461512"/>
              <a:ext cx="1721556" cy="13514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64301" y="4296947"/>
              <a:ext cx="1356600" cy="103394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999040" y="4189914"/>
              <a:ext cx="1975556" cy="126372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725588" y="2996706"/>
              <a:ext cx="1282875" cy="10837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" name="TextBox 3"/>
          <p:cNvSpPr txBox="1"/>
          <p:nvPr/>
        </p:nvSpPr>
        <p:spPr bwMode="auto">
          <a:xfrm>
            <a:off x="214489" y="6141156"/>
            <a:ext cx="4809067" cy="49244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Keyword search: Transfer Agreements or </a:t>
            </a:r>
          </a:p>
          <a:p>
            <a:r>
              <a:rPr lang="en-US" sz="1600" i="1" dirty="0">
                <a:solidFill>
                  <a:schemeClr val="bg1"/>
                </a:solidFill>
              </a:rPr>
              <a:t>Career Services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939325" y="406559"/>
            <a:ext cx="52475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Go Anywhere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370" y="1727998"/>
            <a:ext cx="19431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182" y="2281180"/>
            <a:ext cx="2009639" cy="1482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731" y="3763289"/>
            <a:ext cx="2046885" cy="13660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227" y="4047854"/>
            <a:ext cx="1885243" cy="1514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" name="Picture 34" descr="Logo, company name&#10;&#10;Description automatically generated">
            <a:extLst>
              <a:ext uri="{FF2B5EF4-FFF2-40B4-BE49-F238E27FC236}">
                <a16:creationId xmlns:a16="http://schemas.microsoft.com/office/drawing/2014/main" id="{44E3585B-2D43-453C-AFAE-5A8027E56B58}"/>
              </a:ext>
            </a:extLst>
          </p:cNvPr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25" y="1915477"/>
            <a:ext cx="1576038" cy="965835"/>
          </a:xfrm>
          <a:prstGeom prst="rect">
            <a:avLst/>
          </a:prstGeom>
        </p:spPr>
      </p:pic>
      <p:pic>
        <p:nvPicPr>
          <p:cNvPr id="36" name="Picture 35" descr="Logo, company name&#10;&#10;Description automatically generated">
            <a:extLst>
              <a:ext uri="{FF2B5EF4-FFF2-40B4-BE49-F238E27FC236}">
                <a16:creationId xmlns:a16="http://schemas.microsoft.com/office/drawing/2014/main" id="{79817A4E-71D4-4235-BEE0-31528B726D1C}"/>
              </a:ext>
            </a:extLst>
          </p:cNvPr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72" y="4996251"/>
            <a:ext cx="1190625" cy="774700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ED257C8-03B8-4D8E-B808-08A0839286C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50710" y="1954014"/>
            <a:ext cx="1278077" cy="399347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F27A19A-BE4A-4714-8B74-1BCAA20FC7B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19022" y="5025741"/>
            <a:ext cx="2095284" cy="722226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BB2DB9A-517C-4226-8989-1004F91D8B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32834" y="4236153"/>
            <a:ext cx="1971190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15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214489" y="6141156"/>
            <a:ext cx="4809067" cy="24622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Keyword search: Transfer Agreements</a:t>
            </a:r>
          </a:p>
        </p:txBody>
      </p:sp>
      <p:pic>
        <p:nvPicPr>
          <p:cNvPr id="25" name="Picture 24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7"/>
          <a:stretch/>
        </p:blipFill>
        <p:spPr>
          <a:xfrm>
            <a:off x="109558" y="694119"/>
            <a:ext cx="8828408" cy="414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47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C Powerpoint Template">
  <a:themeElements>
    <a:clrScheme name="Montgomery College">
      <a:dk1>
        <a:srgbClr val="51237F"/>
      </a:dk1>
      <a:lt1>
        <a:srgbClr val="FFFFFF"/>
      </a:lt1>
      <a:dk2>
        <a:srgbClr val="FFFFFF"/>
      </a:dk2>
      <a:lt2>
        <a:srgbClr val="FFFFFF"/>
      </a:lt2>
      <a:accent1>
        <a:srgbClr val="51237F"/>
      </a:accent1>
      <a:accent2>
        <a:srgbClr val="525252"/>
      </a:accent2>
      <a:accent3>
        <a:srgbClr val="525252"/>
      </a:accent3>
      <a:accent4>
        <a:srgbClr val="51237F"/>
      </a:accent4>
      <a:accent5>
        <a:srgbClr val="525252"/>
      </a:accent5>
      <a:accent6>
        <a:srgbClr val="51237F"/>
      </a:accent6>
      <a:hlink>
        <a:srgbClr val="525252"/>
      </a:hlink>
      <a:folHlink>
        <a:srgbClr val="51237F"/>
      </a:folHlink>
    </a:clrScheme>
    <a:fontScheme name="Montgomery College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51237F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527</Words>
  <Application>Microsoft Office PowerPoint</Application>
  <PresentationFormat>On-screen Show (4:3)</PresentationFormat>
  <Paragraphs>96</Paragraphs>
  <Slides>20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Arial Black</vt:lpstr>
      <vt:lpstr>Garamond</vt:lpstr>
      <vt:lpstr>Roboto</vt:lpstr>
      <vt:lpstr>Times New Roman</vt:lpstr>
      <vt:lpstr>Wingdings</vt:lpstr>
      <vt:lpstr>MC Powerpoint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Flexible Options</vt:lpstr>
      <vt:lpstr>PowerPoint Presentation</vt:lpstr>
      <vt:lpstr>PowerPoint Presentation</vt:lpstr>
      <vt:lpstr>Montgomery College  Scholarships</vt:lpstr>
      <vt:lpstr>PowerPoint Presentation</vt:lpstr>
      <vt:lpstr>PowerPoint Presentation</vt:lpstr>
      <vt:lpstr>PowerPoint Presentation</vt:lpstr>
      <vt:lpstr>Earning Potential by Education Level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2016-09-09T13:34:50Z</dcterms:created>
  <dcterms:modified xsi:type="dcterms:W3CDTF">2023-07-19T15:08:06Z</dcterms:modified>
</cp:coreProperties>
</file>