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mid" ContentType="audio/mid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576" y="-96"/>
      </p:cViewPr>
      <p:guideLst>
        <p:guide orient="horz" pos="2160"/>
        <p:guide pos="2880"/>
      </p:guideLst>
    </p:cSldViewPr>
  </p:slideViewPr>
  <p:notesTextViewPr>
    <p:cViewPr>
      <p:scale>
        <a:sx n="1" d="1"/>
        <a:sy n="1" d="1"/>
      </p:scale>
      <p:origin x="0" y="0"/>
    </p:cViewPr>
  </p:notesTextViewPr>
  <p:sorterViewPr>
    <p:cViewPr>
      <p:scale>
        <a:sx n="172" d="100"/>
        <a:sy n="17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420423-58C1-4073-BC1B-9E4A34E91CAF}" type="datetimeFigureOut">
              <a:rPr lang="en-US" smtClean="0"/>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590FE-0409-405C-997F-C7A5E7E8A617}" type="slidenum">
              <a:rPr lang="en-US" smtClean="0"/>
              <a:t>‹#›</a:t>
            </a:fld>
            <a:endParaRPr lang="en-US"/>
          </a:p>
        </p:txBody>
      </p:sp>
    </p:spTree>
    <p:extLst>
      <p:ext uri="{BB962C8B-B14F-4D97-AF65-F5344CB8AC3E}">
        <p14:creationId xmlns:p14="http://schemas.microsoft.com/office/powerpoint/2010/main" val="15431244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20423-58C1-4073-BC1B-9E4A34E91CAF}" type="datetimeFigureOut">
              <a:rPr lang="en-US" smtClean="0"/>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590FE-0409-405C-997F-C7A5E7E8A617}" type="slidenum">
              <a:rPr lang="en-US" smtClean="0"/>
              <a:t>‹#›</a:t>
            </a:fld>
            <a:endParaRPr lang="en-US"/>
          </a:p>
        </p:txBody>
      </p:sp>
    </p:spTree>
    <p:extLst>
      <p:ext uri="{BB962C8B-B14F-4D97-AF65-F5344CB8AC3E}">
        <p14:creationId xmlns:p14="http://schemas.microsoft.com/office/powerpoint/2010/main" val="2468127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20423-58C1-4073-BC1B-9E4A34E91CAF}" type="datetimeFigureOut">
              <a:rPr lang="en-US" smtClean="0"/>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590FE-0409-405C-997F-C7A5E7E8A617}" type="slidenum">
              <a:rPr lang="en-US" smtClean="0"/>
              <a:t>‹#›</a:t>
            </a:fld>
            <a:endParaRPr lang="en-US"/>
          </a:p>
        </p:txBody>
      </p:sp>
    </p:spTree>
    <p:extLst>
      <p:ext uri="{BB962C8B-B14F-4D97-AF65-F5344CB8AC3E}">
        <p14:creationId xmlns:p14="http://schemas.microsoft.com/office/powerpoint/2010/main" val="3850170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420423-58C1-4073-BC1B-9E4A34E91CAF}" type="datetimeFigureOut">
              <a:rPr lang="en-US" smtClean="0"/>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590FE-0409-405C-997F-C7A5E7E8A617}" type="slidenum">
              <a:rPr lang="en-US" smtClean="0"/>
              <a:t>‹#›</a:t>
            </a:fld>
            <a:endParaRPr lang="en-US"/>
          </a:p>
        </p:txBody>
      </p:sp>
    </p:spTree>
    <p:extLst>
      <p:ext uri="{BB962C8B-B14F-4D97-AF65-F5344CB8AC3E}">
        <p14:creationId xmlns:p14="http://schemas.microsoft.com/office/powerpoint/2010/main" val="1611969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420423-58C1-4073-BC1B-9E4A34E91CAF}" type="datetimeFigureOut">
              <a:rPr lang="en-US" smtClean="0"/>
              <a:t>10/26/2012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590FE-0409-405C-997F-C7A5E7E8A617}" type="slidenum">
              <a:rPr lang="en-US" smtClean="0"/>
              <a:t>‹#›</a:t>
            </a:fld>
            <a:endParaRPr lang="en-US"/>
          </a:p>
        </p:txBody>
      </p:sp>
    </p:spTree>
    <p:extLst>
      <p:ext uri="{BB962C8B-B14F-4D97-AF65-F5344CB8AC3E}">
        <p14:creationId xmlns:p14="http://schemas.microsoft.com/office/powerpoint/2010/main" val="3931268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420423-58C1-4073-BC1B-9E4A34E91CAF}" type="datetimeFigureOut">
              <a:rPr lang="en-US" smtClean="0"/>
              <a:t>10/26/2012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590FE-0409-405C-997F-C7A5E7E8A617}" type="slidenum">
              <a:rPr lang="en-US" smtClean="0"/>
              <a:t>‹#›</a:t>
            </a:fld>
            <a:endParaRPr lang="en-US"/>
          </a:p>
        </p:txBody>
      </p:sp>
    </p:spTree>
    <p:extLst>
      <p:ext uri="{BB962C8B-B14F-4D97-AF65-F5344CB8AC3E}">
        <p14:creationId xmlns:p14="http://schemas.microsoft.com/office/powerpoint/2010/main" val="3856976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420423-58C1-4073-BC1B-9E4A34E91CAF}" type="datetimeFigureOut">
              <a:rPr lang="en-US" smtClean="0"/>
              <a:t>10/26/2012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C590FE-0409-405C-997F-C7A5E7E8A617}" type="slidenum">
              <a:rPr lang="en-US" smtClean="0"/>
              <a:t>‹#›</a:t>
            </a:fld>
            <a:endParaRPr lang="en-US"/>
          </a:p>
        </p:txBody>
      </p:sp>
    </p:spTree>
    <p:extLst>
      <p:ext uri="{BB962C8B-B14F-4D97-AF65-F5344CB8AC3E}">
        <p14:creationId xmlns:p14="http://schemas.microsoft.com/office/powerpoint/2010/main" val="2399190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420423-58C1-4073-BC1B-9E4A34E91CAF}" type="datetimeFigureOut">
              <a:rPr lang="en-US" smtClean="0"/>
              <a:t>10/26/2012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C590FE-0409-405C-997F-C7A5E7E8A617}" type="slidenum">
              <a:rPr lang="en-US" smtClean="0"/>
              <a:t>‹#›</a:t>
            </a:fld>
            <a:endParaRPr lang="en-US"/>
          </a:p>
        </p:txBody>
      </p:sp>
    </p:spTree>
    <p:extLst>
      <p:ext uri="{BB962C8B-B14F-4D97-AF65-F5344CB8AC3E}">
        <p14:creationId xmlns:p14="http://schemas.microsoft.com/office/powerpoint/2010/main" val="453993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420423-58C1-4073-BC1B-9E4A34E91CAF}" type="datetimeFigureOut">
              <a:rPr lang="en-US" smtClean="0"/>
              <a:t>10/26/2012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C590FE-0409-405C-997F-C7A5E7E8A617}" type="slidenum">
              <a:rPr lang="en-US" smtClean="0"/>
              <a:t>‹#›</a:t>
            </a:fld>
            <a:endParaRPr lang="en-US"/>
          </a:p>
        </p:txBody>
      </p:sp>
    </p:spTree>
    <p:extLst>
      <p:ext uri="{BB962C8B-B14F-4D97-AF65-F5344CB8AC3E}">
        <p14:creationId xmlns:p14="http://schemas.microsoft.com/office/powerpoint/2010/main" val="2553600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20423-58C1-4073-BC1B-9E4A34E91CAF}" type="datetimeFigureOut">
              <a:rPr lang="en-US" smtClean="0"/>
              <a:t>10/26/2012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590FE-0409-405C-997F-C7A5E7E8A617}" type="slidenum">
              <a:rPr lang="en-US" smtClean="0"/>
              <a:t>‹#›</a:t>
            </a:fld>
            <a:endParaRPr lang="en-US"/>
          </a:p>
        </p:txBody>
      </p:sp>
    </p:spTree>
    <p:extLst>
      <p:ext uri="{BB962C8B-B14F-4D97-AF65-F5344CB8AC3E}">
        <p14:creationId xmlns:p14="http://schemas.microsoft.com/office/powerpoint/2010/main" val="3296641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420423-58C1-4073-BC1B-9E4A34E91CAF}" type="datetimeFigureOut">
              <a:rPr lang="en-US" smtClean="0"/>
              <a:t>10/26/2012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590FE-0409-405C-997F-C7A5E7E8A617}" type="slidenum">
              <a:rPr lang="en-US" smtClean="0"/>
              <a:t>‹#›</a:t>
            </a:fld>
            <a:endParaRPr lang="en-US"/>
          </a:p>
        </p:txBody>
      </p:sp>
    </p:spTree>
    <p:extLst>
      <p:ext uri="{BB962C8B-B14F-4D97-AF65-F5344CB8AC3E}">
        <p14:creationId xmlns:p14="http://schemas.microsoft.com/office/powerpoint/2010/main" val="793996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420423-58C1-4073-BC1B-9E4A34E91CAF}" type="datetimeFigureOut">
              <a:rPr lang="en-US" smtClean="0"/>
              <a:t>10/26/2012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C590FE-0409-405C-997F-C7A5E7E8A617}" type="slidenum">
              <a:rPr lang="en-US" smtClean="0"/>
              <a:t>‹#›</a:t>
            </a:fld>
            <a:endParaRPr lang="en-US"/>
          </a:p>
        </p:txBody>
      </p:sp>
    </p:spTree>
    <p:extLst>
      <p:ext uri="{BB962C8B-B14F-4D97-AF65-F5344CB8AC3E}">
        <p14:creationId xmlns:p14="http://schemas.microsoft.com/office/powerpoint/2010/main" val="3029939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2.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id"/><Relationship Id="rId1" Type="http://schemas.microsoft.com/office/2007/relationships/media" Target="../media/media5.mid"/><Relationship Id="rId5" Type="http://schemas.openxmlformats.org/officeDocument/2006/relationships/image" Target="../media/image2.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7.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0"/>
            <a:ext cx="7772400" cy="1470025"/>
          </a:xfrm>
        </p:spPr>
        <p:style>
          <a:lnRef idx="2">
            <a:schemeClr val="accent3">
              <a:shade val="50000"/>
            </a:schemeClr>
          </a:lnRef>
          <a:fillRef idx="1">
            <a:schemeClr val="accent3"/>
          </a:fillRef>
          <a:effectRef idx="0">
            <a:schemeClr val="accent3"/>
          </a:effectRef>
          <a:fontRef idx="minor">
            <a:schemeClr val="lt1"/>
          </a:fontRef>
        </p:style>
        <p:txBody>
          <a:bodyPr/>
          <a:lstStyle/>
          <a:p>
            <a:r>
              <a:rPr lang="en-US" dirty="0" smtClean="0"/>
              <a:t>Helping the Homeless</a:t>
            </a:r>
            <a:endParaRPr lang="en-US" dirty="0"/>
          </a:p>
        </p:txBody>
      </p:sp>
      <p:sp>
        <p:nvSpPr>
          <p:cNvPr id="3" name="Subtitle 2"/>
          <p:cNvSpPr>
            <a:spLocks noGrp="1"/>
          </p:cNvSpPr>
          <p:nvPr>
            <p:ph type="subTitle" idx="1"/>
          </p:nvPr>
        </p:nvSpPr>
        <p:spPr>
          <a:xfrm>
            <a:off x="1219200" y="1738551"/>
            <a:ext cx="6400800" cy="990600"/>
          </a:xfrm>
        </p:spPr>
        <p:style>
          <a:lnRef idx="1">
            <a:schemeClr val="accent1"/>
          </a:lnRef>
          <a:fillRef idx="2">
            <a:schemeClr val="accent1"/>
          </a:fillRef>
          <a:effectRef idx="1">
            <a:schemeClr val="accent1"/>
          </a:effectRef>
          <a:fontRef idx="minor">
            <a:schemeClr val="dk1"/>
          </a:fontRef>
        </p:style>
        <p:txBody>
          <a:bodyPr>
            <a:normAutofit fontScale="92500" lnSpcReduction="10000"/>
          </a:bodyPr>
          <a:lstStyle/>
          <a:p>
            <a:r>
              <a:rPr lang="en-US" dirty="0" smtClean="0"/>
              <a:t>By Susana, Isabella, David, Gaby and Melissa</a:t>
            </a:r>
          </a:p>
          <a:p>
            <a:endParaRPr lang="en-US" dirty="0"/>
          </a:p>
          <a:p>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803515"/>
            <a:ext cx="2743200" cy="2247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MS90043788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6057900"/>
            <a:ext cx="609600" cy="609600"/>
          </a:xfrm>
          <a:prstGeom prst="rect">
            <a:avLst/>
          </a:prstGeom>
        </p:spPr>
      </p:pic>
    </p:spTree>
    <p:extLst>
      <p:ext uri="{BB962C8B-B14F-4D97-AF65-F5344CB8AC3E}">
        <p14:creationId xmlns:p14="http://schemas.microsoft.com/office/powerpoint/2010/main" val="4125403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Homeless Americans</a:t>
            </a: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endParaRPr lang="en-US" dirty="0"/>
          </a:p>
        </p:txBody>
      </p:sp>
      <p:sp>
        <p:nvSpPr>
          <p:cNvPr id="3" name="Content Placeholder 2"/>
          <p:cNvSpPr>
            <a:spLocks noGrp="1"/>
          </p:cNvSpPr>
          <p:nvPr>
            <p:ph idx="1"/>
          </p:nvPr>
        </p:nvSpPr>
        <p:spPr>
          <a:xfrm>
            <a:off x="381000" y="1524000"/>
            <a:ext cx="8229600" cy="4525963"/>
          </a:xfrm>
        </p:spPr>
        <p:style>
          <a:lnRef idx="1">
            <a:schemeClr val="accent1"/>
          </a:lnRef>
          <a:fillRef idx="2">
            <a:schemeClr val="accent1"/>
          </a:fillRef>
          <a:effectRef idx="1">
            <a:schemeClr val="accent1"/>
          </a:effectRef>
          <a:fontRef idx="minor">
            <a:schemeClr val="dk1"/>
          </a:fontRef>
        </p:style>
        <p:txBody>
          <a:bodyPr/>
          <a:lstStyle/>
          <a:p>
            <a:pPr marL="0" indent="0">
              <a:buNone/>
            </a:pPr>
            <a:r>
              <a:rPr lang="en-US" dirty="0" smtClean="0"/>
              <a:t>Before 1980 the word </a:t>
            </a:r>
            <a:r>
              <a:rPr lang="en-US" b="1" dirty="0" smtClean="0"/>
              <a:t>homeless</a:t>
            </a:r>
            <a:r>
              <a:rPr lang="en-US" dirty="0" smtClean="0"/>
              <a:t> was almost unknown in the U.S.  Many hardworking people had jobs that paid little and offered no health insurance.  Often, if they became sick or disabled, they were fired.</a:t>
            </a:r>
            <a:endParaRPr lang="en-US"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4114800"/>
            <a:ext cx="22098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MS90044167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27720" y="6248400"/>
            <a:ext cx="609600" cy="609600"/>
          </a:xfrm>
          <a:prstGeom prst="rect">
            <a:avLst/>
          </a:prstGeom>
        </p:spPr>
      </p:pic>
    </p:spTree>
    <p:extLst>
      <p:ext uri="{BB962C8B-B14F-4D97-AF65-F5344CB8AC3E}">
        <p14:creationId xmlns:p14="http://schemas.microsoft.com/office/powerpoint/2010/main" val="3743647289"/>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80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0.70764 0.05945 L -0.64063 0.09947 C -0.62657 0.10849 -0.60556 0.11335 -0.58368 0.11335 C -0.55868 0.11335 -0.53872 0.10849 -0.52466 0.09947 L -0.45764 0.05945 " pathEditMode="relative" rAng="0" ptsTypes="FffFF">
                                      <p:cBhvr>
                                        <p:cTn id="10" dur="2000" fill="hold"/>
                                        <p:tgtEl>
                                          <p:spTgt spid="3074"/>
                                        </p:tgtEl>
                                        <p:attrNameLst>
                                          <p:attrName>ppt_x</p:attrName>
                                          <p:attrName>ppt_y</p:attrName>
                                        </p:attrNameLst>
                                      </p:cBhvr>
                                      <p:rCtr x="12500" y="268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dirty="0" smtClean="0"/>
              <a:t>Homeless Kids</a:t>
            </a:r>
            <a:br>
              <a:rPr lang="en-US" dirty="0" smtClean="0"/>
            </a:br>
            <a:endParaRPr lang="en-US" dirty="0"/>
          </a:p>
        </p:txBody>
      </p:sp>
      <p:sp>
        <p:nvSpPr>
          <p:cNvPr id="3" name="Content Placeholder 2"/>
          <p:cNvSpPr>
            <a:spLocks noGrp="1"/>
          </p:cNvSpPr>
          <p:nvPr>
            <p:ph idx="1"/>
          </p:nvPr>
        </p:nvSpPr>
        <p:spPr>
          <a:xfrm>
            <a:off x="457200" y="1752600"/>
            <a:ext cx="8229600" cy="4525963"/>
          </a:xfrm>
        </p:spPr>
        <p:style>
          <a:lnRef idx="1">
            <a:schemeClr val="accent4"/>
          </a:lnRef>
          <a:fillRef idx="2">
            <a:schemeClr val="accent4"/>
          </a:fillRef>
          <a:effectRef idx="1">
            <a:schemeClr val="accent4"/>
          </a:effectRef>
          <a:fontRef idx="minor">
            <a:schemeClr val="dk1"/>
          </a:fontRef>
        </p:style>
        <p:txBody>
          <a:bodyPr/>
          <a:lstStyle/>
          <a:p>
            <a:pPr marL="0" indent="0">
              <a:buNone/>
            </a:pPr>
            <a:r>
              <a:rPr lang="en-US" dirty="0"/>
              <a:t> </a:t>
            </a:r>
            <a:r>
              <a:rPr lang="en-US" dirty="0" smtClean="0"/>
              <a:t> Not many homeless teens have the typical high school experience, 50 percent of homeless children ages 16 or older drop out of school to go to work to get money instead.  4,775 people under the age of 21 and including 706 children under the age 18 were turned away from homeless shelters in Chicago.</a:t>
            </a:r>
          </a:p>
        </p:txBody>
      </p:sp>
      <p:pic>
        <p:nvPicPr>
          <p:cNvPr id="9" name="MS90044164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4400" y="6248400"/>
            <a:ext cx="609600" cy="609600"/>
          </a:xfrm>
          <a:prstGeom prst="rect">
            <a:avLst/>
          </a:prstGeom>
        </p:spPr>
      </p:pic>
    </p:spTree>
    <p:extLst>
      <p:ext uri="{BB962C8B-B14F-4D97-AF65-F5344CB8AC3E}">
        <p14:creationId xmlns:p14="http://schemas.microsoft.com/office/powerpoint/2010/main" val="130437206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542"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grpId="0" nodeType="clickEffect">
                                  <p:stCondLst>
                                    <p:cond delay="0"/>
                                  </p:stCondLst>
                                  <p:childTnLst>
                                    <p:animMotion origin="layout" path="M 0.19375 0.16863 L 0.17101 0.07564 C 0.16649 0.05552 0.15521 0.03169 0.14045 0.00995 C 0.12361 -0.01457 0.10747 -0.031 0.09306 -0.03886 L 0.02569 -0.07795 " pathEditMode="relative" rAng="13665547" ptsTypes="FffFF">
                                      <p:cBhvr>
                                        <p:cTn id="10" dur="2000" fill="hold"/>
                                        <p:tgtEl>
                                          <p:spTgt spid="3">
                                            <p:bg/>
                                          </p:spTgt>
                                        </p:tgtEl>
                                        <p:attrNameLst>
                                          <p:attrName>ppt_x</p:attrName>
                                          <p:attrName>ppt_y</p:attrName>
                                        </p:attrNameLst>
                                      </p:cBhvr>
                                      <p:rCtr x="-6892" y="-14157"/>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childTnLst>
        </p:cTn>
      </p:par>
    </p:tnLst>
    <p:bldLst>
      <p:bldP spid="3" grpId="0"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normAutofit fontScale="90000"/>
          </a:bodyPr>
          <a:lstStyle/>
          <a:p>
            <a:r>
              <a:rPr lang="en-US" dirty="0" smtClean="0"/>
              <a:t/>
            </a:r>
            <a:br>
              <a:rPr lang="en-US" dirty="0" smtClean="0"/>
            </a:br>
            <a:r>
              <a:rPr lang="en-US" dirty="0" smtClean="0"/>
              <a:t>Home Away </a:t>
            </a:r>
            <a:r>
              <a:rPr lang="en-US" dirty="0"/>
              <a:t>F</a:t>
            </a:r>
            <a:r>
              <a:rPr lang="en-US" dirty="0" smtClean="0"/>
              <a:t>rom Home</a:t>
            </a:r>
            <a:endParaRPr lang="en-US" dirty="0"/>
          </a:p>
        </p:txBody>
      </p:sp>
      <p:sp>
        <p:nvSpPr>
          <p:cNvPr id="3" name="Content Placeholder 2"/>
          <p:cNvSpPr>
            <a:spLocks noGrp="1"/>
          </p:cNvSpPr>
          <p:nvPr>
            <p:ph idx="1"/>
          </p:nvPr>
        </p:nvSpPr>
        <p:spPr>
          <a:xfrm>
            <a:off x="457200" y="1524000"/>
            <a:ext cx="8229600" cy="4525963"/>
          </a:xfrm>
        </p:spPr>
        <p:style>
          <a:lnRef idx="1">
            <a:schemeClr val="accent2"/>
          </a:lnRef>
          <a:fillRef idx="2">
            <a:schemeClr val="accent2"/>
          </a:fillRef>
          <a:effectRef idx="1">
            <a:schemeClr val="accent2"/>
          </a:effectRef>
          <a:fontRef idx="minor">
            <a:schemeClr val="dk1"/>
          </a:fontRef>
        </p:style>
        <p:txBody>
          <a:bodyPr>
            <a:normAutofit/>
          </a:bodyPr>
          <a:lstStyle/>
          <a:p>
            <a:pPr marL="0" indent="0">
              <a:buNone/>
            </a:pPr>
            <a:r>
              <a:rPr lang="en-US" sz="2800" dirty="0" smtClean="0"/>
              <a:t>Did you know that homeless teens may be sitting next to you in class?  People think that homeless people live under a bridge or in a car or on a bench.  But there were about 15,027 homeless students enrolled in </a:t>
            </a:r>
            <a:r>
              <a:rPr lang="en-US" sz="2800" dirty="0"/>
              <a:t>C</a:t>
            </a:r>
            <a:r>
              <a:rPr lang="en-US" sz="2800" dirty="0" smtClean="0"/>
              <a:t>hicago public schools alone during the 2009-2010 school year.</a:t>
            </a:r>
            <a:endParaRPr lang="en-US" sz="2800" dirty="0"/>
          </a:p>
        </p:txBody>
      </p:sp>
      <p:pic>
        <p:nvPicPr>
          <p:cNvPr id="1028" name="Picture 4" descr="http://t3.gstatic.com/images?q=tbn:ANd9GcSMwmhTKJF3YNWzT8ExZVkLg8AJofEEluSuZ4RagEtO47h2qxQ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962400"/>
            <a:ext cx="236220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4" name="MS900388608[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115051"/>
            <a:ext cx="609600" cy="609600"/>
          </a:xfrm>
          <a:prstGeom prst="rect">
            <a:avLst/>
          </a:prstGeom>
        </p:spPr>
      </p:pic>
    </p:spTree>
    <p:extLst>
      <p:ext uri="{BB962C8B-B14F-4D97-AF65-F5344CB8AC3E}">
        <p14:creationId xmlns:p14="http://schemas.microsoft.com/office/powerpoint/2010/main" val="42427006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5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0">
            <a:schemeClr val="accent2"/>
          </a:lnRef>
          <a:fillRef idx="3">
            <a:schemeClr val="accent2"/>
          </a:fillRef>
          <a:effectRef idx="3">
            <a:schemeClr val="accent2"/>
          </a:effectRef>
          <a:fontRef idx="minor">
            <a:schemeClr val="lt1"/>
          </a:fontRef>
        </p:style>
        <p:txBody>
          <a:bodyPr>
            <a:normAutofit/>
          </a:bodyPr>
          <a:lstStyle/>
          <a:p>
            <a:r>
              <a:rPr lang="en-US" dirty="0" smtClean="0"/>
              <a:t>The homeless</a:t>
            </a:r>
            <a:endParaRPr lang="en-US" dirty="0"/>
          </a:p>
        </p:txBody>
      </p:sp>
      <p:sp>
        <p:nvSpPr>
          <p:cNvPr id="3" name="Content Placeholder 2"/>
          <p:cNvSpPr>
            <a:spLocks noGrp="1"/>
          </p:cNvSpPr>
          <p:nvPr>
            <p:ph idx="1"/>
          </p:nvPr>
        </p:nvSpPr>
        <p:spPr>
          <a:xfrm>
            <a:off x="457200" y="1600200"/>
            <a:ext cx="8229600" cy="2286000"/>
          </a:xfrm>
        </p:spPr>
        <p:style>
          <a:lnRef idx="1">
            <a:schemeClr val="accent2"/>
          </a:lnRef>
          <a:fillRef idx="3">
            <a:schemeClr val="accent2"/>
          </a:fillRef>
          <a:effectRef idx="2">
            <a:schemeClr val="accent2"/>
          </a:effectRef>
          <a:fontRef idx="minor">
            <a:schemeClr val="lt1"/>
          </a:fontRef>
        </p:style>
        <p:txBody>
          <a:bodyPr>
            <a:normAutofit lnSpcReduction="10000"/>
          </a:bodyPr>
          <a:lstStyle/>
          <a:p>
            <a:pPr marL="0" indent="0">
              <a:buNone/>
            </a:pPr>
            <a:r>
              <a:rPr lang="en-US" dirty="0" smtClean="0"/>
              <a:t>  Homeless children are not to blame for their situation. It is not their fault. Many homeless children enter new schools with dirty </a:t>
            </a:r>
            <a:r>
              <a:rPr lang="en-US" dirty="0"/>
              <a:t> </a:t>
            </a:r>
            <a:r>
              <a:rPr lang="en-US" dirty="0" smtClean="0"/>
              <a:t>clothes , and pain in their hearts.  Classmates sometimes make fun of them.</a:t>
            </a:r>
            <a:endParaRPr lang="en-US" dirty="0"/>
          </a:p>
        </p:txBody>
      </p:sp>
      <p:pic>
        <p:nvPicPr>
          <p:cNvPr id="2050" name="Picture 2" descr="http://t1.gstatic.com/images?q=tbn:ANd9GcSMVYDXvS6XKk2v9oHR0o0il_j5FjlPCS3Nw2OfFDCZzqBX2RHye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599" y="4526280"/>
            <a:ext cx="2438401" cy="1569720"/>
          </a:xfrm>
          <a:prstGeom prst="rect">
            <a:avLst/>
          </a:prstGeom>
          <a:noFill/>
          <a:extLst>
            <a:ext uri="{909E8E84-426E-40DD-AFC4-6F175D3DCCD1}">
              <a14:hiddenFill xmlns:a14="http://schemas.microsoft.com/office/drawing/2010/main">
                <a:solidFill>
                  <a:srgbClr val="FFFFFF"/>
                </a:solidFill>
              </a14:hiddenFill>
            </a:ext>
          </a:extLst>
        </p:spPr>
      </p:pic>
      <p:pic>
        <p:nvPicPr>
          <p:cNvPr id="4" name="MS900082205[1].m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5800" y="5964556"/>
            <a:ext cx="609600" cy="609600"/>
          </a:xfrm>
          <a:prstGeom prst="rect">
            <a:avLst/>
          </a:prstGeom>
        </p:spPr>
      </p:pic>
    </p:spTree>
    <p:extLst>
      <p:ext uri="{BB962C8B-B14F-4D97-AF65-F5344CB8AC3E}">
        <p14:creationId xmlns:p14="http://schemas.microsoft.com/office/powerpoint/2010/main" val="1850055876"/>
      </p:ext>
    </p:extLst>
  </p:cSld>
  <p:clrMapOvr>
    <a:masterClrMapping/>
  </p:clrMapOvr>
  <mc:AlternateContent xmlns:mc="http://schemas.openxmlformats.org/markup-compatibility/2006" xmlns:p14="http://schemas.microsoft.com/office/powerpoint/2010/main">
    <mc:Choice Requires="p14">
      <p:transition spd="slow" p14:dur="4000">
        <p14:vortex/>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amond(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66700"/>
            <a:ext cx="8229600" cy="1143000"/>
          </a:xfrm>
        </p:spPr>
        <p:style>
          <a:lnRef idx="1">
            <a:schemeClr val="accent3"/>
          </a:lnRef>
          <a:fillRef idx="2">
            <a:schemeClr val="accent3"/>
          </a:fillRef>
          <a:effectRef idx="1">
            <a:schemeClr val="accent3"/>
          </a:effectRef>
          <a:fontRef idx="minor">
            <a:schemeClr val="dk1"/>
          </a:fontRef>
        </p:style>
        <p:txBody>
          <a:bodyPr/>
          <a:lstStyle/>
          <a:p>
            <a:r>
              <a:rPr lang="en-US" dirty="0" smtClean="0"/>
              <a:t>President Barack Obama’s Note</a:t>
            </a:r>
            <a:endParaRPr lang="en-US" dirty="0"/>
          </a:p>
        </p:txBody>
      </p:sp>
      <p:sp>
        <p:nvSpPr>
          <p:cNvPr id="3" name="Content Placeholder 2"/>
          <p:cNvSpPr>
            <a:spLocks noGrp="1"/>
          </p:cNvSpPr>
          <p:nvPr>
            <p:ph idx="1"/>
          </p:nvPr>
        </p:nvSpPr>
        <p:spPr>
          <a:xfrm>
            <a:off x="304800" y="1524000"/>
            <a:ext cx="8229600" cy="2286000"/>
          </a:xfrm>
        </p:spPr>
        <p:style>
          <a:lnRef idx="1">
            <a:schemeClr val="accent3"/>
          </a:lnRef>
          <a:fillRef idx="2">
            <a:schemeClr val="accent3"/>
          </a:fillRef>
          <a:effectRef idx="1">
            <a:schemeClr val="accent3"/>
          </a:effectRef>
          <a:fontRef idx="minor">
            <a:schemeClr val="dk1"/>
          </a:fontRef>
        </p:style>
        <p:txBody>
          <a:bodyPr>
            <a:normAutofit fontScale="85000" lnSpcReduction="20000"/>
          </a:bodyPr>
          <a:lstStyle/>
          <a:p>
            <a:pPr marL="0" indent="0">
              <a:buNone/>
            </a:pPr>
            <a:r>
              <a:rPr lang="en-US" dirty="0" smtClean="0"/>
              <a:t>   "</a:t>
            </a:r>
            <a:r>
              <a:rPr lang="en-US" dirty="0"/>
              <a:t>I'm heartbroken that any child in America is homeless. Part of the change in attitudes that I want to see here in Washington and all across the country is a belief that it is not acceptable for children and families to be without a roof over their heads in a country as wealthy as </a:t>
            </a:r>
            <a:r>
              <a:rPr lang="en-US" dirty="0" smtClean="0"/>
              <a:t>ours. </a:t>
            </a:r>
            <a:r>
              <a:rPr lang="en-US" i="1" dirty="0" smtClean="0"/>
              <a:t>President </a:t>
            </a:r>
            <a:r>
              <a:rPr lang="en-US" i="1" dirty="0"/>
              <a:t>Barack Obama, March 24, 2009</a:t>
            </a:r>
            <a:endParaRPr lang="en-US" dirty="0"/>
          </a:p>
        </p:txBody>
      </p:sp>
      <p:pic>
        <p:nvPicPr>
          <p:cNvPr id="5" name="MS900069706[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172200"/>
            <a:ext cx="609600" cy="609600"/>
          </a:xfrm>
          <a:prstGeom prst="rect">
            <a:avLst/>
          </a:prstGeom>
        </p:spPr>
      </p:pic>
      <p:pic>
        <p:nvPicPr>
          <p:cNvPr id="1026" name="Picture 2" descr="http://upload.wikimedia.org/wikipedia/commons/thumb/e/e9/Official_portrait_of_Barack_Obama.jpg/220px-Official_portrait_of_Barack_Obam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4229100"/>
            <a:ext cx="1524000" cy="2057400"/>
          </a:xfrm>
          <a:prstGeom prst="rect">
            <a:avLst/>
          </a:prstGeom>
          <a:noFill/>
          <a:extLst>
            <a:ext uri="{909E8E84-426E-40DD-AFC4-6F175D3DCCD1}">
              <a14:hiddenFill xmlns:a14="http://schemas.microsoft.com/office/drawing/2010/main">
                <a:solidFill>
                  <a:srgbClr val="FFFFFF"/>
                </a:solidFill>
              </a14:hiddenFill>
            </a:ext>
          </a:extLst>
        </p:spPr>
      </p:pic>
      <p:sp>
        <p:nvSpPr>
          <p:cNvPr id="4" name="5-Point Star 3"/>
          <p:cNvSpPr/>
          <p:nvPr/>
        </p:nvSpPr>
        <p:spPr>
          <a:xfrm>
            <a:off x="5627802" y="4819650"/>
            <a:ext cx="1066800" cy="1181100"/>
          </a:xfrm>
          <a:prstGeom prst="star5">
            <a:avLst/>
          </a:prstGeom>
          <a:solidFill>
            <a:schemeClr val="accent5">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559809478"/>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style>
          <a:lnRef idx="1">
            <a:schemeClr val="dk1"/>
          </a:lnRef>
          <a:fillRef idx="2">
            <a:schemeClr val="dk1"/>
          </a:fillRef>
          <a:effectRef idx="1">
            <a:schemeClr val="dk1"/>
          </a:effectRef>
          <a:fontRef idx="minor">
            <a:schemeClr val="dk1"/>
          </a:fontRef>
        </p:style>
        <p:txBody>
          <a:bodyPr/>
          <a:lstStyle/>
          <a:p>
            <a:r>
              <a:rPr lang="en-US" dirty="0" smtClean="0"/>
              <a:t>How to help the homeless </a:t>
            </a:r>
            <a:endParaRPr lang="en-US" dirty="0"/>
          </a:p>
        </p:txBody>
      </p:sp>
      <p:sp>
        <p:nvSpPr>
          <p:cNvPr id="3" name="Content Placeholder 2"/>
          <p:cNvSpPr>
            <a:spLocks noGrp="1"/>
          </p:cNvSpPr>
          <p:nvPr>
            <p:ph idx="1"/>
          </p:nvPr>
        </p:nvSpPr>
        <p:spPr>
          <a:xfrm>
            <a:off x="381000" y="1295400"/>
            <a:ext cx="8534400" cy="5105400"/>
          </a:xfrm>
        </p:spPr>
        <p:style>
          <a:lnRef idx="1">
            <a:schemeClr val="accent1"/>
          </a:lnRef>
          <a:fillRef idx="2">
            <a:schemeClr val="accent1"/>
          </a:fillRef>
          <a:effectRef idx="1">
            <a:schemeClr val="accent1"/>
          </a:effectRef>
          <a:fontRef idx="minor">
            <a:schemeClr val="dk1"/>
          </a:fontRef>
        </p:style>
        <p:txBody>
          <a:bodyPr/>
          <a:lstStyle/>
          <a:p>
            <a:r>
              <a:rPr lang="en-US" dirty="0" smtClean="0"/>
              <a:t>Donating clothing </a:t>
            </a:r>
          </a:p>
          <a:p>
            <a:r>
              <a:rPr lang="en-US" dirty="0" smtClean="0"/>
              <a:t>Donate toys</a:t>
            </a:r>
          </a:p>
          <a:p>
            <a:r>
              <a:rPr lang="en-US" dirty="0" smtClean="0"/>
              <a:t>Volunteer at a soup kitchen</a:t>
            </a:r>
          </a:p>
          <a:p>
            <a:r>
              <a:rPr lang="en-US" dirty="0" smtClean="0"/>
              <a:t>Play with children</a:t>
            </a:r>
          </a:p>
          <a:p>
            <a:r>
              <a:rPr lang="en-US" dirty="0" smtClean="0"/>
              <a:t>Respect the homeless</a:t>
            </a:r>
          </a:p>
          <a:p>
            <a:r>
              <a:rPr lang="en-US" dirty="0" smtClean="0"/>
              <a:t>Give recyclables</a:t>
            </a:r>
          </a:p>
          <a:p>
            <a:r>
              <a:rPr lang="en-US" dirty="0" smtClean="0"/>
              <a:t>Donate a bag of groceries</a:t>
            </a:r>
          </a:p>
          <a:p>
            <a:pPr marL="0" indent="0">
              <a:buNone/>
            </a:pPr>
            <a:endParaRPr lang="en-US" dirty="0" smtClean="0"/>
          </a:p>
          <a:p>
            <a:endParaRPr lang="en-US" dirty="0" smtClean="0"/>
          </a:p>
          <a:p>
            <a:endParaRPr lang="en-US" dirty="0" smtClean="0"/>
          </a:p>
        </p:txBody>
      </p:sp>
      <p:pic>
        <p:nvPicPr>
          <p:cNvPr id="3074" name="Picture 2" descr="http://t1.gstatic.com/images?q=tbn:ANd9GcQgyDT1J7SvR4V50qht_fBSrwCOXJPK3weVz3eWartLL8JLiPwpV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048000"/>
            <a:ext cx="2286000" cy="2271074"/>
          </a:xfrm>
          <a:prstGeom prst="rect">
            <a:avLst/>
          </a:prstGeom>
          <a:noFill/>
          <a:extLst>
            <a:ext uri="{909E8E84-426E-40DD-AFC4-6F175D3DCCD1}">
              <a14:hiddenFill xmlns:a14="http://schemas.microsoft.com/office/drawing/2010/main">
                <a:solidFill>
                  <a:srgbClr val="FFFFFF"/>
                </a:solidFill>
              </a14:hiddenFill>
            </a:ext>
          </a:extLst>
        </p:spPr>
      </p:pic>
      <p:pic>
        <p:nvPicPr>
          <p:cNvPr id="4" name="MS900437917[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34400" y="6278880"/>
            <a:ext cx="609600" cy="609600"/>
          </a:xfrm>
          <a:prstGeom prst="rect">
            <a:avLst/>
          </a:prstGeom>
        </p:spPr>
      </p:pic>
    </p:spTree>
    <p:extLst>
      <p:ext uri="{BB962C8B-B14F-4D97-AF65-F5344CB8AC3E}">
        <p14:creationId xmlns:p14="http://schemas.microsoft.com/office/powerpoint/2010/main" val="1071290797"/>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9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lstStyle/>
          <a:p>
            <a:r>
              <a:rPr lang="en-US" dirty="0" smtClean="0"/>
              <a:t>The End</a:t>
            </a:r>
            <a:endParaRPr lang="en-US" dirty="0"/>
          </a:p>
        </p:txBody>
      </p:sp>
      <p:sp>
        <p:nvSpPr>
          <p:cNvPr id="3" name="Content Placeholder 2"/>
          <p:cNvSpPr>
            <a:spLocks noGrp="1"/>
          </p:cNvSpPr>
          <p:nvPr>
            <p:ph idx="1"/>
          </p:nvPr>
        </p:nvSpPr>
        <p:spPr/>
        <p:style>
          <a:lnRef idx="3">
            <a:schemeClr val="lt1"/>
          </a:lnRef>
          <a:fillRef idx="1">
            <a:schemeClr val="accent4"/>
          </a:fillRef>
          <a:effectRef idx="1">
            <a:schemeClr val="accent4"/>
          </a:effectRef>
          <a:fontRef idx="minor">
            <a:schemeClr val="lt1"/>
          </a:fontRef>
        </p:style>
        <p:txBody>
          <a:bodyPr>
            <a:normAutofit/>
          </a:bodyPr>
          <a:lstStyle/>
          <a:p>
            <a:pPr marL="0" indent="0">
              <a:buNone/>
            </a:pPr>
            <a:r>
              <a:rPr lang="en-US" dirty="0" smtClean="0"/>
              <a:t>And that’s why </a:t>
            </a:r>
            <a:r>
              <a:rPr lang="en-US" sz="5400" b="1" dirty="0" smtClean="0"/>
              <a:t>you</a:t>
            </a:r>
            <a:r>
              <a:rPr lang="en-US" dirty="0" smtClean="0"/>
              <a:t> should help the homeless.</a:t>
            </a:r>
          </a:p>
          <a:p>
            <a:pPr marL="0" indent="0">
              <a:buNone/>
            </a:pPr>
            <a:endParaRPr lang="en-US" dirty="0"/>
          </a:p>
          <a:p>
            <a:pPr marL="0" indent="0">
              <a:buNone/>
            </a:pPr>
            <a:endParaRPr lang="en-US" dirty="0" smtClean="0"/>
          </a:p>
          <a:p>
            <a:pPr marL="0" indent="0">
              <a:buNone/>
            </a:pPr>
            <a:endParaRPr lang="en-US" dirty="0"/>
          </a:p>
          <a:p>
            <a:pPr marL="0" indent="0" algn="ctr">
              <a:buNone/>
            </a:pPr>
            <a:r>
              <a:rPr lang="en-US" dirty="0"/>
              <a:t>	</a:t>
            </a:r>
            <a:r>
              <a:rPr lang="en-US" dirty="0" smtClean="0"/>
              <a:t>								We can help the homeless and you can too!</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667000"/>
            <a:ext cx="2209800" cy="1828800"/>
          </a:xfrm>
          <a:prstGeom prst="rect">
            <a:avLst/>
          </a:prstGeom>
          <a:ln/>
        </p:spPr>
        <p:style>
          <a:lnRef idx="1">
            <a:schemeClr val="accent4"/>
          </a:lnRef>
          <a:fillRef idx="2">
            <a:schemeClr val="accent4"/>
          </a:fillRef>
          <a:effectRef idx="1">
            <a:schemeClr val="accent4"/>
          </a:effectRef>
          <a:fontRef idx="minor">
            <a:schemeClr val="dk1"/>
          </a:fontRef>
        </p:style>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3085609"/>
            <a:ext cx="1905000"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MS900437892[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2960" y="6248400"/>
            <a:ext cx="609600" cy="609600"/>
          </a:xfrm>
          <a:prstGeom prst="rect">
            <a:avLst/>
          </a:prstGeom>
        </p:spPr>
      </p:pic>
    </p:spTree>
    <p:extLst>
      <p:ext uri="{BB962C8B-B14F-4D97-AF65-F5344CB8AC3E}">
        <p14:creationId xmlns:p14="http://schemas.microsoft.com/office/powerpoint/2010/main" val="571430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7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526</TotalTime>
  <Words>315</Words>
  <Application>Microsoft Office PowerPoint</Application>
  <PresentationFormat>On-screen Show (4:3)</PresentationFormat>
  <Paragraphs>27</Paragraphs>
  <Slides>8</Slides>
  <Notes>0</Notes>
  <HiddenSlides>0</HiddenSlides>
  <MMClips>8</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Helping the Homeless</vt:lpstr>
      <vt:lpstr>                                                                          Homeless Americans                                                                          </vt:lpstr>
      <vt:lpstr>Homeless Kids </vt:lpstr>
      <vt:lpstr> Home Away From Home</vt:lpstr>
      <vt:lpstr>The homeless</vt:lpstr>
      <vt:lpstr>President Barack Obama’s Note</vt:lpstr>
      <vt:lpstr>How to help the homeless </vt:lpstr>
      <vt:lpstr>The End</vt:lpstr>
    </vt:vector>
  </TitlesOfParts>
  <Company>MCPS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Helping the Homeless</dc:title>
  <dc:creator>Administrator</dc:creator>
  <cp:lastModifiedBy>Administrator</cp:lastModifiedBy>
  <cp:revision>46</cp:revision>
  <dcterms:created xsi:type="dcterms:W3CDTF">2012-10-05T14:41:05Z</dcterms:created>
  <dcterms:modified xsi:type="dcterms:W3CDTF">2012-10-26T17:33:10Z</dcterms:modified>
</cp:coreProperties>
</file>