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8"/>
  </p:notesMasterIdLst>
  <p:handoutMasterIdLst>
    <p:handoutMasterId r:id="rId29"/>
  </p:handoutMasterIdLst>
  <p:sldIdLst>
    <p:sldId id="256" r:id="rId2"/>
    <p:sldId id="312" r:id="rId3"/>
    <p:sldId id="318" r:id="rId4"/>
    <p:sldId id="319" r:id="rId5"/>
    <p:sldId id="257" r:id="rId6"/>
    <p:sldId id="264" r:id="rId7"/>
    <p:sldId id="265" r:id="rId8"/>
    <p:sldId id="311" r:id="rId9"/>
    <p:sldId id="321" r:id="rId10"/>
    <p:sldId id="320" r:id="rId11"/>
    <p:sldId id="314" r:id="rId12"/>
    <p:sldId id="315" r:id="rId13"/>
    <p:sldId id="316" r:id="rId14"/>
    <p:sldId id="317" r:id="rId15"/>
    <p:sldId id="308" r:id="rId16"/>
    <p:sldId id="309" r:id="rId17"/>
    <p:sldId id="310" r:id="rId18"/>
    <p:sldId id="276" r:id="rId19"/>
    <p:sldId id="277" r:id="rId20"/>
    <p:sldId id="293" r:id="rId21"/>
    <p:sldId id="298" r:id="rId22"/>
    <p:sldId id="300" r:id="rId23"/>
    <p:sldId id="302" r:id="rId24"/>
    <p:sldId id="322" r:id="rId25"/>
    <p:sldId id="323" r:id="rId26"/>
    <p:sldId id="324"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4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623D805-FC1B-460E-A2C9-214A13CCFFB9}" type="datetimeFigureOut">
              <a:rPr lang="en-US" smtClean="0"/>
              <a:t>5/28/2015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F6DD5BD-22D9-4C57-85F3-01C0A40DB9D3}" type="slidenum">
              <a:rPr lang="en-US" smtClean="0"/>
              <a:t>‹#›</a:t>
            </a:fld>
            <a:endParaRPr lang="en-US"/>
          </a:p>
        </p:txBody>
      </p:sp>
    </p:spTree>
    <p:extLst>
      <p:ext uri="{BB962C8B-B14F-4D97-AF65-F5344CB8AC3E}">
        <p14:creationId xmlns:p14="http://schemas.microsoft.com/office/powerpoint/2010/main" val="3659976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3369210-BB57-461A-A7D1-A3B6C3F7B511}" type="datetimeFigureOut">
              <a:rPr lang="en-US" smtClean="0"/>
              <a:t>5/28/2015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7EC4960-5D7A-4303-9E7E-2C173676D662}" type="slidenum">
              <a:rPr lang="en-US" smtClean="0"/>
              <a:t>‹#›</a:t>
            </a:fld>
            <a:endParaRPr lang="en-US"/>
          </a:p>
        </p:txBody>
      </p:sp>
    </p:spTree>
    <p:extLst>
      <p:ext uri="{BB962C8B-B14F-4D97-AF65-F5344CB8AC3E}">
        <p14:creationId xmlns:p14="http://schemas.microsoft.com/office/powerpoint/2010/main" val="678376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D127B775-CE04-46FC-B5E3-794D74E9CDAC}" type="datetimeFigureOut">
              <a:rPr lang="en-US" smtClean="0"/>
              <a:t>5/28/2015</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19782E4F-90C8-47E7-80A6-B8DBACBE76F0}"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27B775-CE04-46FC-B5E3-794D74E9CDAC}" type="datetimeFigureOut">
              <a:rPr lang="en-US" smtClean="0"/>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82E4F-90C8-47E7-80A6-B8DBACBE76F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27B775-CE04-46FC-B5E3-794D74E9CDAC}" type="datetimeFigureOut">
              <a:rPr lang="en-US" smtClean="0"/>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19782E4F-90C8-47E7-80A6-B8DBACBE76F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27B775-CE04-46FC-B5E3-794D74E9CDAC}" type="datetimeFigureOut">
              <a:rPr lang="en-US" smtClean="0"/>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82E4F-90C8-47E7-80A6-B8DBACBE76F0}"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D127B775-CE04-46FC-B5E3-794D74E9CDAC}" type="datetimeFigureOut">
              <a:rPr lang="en-US" smtClean="0"/>
              <a:t>5/28/2015</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19782E4F-90C8-47E7-80A6-B8DBACBE76F0}"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127B775-CE04-46FC-B5E3-794D74E9CDAC}" type="datetimeFigureOut">
              <a:rPr lang="en-US" smtClean="0"/>
              <a:t>5/28/2015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82E4F-90C8-47E7-80A6-B8DBACBE76F0}"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27B775-CE04-46FC-B5E3-794D74E9CDAC}" type="datetimeFigureOut">
              <a:rPr lang="en-US" smtClean="0"/>
              <a:t>5/28/2015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782E4F-90C8-47E7-80A6-B8DBACBE76F0}"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27B775-CE04-46FC-B5E3-794D74E9CDAC}" type="datetimeFigureOut">
              <a:rPr lang="en-US" smtClean="0"/>
              <a:t>5/28/2015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782E4F-90C8-47E7-80A6-B8DBACBE76F0}"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127B775-CE04-46FC-B5E3-794D74E9CDAC}" type="datetimeFigureOut">
              <a:rPr lang="en-US" smtClean="0"/>
              <a:t>5/28/2015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782E4F-90C8-47E7-80A6-B8DBACBE76F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27B775-CE04-46FC-B5E3-794D74E9CDAC}" type="datetimeFigureOut">
              <a:rPr lang="en-US" smtClean="0"/>
              <a:t>5/28/2015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19782E4F-90C8-47E7-80A6-B8DBACBE76F0}"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27B775-CE04-46FC-B5E3-794D74E9CDAC}" type="datetimeFigureOut">
              <a:rPr lang="en-US" smtClean="0"/>
              <a:t>5/28/2015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82E4F-90C8-47E7-80A6-B8DBACBE76F0}"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D127B775-CE04-46FC-B5E3-794D74E9CDAC}" type="datetimeFigureOut">
              <a:rPr lang="en-US" smtClean="0"/>
              <a:t>5/28/2015</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19782E4F-90C8-47E7-80A6-B8DBACBE76F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twitter.com/#!/mcpssuper" TargetMode="Externa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youtu.be/Pd-1MrAZkO4"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chessforteachers.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smtClean="0">
                <a:solidFill>
                  <a:schemeClr val="tx2">
                    <a:lumMod val="10000"/>
                  </a:schemeClr>
                </a:solidFill>
                <a:latin typeface="Georgia" panose="02040502050405020303" pitchFamily="18" charset="0"/>
              </a:rPr>
              <a:t>Developing Socio-Emotional Skills for </a:t>
            </a:r>
            <a:r>
              <a:rPr lang="en-US" b="1" dirty="0" smtClean="0">
                <a:solidFill>
                  <a:schemeClr val="tx2">
                    <a:lumMod val="10000"/>
                  </a:schemeClr>
                </a:solidFill>
                <a:latin typeface="Georgia" panose="02040502050405020303" pitchFamily="18" charset="0"/>
              </a:rPr>
              <a:t>All</a:t>
            </a:r>
            <a:r>
              <a:rPr lang="en-US" dirty="0" smtClean="0">
                <a:solidFill>
                  <a:schemeClr val="tx2">
                    <a:lumMod val="10000"/>
                  </a:schemeClr>
                </a:solidFill>
                <a:latin typeface="Georgia" panose="02040502050405020303" pitchFamily="18" charset="0"/>
              </a:rPr>
              <a:t> Students</a:t>
            </a:r>
            <a:endParaRPr lang="en-US" dirty="0">
              <a:solidFill>
                <a:schemeClr val="tx2">
                  <a:lumMod val="10000"/>
                </a:schemeClr>
              </a:solidFill>
              <a:latin typeface="Georgia" panose="02040502050405020303" pitchFamily="18" charset="0"/>
            </a:endParaRPr>
          </a:p>
        </p:txBody>
      </p:sp>
      <p:sp>
        <p:nvSpPr>
          <p:cNvPr id="2" name="Title 1"/>
          <p:cNvSpPr>
            <a:spLocks noGrp="1"/>
          </p:cNvSpPr>
          <p:nvPr>
            <p:ph type="title"/>
          </p:nvPr>
        </p:nvSpPr>
        <p:spPr>
          <a:xfrm>
            <a:off x="228600" y="1295400"/>
            <a:ext cx="6324600" cy="1828800"/>
          </a:xfrm>
        </p:spPr>
        <p:txBody>
          <a:bodyPr/>
          <a:lstStyle/>
          <a:p>
            <a:pPr algn="ctr"/>
            <a:r>
              <a:rPr lang="en-US" dirty="0" err="1" smtClean="0">
                <a:latin typeface="Georgia" panose="02040502050405020303" pitchFamily="18" charset="0"/>
              </a:rPr>
              <a:t>C.H.E.S.S</a:t>
            </a:r>
            <a:r>
              <a:rPr lang="en-US" dirty="0" smtClean="0">
                <a:latin typeface="Georgia" panose="02040502050405020303" pitchFamily="18" charset="0"/>
              </a:rPr>
              <a:t>.</a:t>
            </a:r>
            <a:br>
              <a:rPr lang="en-US" dirty="0" smtClean="0">
                <a:latin typeface="Georgia" panose="02040502050405020303" pitchFamily="18" charset="0"/>
              </a:rPr>
            </a:br>
            <a:r>
              <a:rPr lang="en-US" dirty="0" smtClean="0">
                <a:latin typeface="Georgia" panose="02040502050405020303" pitchFamily="18" charset="0"/>
              </a:rPr>
              <a:t>“Chess Helps Every Student Succeed”</a:t>
            </a:r>
            <a:endParaRPr lang="en-US" dirty="0">
              <a:latin typeface="Georgia" panose="02040502050405020303" pitchFamily="18" charset="0"/>
            </a:endParaRPr>
          </a:p>
        </p:txBody>
      </p:sp>
      <p:sp>
        <p:nvSpPr>
          <p:cNvPr id="4" name="TextBox 3"/>
          <p:cNvSpPr txBox="1"/>
          <p:nvPr/>
        </p:nvSpPr>
        <p:spPr>
          <a:xfrm>
            <a:off x="533400" y="3733800"/>
            <a:ext cx="6019800" cy="2954655"/>
          </a:xfrm>
          <a:prstGeom prst="rect">
            <a:avLst/>
          </a:prstGeom>
          <a:noFill/>
        </p:spPr>
        <p:txBody>
          <a:bodyPr wrap="square" rtlCol="0">
            <a:spAutoFit/>
          </a:bodyPr>
          <a:lstStyle/>
          <a:p>
            <a:pPr algn="ctr"/>
            <a:r>
              <a:rPr lang="en-US" sz="2200" b="1" dirty="0" smtClean="0">
                <a:solidFill>
                  <a:schemeClr val="bg1"/>
                </a:solidFill>
                <a:latin typeface="Georgia" panose="02040502050405020303" pitchFamily="18" charset="0"/>
              </a:rPr>
              <a:t>Fernando Moreno</a:t>
            </a:r>
            <a:r>
              <a:rPr lang="en-US" b="1" dirty="0" smtClean="0">
                <a:solidFill>
                  <a:schemeClr val="bg1"/>
                </a:solidFill>
                <a:latin typeface="Georgia" panose="02040502050405020303" pitchFamily="18" charset="0"/>
              </a:rPr>
              <a:t> </a:t>
            </a:r>
          </a:p>
          <a:p>
            <a:pPr algn="ctr"/>
            <a:r>
              <a:rPr lang="en-US" sz="1600" dirty="0" smtClean="0">
                <a:solidFill>
                  <a:schemeClr val="bg1"/>
                </a:solidFill>
                <a:latin typeface="Georgia" panose="02040502050405020303" pitchFamily="18" charset="0"/>
              </a:rPr>
              <a:t>NCC, NCSC, LCADC </a:t>
            </a:r>
          </a:p>
          <a:p>
            <a:pPr algn="ctr"/>
            <a:r>
              <a:rPr lang="en-US" sz="1600" dirty="0" smtClean="0">
                <a:solidFill>
                  <a:schemeClr val="bg1"/>
                </a:solidFill>
                <a:latin typeface="Georgia" panose="02040502050405020303" pitchFamily="18" charset="0"/>
              </a:rPr>
              <a:t>Elementary School Counselor</a:t>
            </a:r>
          </a:p>
          <a:p>
            <a:pPr algn="ctr"/>
            <a:r>
              <a:rPr lang="en-US" sz="1600" dirty="0" smtClean="0">
                <a:solidFill>
                  <a:schemeClr val="bg1"/>
                </a:solidFill>
                <a:latin typeface="Georgia" panose="02040502050405020303" pitchFamily="18" charset="0"/>
              </a:rPr>
              <a:t>JoAnn </a:t>
            </a:r>
            <a:r>
              <a:rPr lang="en-US" sz="1600" dirty="0" err="1" smtClean="0">
                <a:solidFill>
                  <a:schemeClr val="bg1"/>
                </a:solidFill>
                <a:latin typeface="Georgia" panose="02040502050405020303" pitchFamily="18" charset="0"/>
              </a:rPr>
              <a:t>Leleck</a:t>
            </a:r>
            <a:r>
              <a:rPr lang="en-US" sz="1600" dirty="0" smtClean="0">
                <a:solidFill>
                  <a:schemeClr val="bg1"/>
                </a:solidFill>
                <a:latin typeface="Georgia" panose="02040502050405020303" pitchFamily="18" charset="0"/>
              </a:rPr>
              <a:t> ES at Broad Acres</a:t>
            </a:r>
          </a:p>
          <a:p>
            <a:pPr algn="ctr"/>
            <a:r>
              <a:rPr lang="en-US" sz="1600" dirty="0" smtClean="0">
                <a:solidFill>
                  <a:schemeClr val="bg1"/>
                </a:solidFill>
                <a:latin typeface="Georgia" panose="02040502050405020303" pitchFamily="18" charset="0"/>
              </a:rPr>
              <a:t>Montgomery County Public Schools, MD, US</a:t>
            </a:r>
          </a:p>
          <a:p>
            <a:pPr algn="ctr"/>
            <a:r>
              <a:rPr lang="en-US" sz="1600" dirty="0">
                <a:solidFill>
                  <a:schemeClr val="bg1"/>
                </a:solidFill>
                <a:latin typeface="Georgia" panose="02040502050405020303" pitchFamily="18" charset="0"/>
              </a:rPr>
              <a:t>Fernando_Moreno@mcpsmd.org</a:t>
            </a:r>
          </a:p>
          <a:p>
            <a:pPr algn="ctr"/>
            <a:endParaRPr lang="en-US" sz="1600" dirty="0" smtClean="0">
              <a:solidFill>
                <a:schemeClr val="bg1"/>
              </a:solidFill>
              <a:latin typeface="Georgia" panose="02040502050405020303" pitchFamily="18" charset="0"/>
            </a:endParaRPr>
          </a:p>
          <a:p>
            <a:pPr algn="ctr"/>
            <a:endParaRPr lang="en-US" b="1" dirty="0" smtClean="0">
              <a:solidFill>
                <a:schemeClr val="bg1"/>
              </a:solidFill>
              <a:latin typeface="Georgia" panose="02040502050405020303" pitchFamily="18" charset="0"/>
            </a:endParaRPr>
          </a:p>
          <a:p>
            <a:pPr algn="ctr"/>
            <a:r>
              <a:rPr lang="en-US" b="1" dirty="0" smtClean="0">
                <a:solidFill>
                  <a:schemeClr val="bg1"/>
                </a:solidFill>
                <a:latin typeface="Georgia" panose="02040502050405020303" pitchFamily="18" charset="0"/>
              </a:rPr>
              <a:t>International “Chess in School” Conference</a:t>
            </a:r>
          </a:p>
          <a:p>
            <a:pPr algn="ctr"/>
            <a:r>
              <a:rPr lang="en-US" b="1" dirty="0" smtClean="0">
                <a:solidFill>
                  <a:schemeClr val="bg1"/>
                </a:solidFill>
                <a:latin typeface="Georgia" panose="02040502050405020303" pitchFamily="18" charset="0"/>
              </a:rPr>
              <a:t> Yerevan, Armenia  16 - 18 </a:t>
            </a:r>
            <a:r>
              <a:rPr lang="en-US" b="1" dirty="0">
                <a:solidFill>
                  <a:schemeClr val="bg1"/>
                </a:solidFill>
                <a:latin typeface="Georgia" panose="02040502050405020303" pitchFamily="18" charset="0"/>
              </a:rPr>
              <a:t> </a:t>
            </a:r>
            <a:r>
              <a:rPr lang="en-US" b="1" dirty="0" smtClean="0">
                <a:solidFill>
                  <a:schemeClr val="bg1"/>
                </a:solidFill>
                <a:latin typeface="Georgia" panose="02040502050405020303" pitchFamily="18" charset="0"/>
              </a:rPr>
              <a:t>October 2014</a:t>
            </a:r>
          </a:p>
          <a:p>
            <a:endParaRPr lang="en-US" sz="1400" dirty="0">
              <a:solidFill>
                <a:schemeClr val="bg1"/>
              </a:solidFill>
            </a:endParaRPr>
          </a:p>
        </p:txBody>
      </p:sp>
    </p:spTree>
    <p:extLst>
      <p:ext uri="{BB962C8B-B14F-4D97-AF65-F5344CB8AC3E}">
        <p14:creationId xmlns:p14="http://schemas.microsoft.com/office/powerpoint/2010/main" val="2279361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8407893" cy="4407408"/>
          </a:xfrm>
        </p:spPr>
        <p:txBody>
          <a:bodyPr/>
          <a:lstStyle/>
          <a:p>
            <a:r>
              <a:rPr lang="en-US" dirty="0" smtClean="0">
                <a:latin typeface="Georgia" panose="02040502050405020303" pitchFamily="18" charset="0"/>
              </a:rPr>
              <a:t>A chess curriculum is presented to all students in the upper grades, integrating socio-emotional skills through chess (Moreno 2002). </a:t>
            </a:r>
          </a:p>
          <a:p>
            <a:r>
              <a:rPr lang="en-US" dirty="0" smtClean="0">
                <a:latin typeface="Georgia" panose="02040502050405020303" pitchFamily="18" charset="0"/>
              </a:rPr>
              <a:t>Whole classroom instruction occurs once a month </a:t>
            </a:r>
          </a:p>
          <a:p>
            <a:r>
              <a:rPr lang="en-US" dirty="0" smtClean="0">
                <a:latin typeface="Georgia" panose="02040502050405020303" pitchFamily="18" charset="0"/>
              </a:rPr>
              <a:t>Individual counseling sessions reinforce the use of chess as a metaphor for life </a:t>
            </a:r>
          </a:p>
          <a:p>
            <a:r>
              <a:rPr lang="en-US" dirty="0" smtClean="0">
                <a:latin typeface="Georgia" panose="02040502050405020303" pitchFamily="18" charset="0"/>
              </a:rPr>
              <a:t>Supportive lunch groups use chess as a tool  to discuss these issues </a:t>
            </a:r>
            <a:endParaRPr lang="en-US" dirty="0">
              <a:latin typeface="Georgia" panose="02040502050405020303" pitchFamily="18" charset="0"/>
            </a:endParaRPr>
          </a:p>
        </p:txBody>
      </p:sp>
      <p:sp>
        <p:nvSpPr>
          <p:cNvPr id="3" name="Title 2"/>
          <p:cNvSpPr>
            <a:spLocks noGrp="1"/>
          </p:cNvSpPr>
          <p:nvPr>
            <p:ph type="title"/>
          </p:nvPr>
        </p:nvSpPr>
        <p:spPr/>
        <p:txBody>
          <a:bodyPr/>
          <a:lstStyle/>
          <a:p>
            <a:r>
              <a:rPr lang="en-US" dirty="0" smtClean="0">
                <a:latin typeface="Georgia" panose="02040502050405020303" pitchFamily="18" charset="0"/>
              </a:rPr>
              <a:t>Counseling with Chess</a:t>
            </a:r>
            <a:endParaRPr lang="en-US" dirty="0">
              <a:latin typeface="Georgia" panose="02040502050405020303" pitchFamily="18" charset="0"/>
            </a:endParaRPr>
          </a:p>
        </p:txBody>
      </p:sp>
      <p:pic>
        <p:nvPicPr>
          <p:cNvPr id="4" name="Picture 2" descr="G:\Documents\Pictures\pictures chessday08\DSC01041.JPG"/>
          <p:cNvPicPr>
            <a:picLocks noChangeAspect="1" noChangeArrowheads="1"/>
          </p:cNvPicPr>
          <p:nvPr/>
        </p:nvPicPr>
        <p:blipFill>
          <a:blip r:embed="rId2" cstate="print"/>
          <a:srcRect/>
          <a:stretch>
            <a:fillRect/>
          </a:stretch>
        </p:blipFill>
        <p:spPr bwMode="auto">
          <a:xfrm>
            <a:off x="2590800" y="4038600"/>
            <a:ext cx="3479800" cy="26098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127031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Georgia" panose="02040502050405020303" pitchFamily="18" charset="0"/>
              </a:rPr>
              <a:t>Using Chess to Discuss Real Life Situations </a:t>
            </a:r>
            <a:endParaRPr lang="en-US" dirty="0">
              <a:latin typeface="Georgia" panose="02040502050405020303" pitchFamily="18" charset="0"/>
            </a:endParaRPr>
          </a:p>
        </p:txBody>
      </p:sp>
      <p:pic>
        <p:nvPicPr>
          <p:cNvPr id="5" name="Picture 3" descr="P1.gif"/>
          <p:cNvPicPr>
            <a:picLocks noGrp="1" noChangeAspect="1"/>
          </p:cNvPicPr>
          <p:nvPr>
            <p:ph sz="half" idx="1"/>
          </p:nvPr>
        </p:nvPicPr>
        <p:blipFill>
          <a:blip r:embed="rId2" cstate="print"/>
          <a:srcRect/>
          <a:stretch>
            <a:fillRect/>
          </a:stretch>
        </p:blipFill>
        <p:spPr bwMode="auto">
          <a:xfrm>
            <a:off x="304800" y="1752600"/>
            <a:ext cx="4038600" cy="2213931"/>
          </a:xfrm>
          <a:prstGeom prst="rect">
            <a:avLst/>
          </a:prstGeom>
          <a:noFill/>
          <a:ln w="9525">
            <a:noFill/>
            <a:miter lim="800000"/>
            <a:headEnd/>
            <a:tailEnd/>
          </a:ln>
        </p:spPr>
      </p:pic>
      <p:sp>
        <p:nvSpPr>
          <p:cNvPr id="6" name="TextBox 5"/>
          <p:cNvSpPr txBox="1"/>
          <p:nvPr/>
        </p:nvSpPr>
        <p:spPr>
          <a:xfrm>
            <a:off x="381000" y="4114800"/>
            <a:ext cx="3124200" cy="1846659"/>
          </a:xfrm>
          <a:prstGeom prst="rect">
            <a:avLst/>
          </a:prstGeom>
          <a:noFill/>
        </p:spPr>
        <p:txBody>
          <a:bodyPr wrap="square" rtlCol="0">
            <a:spAutoFit/>
          </a:bodyPr>
          <a:lstStyle/>
          <a:p>
            <a:pPr algn="ctr"/>
            <a:r>
              <a:rPr lang="en-US" sz="2400" dirty="0" smtClean="0">
                <a:latin typeface="Georgia" panose="02040502050405020303" pitchFamily="18" charset="0"/>
              </a:rPr>
              <a:t>Two Pawns meet </a:t>
            </a:r>
          </a:p>
          <a:p>
            <a:pPr algn="ctr"/>
            <a:r>
              <a:rPr lang="en-US" sz="2400" dirty="0" smtClean="0">
                <a:latin typeface="Georgia" panose="02040502050405020303" pitchFamily="18" charset="0"/>
              </a:rPr>
              <a:t>two Pawns,</a:t>
            </a:r>
          </a:p>
          <a:p>
            <a:pPr algn="ctr"/>
            <a:r>
              <a:rPr lang="en-US" sz="2400" dirty="0" smtClean="0">
                <a:latin typeface="Georgia" panose="02040502050405020303" pitchFamily="18" charset="0"/>
              </a:rPr>
              <a:t> then a Pawn moves </a:t>
            </a:r>
          </a:p>
          <a:p>
            <a:pPr algn="ctr"/>
            <a:r>
              <a:rPr lang="en-US" sz="2400" dirty="0" smtClean="0">
                <a:latin typeface="Georgia" panose="02040502050405020303" pitchFamily="18" charset="0"/>
              </a:rPr>
              <a:t>to attack. </a:t>
            </a:r>
          </a:p>
          <a:p>
            <a:endParaRPr lang="en-US" dirty="0"/>
          </a:p>
        </p:txBody>
      </p:sp>
      <p:pic>
        <p:nvPicPr>
          <p:cNvPr id="7" name="Picture 4" descr="P2.gif"/>
          <p:cNvPicPr>
            <a:picLocks noGrp="1" noChangeAspect="1"/>
          </p:cNvPicPr>
          <p:nvPr>
            <p:ph sz="half" idx="2"/>
          </p:nvPr>
        </p:nvPicPr>
        <p:blipFill>
          <a:blip r:embed="rId3" cstate="print"/>
          <a:srcRect/>
          <a:stretch>
            <a:fillRect/>
          </a:stretch>
        </p:blipFill>
        <p:spPr bwMode="auto">
          <a:xfrm>
            <a:off x="5105400" y="1752600"/>
            <a:ext cx="3581400" cy="2132116"/>
          </a:xfrm>
          <a:prstGeom prst="rect">
            <a:avLst/>
          </a:prstGeom>
          <a:noFill/>
          <a:ln w="9525">
            <a:noFill/>
            <a:miter lim="800000"/>
            <a:headEnd/>
            <a:tailEnd/>
          </a:ln>
        </p:spPr>
      </p:pic>
      <p:sp>
        <p:nvSpPr>
          <p:cNvPr id="8" name="TextBox 7"/>
          <p:cNvSpPr txBox="1"/>
          <p:nvPr/>
        </p:nvSpPr>
        <p:spPr>
          <a:xfrm>
            <a:off x="5334000" y="3962400"/>
            <a:ext cx="2438400" cy="3323987"/>
          </a:xfrm>
          <a:prstGeom prst="rect">
            <a:avLst/>
          </a:prstGeom>
          <a:noFill/>
        </p:spPr>
        <p:txBody>
          <a:bodyPr wrap="square" rtlCol="0">
            <a:spAutoFit/>
          </a:bodyPr>
          <a:lstStyle/>
          <a:p>
            <a:pPr algn="ctr"/>
            <a:r>
              <a:rPr lang="en-US" sz="2300" dirty="0" smtClean="0">
                <a:latin typeface="Georgia" panose="02040502050405020303" pitchFamily="18" charset="0"/>
              </a:rPr>
              <a:t>What should I do? </a:t>
            </a:r>
          </a:p>
          <a:p>
            <a:pPr algn="ctr"/>
            <a:endParaRPr lang="en-US" sz="2300" dirty="0" smtClean="0">
              <a:latin typeface="Georgia" panose="02040502050405020303" pitchFamily="18" charset="0"/>
            </a:endParaRPr>
          </a:p>
          <a:p>
            <a:pPr algn="ctr"/>
            <a:r>
              <a:rPr lang="en-US" sz="2300" dirty="0" smtClean="0">
                <a:latin typeface="Georgia" panose="02040502050405020303" pitchFamily="18" charset="0"/>
              </a:rPr>
              <a:t>What’s the best thing to do?</a:t>
            </a:r>
          </a:p>
          <a:p>
            <a:pPr algn="ctr"/>
            <a:endParaRPr lang="en-US" sz="2300" dirty="0" smtClean="0">
              <a:latin typeface="Georgia" panose="02040502050405020303" pitchFamily="18" charset="0"/>
            </a:endParaRPr>
          </a:p>
          <a:p>
            <a:pPr algn="ctr"/>
            <a:r>
              <a:rPr lang="en-US" sz="2300" dirty="0" smtClean="0">
                <a:latin typeface="Georgia" panose="02040502050405020303" pitchFamily="18" charset="0"/>
              </a:rPr>
              <a:t>Should I now fight back?</a:t>
            </a:r>
          </a:p>
          <a:p>
            <a:endParaRPr lang="en-US" dirty="0"/>
          </a:p>
        </p:txBody>
      </p:sp>
      <p:sp>
        <p:nvSpPr>
          <p:cNvPr id="9" name="TextBox 8"/>
          <p:cNvSpPr txBox="1"/>
          <p:nvPr/>
        </p:nvSpPr>
        <p:spPr>
          <a:xfrm>
            <a:off x="381000" y="6330791"/>
            <a:ext cx="3810000" cy="646331"/>
          </a:xfrm>
          <a:prstGeom prst="rect">
            <a:avLst/>
          </a:prstGeom>
          <a:noFill/>
        </p:spPr>
        <p:txBody>
          <a:bodyPr wrap="square" rtlCol="0">
            <a:spAutoFit/>
          </a:bodyPr>
          <a:lstStyle/>
          <a:p>
            <a:r>
              <a:rPr lang="en-US" dirty="0" smtClean="0">
                <a:latin typeface="Georgia" panose="02040502050405020303" pitchFamily="18" charset="0"/>
              </a:rPr>
              <a:t>Poem and graphics by M. P. </a:t>
            </a:r>
            <a:r>
              <a:rPr lang="en-US" dirty="0" err="1" smtClean="0">
                <a:latin typeface="Georgia" panose="02040502050405020303" pitchFamily="18" charset="0"/>
              </a:rPr>
              <a:t>Kusen</a:t>
            </a:r>
            <a:endParaRPr lang="en-US" dirty="0" smtClean="0">
              <a:latin typeface="Georgia" panose="02040502050405020303" pitchFamily="18" charset="0"/>
            </a:endParaRPr>
          </a:p>
          <a:p>
            <a:endParaRPr lang="en-US" dirty="0"/>
          </a:p>
        </p:txBody>
      </p:sp>
    </p:spTree>
    <p:extLst>
      <p:ext uri="{BB962C8B-B14F-4D97-AF65-F5344CB8AC3E}">
        <p14:creationId xmlns:p14="http://schemas.microsoft.com/office/powerpoint/2010/main" val="4217675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3.gif"/>
          <p:cNvPicPr>
            <a:picLocks noChangeAspect="1"/>
          </p:cNvPicPr>
          <p:nvPr/>
        </p:nvPicPr>
        <p:blipFill>
          <a:blip r:embed="rId2" cstate="print"/>
          <a:srcRect/>
          <a:stretch>
            <a:fillRect/>
          </a:stretch>
        </p:blipFill>
        <p:spPr bwMode="auto">
          <a:xfrm>
            <a:off x="304800" y="381001"/>
            <a:ext cx="3825998" cy="2438400"/>
          </a:xfrm>
          <a:prstGeom prst="rect">
            <a:avLst/>
          </a:prstGeom>
          <a:noFill/>
          <a:ln w="9525">
            <a:noFill/>
            <a:miter lim="800000"/>
            <a:headEnd/>
            <a:tailEnd/>
          </a:ln>
        </p:spPr>
      </p:pic>
      <p:sp>
        <p:nvSpPr>
          <p:cNvPr id="3" name="TextBox 2"/>
          <p:cNvSpPr txBox="1"/>
          <p:nvPr/>
        </p:nvSpPr>
        <p:spPr>
          <a:xfrm>
            <a:off x="457200" y="3276600"/>
            <a:ext cx="3429000" cy="2308324"/>
          </a:xfrm>
          <a:prstGeom prst="rect">
            <a:avLst/>
          </a:prstGeom>
          <a:noFill/>
        </p:spPr>
        <p:txBody>
          <a:bodyPr wrap="square" rtlCol="0">
            <a:spAutoFit/>
          </a:bodyPr>
          <a:lstStyle/>
          <a:p>
            <a:r>
              <a:rPr lang="en-US" sz="2400" dirty="0" smtClean="0">
                <a:latin typeface="Georgia" panose="02040502050405020303" pitchFamily="18" charset="0"/>
              </a:rPr>
              <a:t>If I fight </a:t>
            </a:r>
          </a:p>
          <a:p>
            <a:r>
              <a:rPr lang="en-US" sz="2400" dirty="0" smtClean="0">
                <a:latin typeface="Georgia" panose="02040502050405020303" pitchFamily="18" charset="0"/>
              </a:rPr>
              <a:t>    and </a:t>
            </a:r>
          </a:p>
          <a:p>
            <a:r>
              <a:rPr lang="en-US" sz="2400" dirty="0" smtClean="0">
                <a:latin typeface="Georgia" panose="02040502050405020303" pitchFamily="18" charset="0"/>
              </a:rPr>
              <a:t>       capture . . .</a:t>
            </a:r>
          </a:p>
          <a:p>
            <a:r>
              <a:rPr lang="en-US" sz="2400" dirty="0" smtClean="0">
                <a:latin typeface="Georgia" panose="02040502050405020303" pitchFamily="18" charset="0"/>
              </a:rPr>
              <a:t>           I’ll be </a:t>
            </a:r>
          </a:p>
          <a:p>
            <a:r>
              <a:rPr lang="en-US" sz="2400" dirty="0" smtClean="0">
                <a:latin typeface="Georgia" panose="02040502050405020303" pitchFamily="18" charset="0"/>
              </a:rPr>
              <a:t>              captured too!</a:t>
            </a:r>
          </a:p>
          <a:p>
            <a:endParaRPr lang="en-US" sz="2400" dirty="0"/>
          </a:p>
        </p:txBody>
      </p:sp>
      <p:pic>
        <p:nvPicPr>
          <p:cNvPr id="4" name="Picture 3" descr="P4.gif"/>
          <p:cNvPicPr>
            <a:picLocks noChangeAspect="1"/>
          </p:cNvPicPr>
          <p:nvPr/>
        </p:nvPicPr>
        <p:blipFill>
          <a:blip r:embed="rId3" cstate="print"/>
          <a:srcRect/>
          <a:stretch>
            <a:fillRect/>
          </a:stretch>
        </p:blipFill>
        <p:spPr bwMode="auto">
          <a:xfrm>
            <a:off x="4509746" y="438593"/>
            <a:ext cx="4329454" cy="2323216"/>
          </a:xfrm>
          <a:prstGeom prst="rect">
            <a:avLst/>
          </a:prstGeom>
          <a:noFill/>
          <a:ln w="9525">
            <a:noFill/>
            <a:miter lim="800000"/>
            <a:headEnd/>
            <a:tailEnd/>
          </a:ln>
        </p:spPr>
      </p:pic>
      <p:sp>
        <p:nvSpPr>
          <p:cNvPr id="5" name="TextBox 4"/>
          <p:cNvSpPr txBox="1"/>
          <p:nvPr/>
        </p:nvSpPr>
        <p:spPr>
          <a:xfrm>
            <a:off x="4953000" y="3276600"/>
            <a:ext cx="3657600" cy="1938992"/>
          </a:xfrm>
          <a:prstGeom prst="rect">
            <a:avLst/>
          </a:prstGeom>
          <a:noFill/>
        </p:spPr>
        <p:txBody>
          <a:bodyPr wrap="square" rtlCol="0">
            <a:spAutoFit/>
          </a:bodyPr>
          <a:lstStyle/>
          <a:p>
            <a:r>
              <a:rPr lang="en-US" sz="2400" dirty="0" smtClean="0">
                <a:latin typeface="Georgia" panose="02040502050405020303" pitchFamily="18" charset="0"/>
              </a:rPr>
              <a:t>Then my pal </a:t>
            </a:r>
          </a:p>
          <a:p>
            <a:r>
              <a:rPr lang="en-US" sz="2400" dirty="0" smtClean="0">
                <a:latin typeface="Georgia" panose="02040502050405020303" pitchFamily="18" charset="0"/>
              </a:rPr>
              <a:t>   will be blocked,</a:t>
            </a:r>
          </a:p>
          <a:p>
            <a:r>
              <a:rPr lang="en-US" sz="2400" dirty="0" smtClean="0">
                <a:latin typeface="Georgia" panose="02040502050405020303" pitchFamily="18" charset="0"/>
              </a:rPr>
              <a:t>       is that the best </a:t>
            </a:r>
          </a:p>
          <a:p>
            <a:r>
              <a:rPr lang="en-US" sz="2400" dirty="0" smtClean="0">
                <a:latin typeface="Georgia" panose="02040502050405020303" pitchFamily="18" charset="0"/>
              </a:rPr>
              <a:t>          thing I can do?</a:t>
            </a:r>
          </a:p>
          <a:p>
            <a:endParaRPr lang="en-US" sz="2400" dirty="0">
              <a:latin typeface="Georgia" panose="02040502050405020303" pitchFamily="18" charset="0"/>
            </a:endParaRPr>
          </a:p>
        </p:txBody>
      </p:sp>
      <p:sp>
        <p:nvSpPr>
          <p:cNvPr id="6" name="TextBox 5"/>
          <p:cNvSpPr txBox="1"/>
          <p:nvPr/>
        </p:nvSpPr>
        <p:spPr>
          <a:xfrm>
            <a:off x="457200" y="6211669"/>
            <a:ext cx="4343400" cy="646331"/>
          </a:xfrm>
          <a:prstGeom prst="rect">
            <a:avLst/>
          </a:prstGeom>
          <a:noFill/>
        </p:spPr>
        <p:txBody>
          <a:bodyPr wrap="square" rtlCol="0">
            <a:spAutoFit/>
          </a:bodyPr>
          <a:lstStyle/>
          <a:p>
            <a:r>
              <a:rPr lang="en-US" dirty="0" smtClean="0">
                <a:latin typeface="Georgia" panose="02040502050405020303" pitchFamily="18" charset="0"/>
              </a:rPr>
              <a:t>Poem and graphics by M. P. </a:t>
            </a:r>
            <a:r>
              <a:rPr lang="en-US" dirty="0" err="1" smtClean="0">
                <a:latin typeface="Georgia" panose="02040502050405020303" pitchFamily="18" charset="0"/>
              </a:rPr>
              <a:t>Kusen</a:t>
            </a:r>
            <a:endParaRPr lang="en-US" dirty="0" smtClean="0">
              <a:latin typeface="Georgia" panose="02040502050405020303" pitchFamily="18" charset="0"/>
            </a:endParaRPr>
          </a:p>
          <a:p>
            <a:endParaRPr lang="en-US" dirty="0"/>
          </a:p>
        </p:txBody>
      </p:sp>
    </p:spTree>
    <p:extLst>
      <p:ext uri="{BB962C8B-B14F-4D97-AF65-F5344CB8AC3E}">
        <p14:creationId xmlns:p14="http://schemas.microsoft.com/office/powerpoint/2010/main" val="25600392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143000" y="381000"/>
            <a:ext cx="6248400" cy="1938992"/>
          </a:xfrm>
          <a:prstGeom prst="rect">
            <a:avLst/>
          </a:prstGeom>
          <a:noFill/>
          <a:ln w="9525">
            <a:noFill/>
            <a:miter lim="800000"/>
            <a:headEnd/>
            <a:tailEnd/>
          </a:ln>
        </p:spPr>
        <p:txBody>
          <a:bodyPr wrap="square">
            <a:spAutoFit/>
          </a:bodyPr>
          <a:lstStyle/>
          <a:p>
            <a:pPr algn="ctr"/>
            <a:r>
              <a:rPr lang="en-US" sz="2400" b="1" i="1" dirty="0">
                <a:latin typeface="Georgia" panose="02040502050405020303" pitchFamily="18" charset="0"/>
              </a:rPr>
              <a:t>But suppose I think of other moves,  </a:t>
            </a:r>
          </a:p>
          <a:p>
            <a:pPr algn="ctr"/>
            <a:r>
              <a:rPr lang="en-US" sz="2400" b="1" i="1" dirty="0">
                <a:latin typeface="Georgia" panose="02040502050405020303" pitchFamily="18" charset="0"/>
              </a:rPr>
              <a:t>instead of just reacting.</a:t>
            </a:r>
          </a:p>
          <a:p>
            <a:pPr algn="ctr"/>
            <a:endParaRPr lang="en-US" sz="2400" b="1" i="1" dirty="0">
              <a:latin typeface="Georgia" panose="02040502050405020303" pitchFamily="18" charset="0"/>
            </a:endParaRPr>
          </a:p>
          <a:p>
            <a:pPr algn="ctr"/>
            <a:r>
              <a:rPr lang="en-US" sz="2400" b="1" i="1" dirty="0">
                <a:latin typeface="Georgia" panose="02040502050405020303" pitchFamily="18" charset="0"/>
              </a:rPr>
              <a:t>Let’s look around… and think a bit, </a:t>
            </a:r>
          </a:p>
          <a:p>
            <a:pPr algn="ctr"/>
            <a:r>
              <a:rPr lang="en-US" sz="2400" b="1" i="1" dirty="0">
                <a:latin typeface="Georgia" panose="02040502050405020303" pitchFamily="18" charset="0"/>
              </a:rPr>
              <a:t>before we go attacking.</a:t>
            </a:r>
          </a:p>
        </p:txBody>
      </p:sp>
      <p:pic>
        <p:nvPicPr>
          <p:cNvPr id="3" name="Picture 1" descr="P6.gif"/>
          <p:cNvPicPr>
            <a:picLocks noChangeAspect="1"/>
          </p:cNvPicPr>
          <p:nvPr/>
        </p:nvPicPr>
        <p:blipFill>
          <a:blip r:embed="rId2" cstate="print"/>
          <a:srcRect/>
          <a:stretch>
            <a:fillRect/>
          </a:stretch>
        </p:blipFill>
        <p:spPr bwMode="auto">
          <a:xfrm>
            <a:off x="1819275" y="2438400"/>
            <a:ext cx="5572125" cy="3892550"/>
          </a:xfrm>
          <a:prstGeom prst="rect">
            <a:avLst/>
          </a:prstGeom>
          <a:noFill/>
          <a:ln w="9525">
            <a:noFill/>
            <a:miter lim="800000"/>
            <a:headEnd/>
            <a:tailEnd/>
          </a:ln>
        </p:spPr>
      </p:pic>
      <p:sp>
        <p:nvSpPr>
          <p:cNvPr id="4" name="TextBox 3"/>
          <p:cNvSpPr txBox="1"/>
          <p:nvPr/>
        </p:nvSpPr>
        <p:spPr>
          <a:xfrm>
            <a:off x="3200400" y="6474023"/>
            <a:ext cx="2971800" cy="307777"/>
          </a:xfrm>
          <a:prstGeom prst="rect">
            <a:avLst/>
          </a:prstGeom>
          <a:noFill/>
        </p:spPr>
        <p:txBody>
          <a:bodyPr wrap="square" rtlCol="0">
            <a:spAutoFit/>
          </a:bodyPr>
          <a:lstStyle/>
          <a:p>
            <a:r>
              <a:rPr lang="en-US" sz="1400" dirty="0" smtClean="0">
                <a:latin typeface="Georgia" panose="02040502050405020303" pitchFamily="18" charset="0"/>
              </a:rPr>
              <a:t>Poem and graphics by M. P. Kusen</a:t>
            </a:r>
            <a:endParaRPr lang="en-US" sz="1400" dirty="0">
              <a:latin typeface="Georgia" panose="02040502050405020303" pitchFamily="18" charset="0"/>
            </a:endParaRPr>
          </a:p>
        </p:txBody>
      </p:sp>
    </p:spTree>
    <p:extLst>
      <p:ext uri="{BB962C8B-B14F-4D97-AF65-F5344CB8AC3E}">
        <p14:creationId xmlns:p14="http://schemas.microsoft.com/office/powerpoint/2010/main" val="3147736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hlinkClick r:id="rId2"/>
              </a:rPr>
              <a:t>Joshua Starr</a:t>
            </a:r>
            <a:r>
              <a:rPr lang="en-US" u="sng" dirty="0">
                <a:hlinkClick r:id="rId2"/>
              </a:rPr>
              <a:t> ‏ </a:t>
            </a:r>
            <a:r>
              <a:rPr lang="en-US" u="sng" strike="sngStrike" dirty="0">
                <a:hlinkClick r:id="rId2"/>
              </a:rPr>
              <a:t>@</a:t>
            </a:r>
            <a:r>
              <a:rPr lang="en-US" b="1" u="sng" dirty="0" err="1">
                <a:hlinkClick r:id="rId2"/>
              </a:rPr>
              <a:t>mcpssuper</a:t>
            </a:r>
            <a:endParaRPr lang="en-US" dirty="0"/>
          </a:p>
        </p:txBody>
      </p:sp>
      <p:sp>
        <p:nvSpPr>
          <p:cNvPr id="3" name="TextBox 2"/>
          <p:cNvSpPr txBox="1"/>
          <p:nvPr/>
        </p:nvSpPr>
        <p:spPr>
          <a:xfrm>
            <a:off x="666750" y="1771650"/>
            <a:ext cx="7696200" cy="2308324"/>
          </a:xfrm>
          <a:prstGeom prst="rect">
            <a:avLst/>
          </a:prstGeom>
          <a:noFill/>
        </p:spPr>
        <p:txBody>
          <a:bodyPr wrap="square" rtlCol="0">
            <a:spAutoFit/>
          </a:bodyPr>
          <a:lstStyle/>
          <a:p>
            <a:r>
              <a:rPr lang="en-US" sz="2400" i="1" dirty="0" smtClean="0">
                <a:latin typeface="Georgia" panose="02040502050405020303" pitchFamily="18" charset="0"/>
              </a:rPr>
              <a:t>“I'm about to play chess against 6 Broad Acres students. Wish me luck!!” </a:t>
            </a:r>
          </a:p>
          <a:p>
            <a:r>
              <a:rPr lang="en-US" sz="2400" i="1" dirty="0">
                <a:latin typeface="Georgia" panose="02040502050405020303" pitchFamily="18" charset="0"/>
              </a:rPr>
              <a:t>My opponents are talking to each other about their next move. Critical thinking and collaboration skills.</a:t>
            </a:r>
          </a:p>
          <a:p>
            <a:r>
              <a:rPr lang="en-US" sz="2400" i="1" dirty="0" smtClean="0">
                <a:latin typeface="Georgia" panose="02040502050405020303" pitchFamily="18" charset="0"/>
              </a:rPr>
              <a:t>“</a:t>
            </a:r>
            <a:r>
              <a:rPr lang="en-US" sz="2400" i="1" dirty="0">
                <a:latin typeface="Georgia" panose="02040502050405020303" pitchFamily="18" charset="0"/>
              </a:rPr>
              <a:t>I lost miserably!! Fernando Moreno has taught them well</a:t>
            </a:r>
            <a:r>
              <a:rPr lang="en-US" sz="2400" i="1" dirty="0" smtClean="0">
                <a:latin typeface="Georgia" panose="02040502050405020303" pitchFamily="18" charset="0"/>
              </a:rPr>
              <a:t>.”</a:t>
            </a:r>
            <a:endParaRPr lang="en-US" sz="2400" i="1" dirty="0">
              <a:latin typeface="Georgia" panose="02040502050405020303"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5700" y="4079974"/>
            <a:ext cx="3049508" cy="2357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67" t="22543" r="10591"/>
          <a:stretch/>
        </p:blipFill>
        <p:spPr bwMode="auto">
          <a:xfrm rot="16200000">
            <a:off x="6549200" y="4155768"/>
            <a:ext cx="2913520" cy="1991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384" y="4079974"/>
            <a:ext cx="3076576" cy="230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4409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Georgia" panose="02040502050405020303" pitchFamily="18" charset="0"/>
              </a:rPr>
              <a:t>Survey Results from 2007-2008 to 2012-2013</a:t>
            </a:r>
            <a:endParaRPr lang="en-US" dirty="0">
              <a:latin typeface="Georgia" panose="02040502050405020303" pitchFamily="18" charset="0"/>
            </a:endParaRP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867933212"/>
              </p:ext>
            </p:extLst>
          </p:nvPr>
        </p:nvGraphicFramePr>
        <p:xfrm>
          <a:off x="228600" y="1676400"/>
          <a:ext cx="8724901" cy="4953003"/>
        </p:xfrm>
        <a:graphic>
          <a:graphicData uri="http://schemas.openxmlformats.org/drawingml/2006/table">
            <a:tbl>
              <a:tblPr firstRow="1" firstCol="1" bandRow="1">
                <a:tableStyleId>{21E4AEA4-8DFA-4A89-87EB-49C32662AFE0}</a:tableStyleId>
              </a:tblPr>
              <a:tblGrid>
                <a:gridCol w="2508523"/>
                <a:gridCol w="1535037"/>
                <a:gridCol w="1405922"/>
                <a:gridCol w="1474576"/>
                <a:gridCol w="233016"/>
                <a:gridCol w="1567827"/>
              </a:tblGrid>
              <a:tr h="1313865">
                <a:tc>
                  <a:txBody>
                    <a:bodyPr/>
                    <a:lstStyle/>
                    <a:p>
                      <a:pPr marL="0" marR="0" indent="457200" algn="just">
                        <a:lnSpc>
                          <a:spcPct val="200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800" dirty="0">
                          <a:solidFill>
                            <a:schemeClr val="tx2">
                              <a:lumMod val="10000"/>
                            </a:schemeClr>
                          </a:solidFill>
                          <a:effectLst/>
                          <a:latin typeface="Georgia" panose="02040502050405020303" pitchFamily="18" charset="0"/>
                        </a:rPr>
                        <a:t>07-08 </a:t>
                      </a:r>
                    </a:p>
                    <a:p>
                      <a:pPr marL="0" marR="0">
                        <a:lnSpc>
                          <a:spcPct val="200000"/>
                        </a:lnSpc>
                        <a:spcBef>
                          <a:spcPts val="0"/>
                        </a:spcBef>
                        <a:spcAft>
                          <a:spcPts val="0"/>
                        </a:spcAft>
                      </a:pPr>
                      <a:r>
                        <a:rPr lang="en-US" sz="1800" dirty="0">
                          <a:solidFill>
                            <a:schemeClr val="tx2">
                              <a:lumMod val="10000"/>
                            </a:schemeClr>
                          </a:solidFill>
                          <a:effectLst/>
                          <a:latin typeface="Georgia" panose="02040502050405020303" pitchFamily="18" charset="0"/>
                        </a:rPr>
                        <a:t>Only Club</a:t>
                      </a:r>
                      <a:endParaRPr lang="en-US" sz="1800" dirty="0">
                        <a:solidFill>
                          <a:schemeClr val="tx2">
                            <a:lumMod val="10000"/>
                          </a:schemeClr>
                        </a:solidFill>
                        <a:effectLst/>
                        <a:latin typeface="Georgia" panose="02040502050405020303" pitchFamily="18" charset="0"/>
                        <a:ea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800" dirty="0">
                          <a:solidFill>
                            <a:schemeClr val="tx2">
                              <a:lumMod val="10000"/>
                            </a:schemeClr>
                          </a:solidFill>
                          <a:effectLst/>
                          <a:latin typeface="Georgia" panose="02040502050405020303" pitchFamily="18" charset="0"/>
                        </a:rPr>
                        <a:t>11-12 </a:t>
                      </a:r>
                    </a:p>
                    <a:p>
                      <a:pPr marL="0" marR="0">
                        <a:lnSpc>
                          <a:spcPct val="200000"/>
                        </a:lnSpc>
                        <a:spcBef>
                          <a:spcPts val="0"/>
                        </a:spcBef>
                        <a:spcAft>
                          <a:spcPts val="0"/>
                        </a:spcAft>
                      </a:pPr>
                      <a:r>
                        <a:rPr lang="en-US" sz="1800" dirty="0">
                          <a:solidFill>
                            <a:schemeClr val="tx2">
                              <a:lumMod val="10000"/>
                            </a:schemeClr>
                          </a:solidFill>
                          <a:effectLst/>
                          <a:latin typeface="Georgia" panose="02040502050405020303" pitchFamily="18" charset="0"/>
                        </a:rPr>
                        <a:t>Only Club</a:t>
                      </a:r>
                      <a:endParaRPr lang="en-US" sz="1800" dirty="0">
                        <a:solidFill>
                          <a:schemeClr val="tx2">
                            <a:lumMod val="10000"/>
                          </a:schemeClr>
                        </a:solidFill>
                        <a:effectLst/>
                        <a:latin typeface="Georgia" panose="02040502050405020303" pitchFamily="18" charset="0"/>
                        <a:ea typeface="Times New Roman" panose="02020603050405020304" pitchFamily="18" charset="0"/>
                      </a:endParaRPr>
                    </a:p>
                  </a:txBody>
                  <a:tcPr marL="68580" marR="68580" marT="0" marB="0"/>
                </a:tc>
                <a:tc gridSpan="2">
                  <a:txBody>
                    <a:bodyPr/>
                    <a:lstStyle/>
                    <a:p>
                      <a:pPr marL="0" marR="0">
                        <a:lnSpc>
                          <a:spcPct val="200000"/>
                        </a:lnSpc>
                        <a:spcBef>
                          <a:spcPts val="0"/>
                        </a:spcBef>
                        <a:spcAft>
                          <a:spcPts val="0"/>
                        </a:spcAft>
                      </a:pPr>
                      <a:r>
                        <a:rPr lang="en-US" sz="1800" dirty="0">
                          <a:solidFill>
                            <a:schemeClr val="tx2">
                              <a:lumMod val="10000"/>
                            </a:schemeClr>
                          </a:solidFill>
                          <a:effectLst/>
                          <a:latin typeface="Georgia" panose="02040502050405020303" pitchFamily="18" charset="0"/>
                        </a:rPr>
                        <a:t>07-08</a:t>
                      </a:r>
                    </a:p>
                    <a:p>
                      <a:pPr marL="0" marR="0">
                        <a:lnSpc>
                          <a:spcPct val="200000"/>
                        </a:lnSpc>
                        <a:spcBef>
                          <a:spcPts val="0"/>
                        </a:spcBef>
                        <a:spcAft>
                          <a:spcPts val="0"/>
                        </a:spcAft>
                      </a:pPr>
                      <a:r>
                        <a:rPr lang="en-US" sz="1800" dirty="0">
                          <a:solidFill>
                            <a:schemeClr val="tx2">
                              <a:lumMod val="10000"/>
                            </a:schemeClr>
                          </a:solidFill>
                          <a:effectLst/>
                          <a:latin typeface="Georgia" panose="02040502050405020303" pitchFamily="18" charset="0"/>
                        </a:rPr>
                        <a:t> All students</a:t>
                      </a:r>
                      <a:endParaRPr lang="en-US" sz="1800" dirty="0">
                        <a:solidFill>
                          <a:schemeClr val="tx2">
                            <a:lumMod val="10000"/>
                          </a:schemeClr>
                        </a:solidFill>
                        <a:effectLst/>
                        <a:latin typeface="Georgia" panose="02040502050405020303" pitchFamily="18" charset="0"/>
                        <a:ea typeface="Times New Roman" panose="02020603050405020304" pitchFamily="18" charset="0"/>
                      </a:endParaRPr>
                    </a:p>
                  </a:txBody>
                  <a:tcPr marL="68580" marR="68580" marT="0" marB="0"/>
                </a:tc>
                <a:tc hMerge="1">
                  <a:txBody>
                    <a:bodyPr/>
                    <a:lstStyle/>
                    <a:p>
                      <a:endParaRPr lang="en-US"/>
                    </a:p>
                  </a:txBody>
                  <a:tcPr/>
                </a:tc>
                <a:tc>
                  <a:txBody>
                    <a:bodyPr/>
                    <a:lstStyle/>
                    <a:p>
                      <a:pPr marL="0" marR="0">
                        <a:lnSpc>
                          <a:spcPct val="200000"/>
                        </a:lnSpc>
                        <a:spcBef>
                          <a:spcPts val="0"/>
                        </a:spcBef>
                        <a:spcAft>
                          <a:spcPts val="0"/>
                        </a:spcAft>
                      </a:pPr>
                      <a:r>
                        <a:rPr lang="en-US" sz="1800" dirty="0">
                          <a:solidFill>
                            <a:schemeClr val="tx2">
                              <a:lumMod val="10000"/>
                            </a:schemeClr>
                          </a:solidFill>
                          <a:effectLst/>
                          <a:latin typeface="Georgia" panose="02040502050405020303" pitchFamily="18" charset="0"/>
                        </a:rPr>
                        <a:t>11-12 </a:t>
                      </a:r>
                    </a:p>
                    <a:p>
                      <a:pPr marL="0" marR="0">
                        <a:lnSpc>
                          <a:spcPct val="200000"/>
                        </a:lnSpc>
                        <a:spcBef>
                          <a:spcPts val="0"/>
                        </a:spcBef>
                        <a:spcAft>
                          <a:spcPts val="0"/>
                        </a:spcAft>
                      </a:pPr>
                      <a:r>
                        <a:rPr lang="en-US" sz="1800" dirty="0" smtClean="0">
                          <a:solidFill>
                            <a:schemeClr val="tx2">
                              <a:lumMod val="10000"/>
                            </a:schemeClr>
                          </a:solidFill>
                          <a:effectLst/>
                          <a:latin typeface="Georgia" panose="02040502050405020303" pitchFamily="18" charset="0"/>
                        </a:rPr>
                        <a:t>All</a:t>
                      </a:r>
                      <a:r>
                        <a:rPr lang="en-US" sz="1800" baseline="0" dirty="0" smtClean="0">
                          <a:solidFill>
                            <a:schemeClr val="tx2">
                              <a:lumMod val="10000"/>
                            </a:schemeClr>
                          </a:solidFill>
                          <a:effectLst/>
                          <a:latin typeface="Georgia" panose="02040502050405020303" pitchFamily="18" charset="0"/>
                        </a:rPr>
                        <a:t> </a:t>
                      </a:r>
                      <a:r>
                        <a:rPr lang="en-US" sz="1800" dirty="0" smtClean="0">
                          <a:solidFill>
                            <a:schemeClr val="tx2">
                              <a:lumMod val="10000"/>
                            </a:schemeClr>
                          </a:solidFill>
                          <a:effectLst/>
                          <a:latin typeface="Georgia" panose="02040502050405020303" pitchFamily="18" charset="0"/>
                        </a:rPr>
                        <a:t>students</a:t>
                      </a:r>
                      <a:endParaRPr lang="en-US" sz="1800" dirty="0">
                        <a:solidFill>
                          <a:schemeClr val="tx2">
                            <a:lumMod val="10000"/>
                          </a:schemeClr>
                        </a:solidFill>
                        <a:effectLst/>
                        <a:latin typeface="Georgia" panose="02040502050405020303" pitchFamily="18" charset="0"/>
                        <a:ea typeface="Times New Roman" panose="02020603050405020304" pitchFamily="18" charset="0"/>
                      </a:endParaRPr>
                    </a:p>
                  </a:txBody>
                  <a:tcPr marL="68580" marR="68580" marT="0" marB="0"/>
                </a:tc>
              </a:tr>
              <a:tr h="606523">
                <a:tc>
                  <a:txBody>
                    <a:bodyPr/>
                    <a:lstStyle/>
                    <a:p>
                      <a:pPr marL="0" marR="0" indent="457200" algn="just">
                        <a:lnSpc>
                          <a:spcPct val="200000"/>
                        </a:lnSpc>
                        <a:spcBef>
                          <a:spcPts val="0"/>
                        </a:spcBef>
                        <a:spcAft>
                          <a:spcPts val="0"/>
                        </a:spcAft>
                      </a:pPr>
                      <a:r>
                        <a:rPr lang="en-US" sz="1600" dirty="0">
                          <a:solidFill>
                            <a:schemeClr val="tx2">
                              <a:lumMod val="10000"/>
                            </a:schemeClr>
                          </a:solidFill>
                          <a:effectLst/>
                          <a:latin typeface="Georgia" panose="02040502050405020303" pitchFamily="18" charset="0"/>
                        </a:rPr>
                        <a:t> Likes chess</a:t>
                      </a:r>
                      <a:endParaRPr lang="en-US" sz="1600" dirty="0">
                        <a:solidFill>
                          <a:schemeClr val="tx2">
                            <a:lumMod val="10000"/>
                          </a:schemeClr>
                        </a:solidFill>
                        <a:effectLst/>
                        <a:latin typeface="Georgia" panose="02040502050405020303" pitchFamily="18" charset="0"/>
                        <a:ea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800" dirty="0">
                          <a:effectLst/>
                          <a:latin typeface="Georgia" panose="02040502050405020303" pitchFamily="18" charset="0"/>
                        </a:rPr>
                        <a:t>98%</a:t>
                      </a:r>
                      <a:endParaRPr lang="en-US" sz="1800" dirty="0">
                        <a:effectLst/>
                        <a:latin typeface="Georgia" panose="02040502050405020303" pitchFamily="18" charset="0"/>
                        <a:ea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800" dirty="0">
                          <a:effectLst/>
                          <a:latin typeface="Georgia" panose="02040502050405020303" pitchFamily="18" charset="0"/>
                        </a:rPr>
                        <a:t>97%</a:t>
                      </a:r>
                      <a:endParaRPr lang="en-US" sz="1800" dirty="0">
                        <a:effectLst/>
                        <a:latin typeface="Georgia" panose="02040502050405020303" pitchFamily="18" charset="0"/>
                        <a:ea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800" dirty="0">
                          <a:effectLst/>
                          <a:latin typeface="Georgia" panose="02040502050405020303" pitchFamily="18" charset="0"/>
                        </a:rPr>
                        <a:t>79%</a:t>
                      </a:r>
                      <a:endParaRPr lang="en-US" sz="1800" dirty="0">
                        <a:effectLst/>
                        <a:latin typeface="Georgia" panose="02040502050405020303" pitchFamily="18" charset="0"/>
                        <a:ea typeface="Times New Roman" panose="02020603050405020304" pitchFamily="18" charset="0"/>
                      </a:endParaRPr>
                    </a:p>
                  </a:txBody>
                  <a:tcPr marL="68580" marR="68580" marT="0" marB="0"/>
                </a:tc>
                <a:tc gridSpan="2">
                  <a:txBody>
                    <a:bodyPr/>
                    <a:lstStyle/>
                    <a:p>
                      <a:pPr marL="0" marR="0">
                        <a:lnSpc>
                          <a:spcPct val="200000"/>
                        </a:lnSpc>
                        <a:spcBef>
                          <a:spcPts val="0"/>
                        </a:spcBef>
                        <a:spcAft>
                          <a:spcPts val="0"/>
                        </a:spcAft>
                      </a:pPr>
                      <a:r>
                        <a:rPr lang="en-US" sz="1800" dirty="0">
                          <a:effectLst/>
                          <a:latin typeface="Georgia" panose="02040502050405020303" pitchFamily="18" charset="0"/>
                        </a:rPr>
                        <a:t>85%</a:t>
                      </a:r>
                      <a:endParaRPr lang="en-US" sz="1800" dirty="0">
                        <a:effectLst/>
                        <a:latin typeface="Georgia" panose="02040502050405020303" pitchFamily="18" charset="0"/>
                        <a:ea typeface="Times New Roman" panose="02020603050405020304" pitchFamily="18" charset="0"/>
                      </a:endParaRPr>
                    </a:p>
                  </a:txBody>
                  <a:tcPr marL="68580" marR="68580" marT="0" marB="0"/>
                </a:tc>
                <a:tc hMerge="1">
                  <a:txBody>
                    <a:bodyPr/>
                    <a:lstStyle/>
                    <a:p>
                      <a:endParaRPr lang="en-US"/>
                    </a:p>
                  </a:txBody>
                  <a:tcPr/>
                </a:tc>
              </a:tr>
              <a:tr h="606523">
                <a:tc>
                  <a:txBody>
                    <a:bodyPr/>
                    <a:lstStyle/>
                    <a:p>
                      <a:pPr marL="0" marR="0" indent="457200" algn="just">
                        <a:lnSpc>
                          <a:spcPct val="200000"/>
                        </a:lnSpc>
                        <a:spcBef>
                          <a:spcPts val="0"/>
                        </a:spcBef>
                        <a:spcAft>
                          <a:spcPts val="0"/>
                        </a:spcAft>
                      </a:pPr>
                      <a:r>
                        <a:rPr lang="en-US" sz="1600" dirty="0">
                          <a:solidFill>
                            <a:schemeClr val="tx2">
                              <a:lumMod val="10000"/>
                            </a:schemeClr>
                          </a:solidFill>
                          <a:effectLst/>
                          <a:latin typeface="Georgia" panose="02040502050405020303" pitchFamily="18" charset="0"/>
                        </a:rPr>
                        <a:t> </a:t>
                      </a:r>
                      <a:r>
                        <a:rPr lang="en-US" sz="1600" dirty="0" smtClean="0">
                          <a:solidFill>
                            <a:schemeClr val="tx2">
                              <a:lumMod val="10000"/>
                            </a:schemeClr>
                          </a:solidFill>
                          <a:effectLst/>
                          <a:latin typeface="Georgia" panose="02040502050405020303" pitchFamily="18" charset="0"/>
                        </a:rPr>
                        <a:t>Tournaments</a:t>
                      </a:r>
                      <a:endParaRPr lang="en-US" sz="1600" dirty="0">
                        <a:solidFill>
                          <a:schemeClr val="tx2">
                            <a:lumMod val="10000"/>
                          </a:schemeClr>
                        </a:solidFill>
                        <a:effectLst/>
                        <a:latin typeface="Georgia" panose="02040502050405020303" pitchFamily="18" charset="0"/>
                        <a:ea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800" dirty="0">
                          <a:effectLst/>
                          <a:latin typeface="Georgia" panose="02040502050405020303" pitchFamily="18" charset="0"/>
                        </a:rPr>
                        <a:t>88%</a:t>
                      </a:r>
                      <a:endParaRPr lang="en-US" sz="1800" dirty="0">
                        <a:effectLst/>
                        <a:latin typeface="Georgia" panose="02040502050405020303" pitchFamily="18" charset="0"/>
                        <a:ea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800" dirty="0">
                          <a:effectLst/>
                          <a:latin typeface="Georgia" panose="02040502050405020303" pitchFamily="18" charset="0"/>
                        </a:rPr>
                        <a:t>94%</a:t>
                      </a:r>
                      <a:endParaRPr lang="en-US" sz="1800" dirty="0">
                        <a:effectLst/>
                        <a:latin typeface="Georgia" panose="02040502050405020303" pitchFamily="18" charset="0"/>
                        <a:ea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800" dirty="0">
                          <a:effectLst/>
                          <a:latin typeface="Georgia" panose="02040502050405020303" pitchFamily="18" charset="0"/>
                        </a:rPr>
                        <a:t>58%</a:t>
                      </a:r>
                      <a:endParaRPr lang="en-US" sz="1800" dirty="0">
                        <a:effectLst/>
                        <a:latin typeface="Georgia" panose="02040502050405020303" pitchFamily="18" charset="0"/>
                        <a:ea typeface="Times New Roman" panose="02020603050405020304" pitchFamily="18" charset="0"/>
                      </a:endParaRPr>
                    </a:p>
                  </a:txBody>
                  <a:tcPr marL="68580" marR="68580" marT="0" marB="0"/>
                </a:tc>
                <a:tc gridSpan="2">
                  <a:txBody>
                    <a:bodyPr/>
                    <a:lstStyle/>
                    <a:p>
                      <a:pPr marL="0" marR="0">
                        <a:lnSpc>
                          <a:spcPct val="200000"/>
                        </a:lnSpc>
                        <a:spcBef>
                          <a:spcPts val="0"/>
                        </a:spcBef>
                        <a:spcAft>
                          <a:spcPts val="0"/>
                        </a:spcAft>
                      </a:pPr>
                      <a:r>
                        <a:rPr lang="en-US" sz="1800" dirty="0">
                          <a:effectLst/>
                          <a:latin typeface="Georgia" panose="02040502050405020303" pitchFamily="18" charset="0"/>
                        </a:rPr>
                        <a:t>55%</a:t>
                      </a:r>
                      <a:endParaRPr lang="en-US" sz="1800" dirty="0">
                        <a:effectLst/>
                        <a:latin typeface="Georgia" panose="02040502050405020303" pitchFamily="18" charset="0"/>
                        <a:ea typeface="Times New Roman" panose="02020603050405020304" pitchFamily="18" charset="0"/>
                      </a:endParaRPr>
                    </a:p>
                  </a:txBody>
                  <a:tcPr marL="68580" marR="68580" marT="0" marB="0"/>
                </a:tc>
                <a:tc hMerge="1">
                  <a:txBody>
                    <a:bodyPr/>
                    <a:lstStyle/>
                    <a:p>
                      <a:endParaRPr lang="en-US"/>
                    </a:p>
                  </a:txBody>
                  <a:tcPr/>
                </a:tc>
              </a:tr>
              <a:tr h="606523">
                <a:tc>
                  <a:txBody>
                    <a:bodyPr/>
                    <a:lstStyle/>
                    <a:p>
                      <a:pPr marL="0" marR="0" indent="457200" algn="just">
                        <a:lnSpc>
                          <a:spcPct val="100000"/>
                        </a:lnSpc>
                        <a:spcBef>
                          <a:spcPts val="0"/>
                        </a:spcBef>
                        <a:spcAft>
                          <a:spcPts val="0"/>
                        </a:spcAft>
                      </a:pPr>
                      <a:r>
                        <a:rPr lang="en-US" sz="1600" dirty="0">
                          <a:solidFill>
                            <a:schemeClr val="tx2">
                              <a:lumMod val="10000"/>
                            </a:schemeClr>
                          </a:solidFill>
                          <a:effectLst/>
                          <a:latin typeface="Georgia" panose="02040502050405020303" pitchFamily="18" charset="0"/>
                        </a:rPr>
                        <a:t> </a:t>
                      </a:r>
                      <a:r>
                        <a:rPr lang="en-US" sz="1600" dirty="0" smtClean="0">
                          <a:solidFill>
                            <a:schemeClr val="tx2">
                              <a:lumMod val="10000"/>
                            </a:schemeClr>
                          </a:solidFill>
                          <a:effectLst/>
                          <a:latin typeface="Georgia" panose="02040502050405020303" pitchFamily="18" charset="0"/>
                        </a:rPr>
                        <a:t>Knows</a:t>
                      </a:r>
                      <a:r>
                        <a:rPr lang="en-US" sz="1600" baseline="0" dirty="0" smtClean="0">
                          <a:solidFill>
                            <a:schemeClr val="tx2">
                              <a:lumMod val="10000"/>
                            </a:schemeClr>
                          </a:solidFill>
                          <a:effectLst/>
                          <a:latin typeface="Georgia" panose="02040502050405020303" pitchFamily="18" charset="0"/>
                        </a:rPr>
                        <a:t> </a:t>
                      </a:r>
                      <a:r>
                        <a:rPr lang="en-US" sz="1600" dirty="0" smtClean="0">
                          <a:solidFill>
                            <a:schemeClr val="tx2">
                              <a:lumMod val="10000"/>
                            </a:schemeClr>
                          </a:solidFill>
                          <a:effectLst/>
                          <a:latin typeface="Georgia" panose="02040502050405020303" pitchFamily="18" charset="0"/>
                        </a:rPr>
                        <a:t>How</a:t>
                      </a:r>
                      <a:r>
                        <a:rPr lang="en-US" sz="1600" baseline="0" dirty="0" smtClean="0">
                          <a:solidFill>
                            <a:schemeClr val="tx2">
                              <a:lumMod val="10000"/>
                            </a:schemeClr>
                          </a:solidFill>
                          <a:effectLst/>
                          <a:latin typeface="Georgia" panose="02040502050405020303" pitchFamily="18" charset="0"/>
                        </a:rPr>
                        <a:t> </a:t>
                      </a:r>
                      <a:r>
                        <a:rPr lang="en-US" sz="1600" dirty="0" smtClean="0">
                          <a:solidFill>
                            <a:schemeClr val="tx2">
                              <a:lumMod val="10000"/>
                            </a:schemeClr>
                          </a:solidFill>
                          <a:effectLst/>
                          <a:latin typeface="Georgia" panose="02040502050405020303" pitchFamily="18" charset="0"/>
                        </a:rPr>
                        <a:t>To    </a:t>
                      </a:r>
                    </a:p>
                    <a:p>
                      <a:pPr marL="0" marR="0" indent="457200" algn="just">
                        <a:lnSpc>
                          <a:spcPct val="100000"/>
                        </a:lnSpc>
                        <a:spcBef>
                          <a:spcPts val="0"/>
                        </a:spcBef>
                        <a:spcAft>
                          <a:spcPts val="0"/>
                        </a:spcAft>
                      </a:pPr>
                      <a:r>
                        <a:rPr lang="en-US" sz="1600" dirty="0" smtClean="0">
                          <a:solidFill>
                            <a:schemeClr val="tx2">
                              <a:lumMod val="10000"/>
                            </a:schemeClr>
                          </a:solidFill>
                          <a:effectLst/>
                          <a:latin typeface="Georgia" panose="02040502050405020303" pitchFamily="18" charset="0"/>
                        </a:rPr>
                        <a:t> Play</a:t>
                      </a:r>
                      <a:endParaRPr lang="en-US" sz="1600" dirty="0">
                        <a:solidFill>
                          <a:schemeClr val="tx2">
                            <a:lumMod val="10000"/>
                          </a:schemeClr>
                        </a:solidFill>
                        <a:effectLst/>
                        <a:latin typeface="Georgia" panose="02040502050405020303" pitchFamily="18" charset="0"/>
                        <a:ea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800" dirty="0">
                          <a:effectLst/>
                          <a:latin typeface="Georgia" panose="02040502050405020303" pitchFamily="18" charset="0"/>
                        </a:rPr>
                        <a:t>98%</a:t>
                      </a:r>
                      <a:endParaRPr lang="en-US" sz="1800" dirty="0">
                        <a:effectLst/>
                        <a:latin typeface="Georgia" panose="02040502050405020303" pitchFamily="18" charset="0"/>
                        <a:ea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800" dirty="0">
                          <a:effectLst/>
                          <a:latin typeface="Georgia" panose="02040502050405020303" pitchFamily="18" charset="0"/>
                        </a:rPr>
                        <a:t>99%</a:t>
                      </a:r>
                      <a:endParaRPr lang="en-US" sz="1800" dirty="0">
                        <a:effectLst/>
                        <a:latin typeface="Georgia" panose="02040502050405020303" pitchFamily="18" charset="0"/>
                        <a:ea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800" dirty="0">
                          <a:effectLst/>
                          <a:latin typeface="Georgia" panose="02040502050405020303" pitchFamily="18" charset="0"/>
                        </a:rPr>
                        <a:t>42%</a:t>
                      </a:r>
                      <a:endParaRPr lang="en-US" sz="1800" dirty="0">
                        <a:effectLst/>
                        <a:latin typeface="Georgia" panose="02040502050405020303" pitchFamily="18" charset="0"/>
                        <a:ea typeface="Times New Roman" panose="02020603050405020304" pitchFamily="18" charset="0"/>
                      </a:endParaRPr>
                    </a:p>
                  </a:txBody>
                  <a:tcPr marL="68580" marR="68580" marT="0" marB="0"/>
                </a:tc>
                <a:tc gridSpan="2">
                  <a:txBody>
                    <a:bodyPr/>
                    <a:lstStyle/>
                    <a:p>
                      <a:pPr marL="0" marR="0">
                        <a:lnSpc>
                          <a:spcPct val="200000"/>
                        </a:lnSpc>
                        <a:spcBef>
                          <a:spcPts val="0"/>
                        </a:spcBef>
                        <a:spcAft>
                          <a:spcPts val="0"/>
                        </a:spcAft>
                      </a:pPr>
                      <a:r>
                        <a:rPr lang="en-US" sz="1800" dirty="0">
                          <a:effectLst/>
                          <a:latin typeface="Georgia" panose="02040502050405020303" pitchFamily="18" charset="0"/>
                        </a:rPr>
                        <a:t>65%</a:t>
                      </a:r>
                      <a:endParaRPr lang="en-US" sz="1800" dirty="0">
                        <a:effectLst/>
                        <a:latin typeface="Georgia" panose="02040502050405020303" pitchFamily="18" charset="0"/>
                        <a:ea typeface="Times New Roman" panose="02020603050405020304" pitchFamily="18" charset="0"/>
                      </a:endParaRPr>
                    </a:p>
                  </a:txBody>
                  <a:tcPr marL="68580" marR="68580" marT="0" marB="0"/>
                </a:tc>
                <a:tc hMerge="1">
                  <a:txBody>
                    <a:bodyPr/>
                    <a:lstStyle/>
                    <a:p>
                      <a:endParaRPr lang="en-US"/>
                    </a:p>
                  </a:txBody>
                  <a:tcPr/>
                </a:tc>
              </a:tr>
              <a:tr h="606523">
                <a:tc>
                  <a:txBody>
                    <a:bodyPr/>
                    <a:lstStyle/>
                    <a:p>
                      <a:pPr marL="0" marR="0" indent="457200" algn="just">
                        <a:lnSpc>
                          <a:spcPct val="200000"/>
                        </a:lnSpc>
                        <a:spcBef>
                          <a:spcPts val="0"/>
                        </a:spcBef>
                        <a:spcAft>
                          <a:spcPts val="0"/>
                        </a:spcAft>
                      </a:pPr>
                      <a:r>
                        <a:rPr lang="en-US" sz="1600" dirty="0">
                          <a:solidFill>
                            <a:schemeClr val="tx2">
                              <a:lumMod val="10000"/>
                            </a:schemeClr>
                          </a:solidFill>
                          <a:effectLst/>
                          <a:latin typeface="Georgia" panose="02040502050405020303" pitchFamily="18" charset="0"/>
                        </a:rPr>
                        <a:t> </a:t>
                      </a:r>
                      <a:r>
                        <a:rPr lang="en-US" sz="1600" dirty="0" smtClean="0">
                          <a:solidFill>
                            <a:schemeClr val="tx2">
                              <a:lumMod val="10000"/>
                            </a:schemeClr>
                          </a:solidFill>
                          <a:effectLst/>
                          <a:latin typeface="Georgia" panose="02040502050405020303" pitchFamily="18" charset="0"/>
                        </a:rPr>
                        <a:t>Life Issues</a:t>
                      </a:r>
                      <a:endParaRPr lang="en-US" sz="1600" dirty="0">
                        <a:solidFill>
                          <a:schemeClr val="tx2">
                            <a:lumMod val="10000"/>
                          </a:schemeClr>
                        </a:solidFill>
                        <a:effectLst/>
                        <a:latin typeface="Georgia" panose="02040502050405020303" pitchFamily="18" charset="0"/>
                        <a:ea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800" dirty="0">
                          <a:effectLst/>
                          <a:latin typeface="Georgia" panose="02040502050405020303" pitchFamily="18" charset="0"/>
                        </a:rPr>
                        <a:t>70%</a:t>
                      </a:r>
                      <a:endParaRPr lang="en-US" sz="1800" dirty="0">
                        <a:effectLst/>
                        <a:latin typeface="Georgia" panose="02040502050405020303" pitchFamily="18" charset="0"/>
                        <a:ea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800" dirty="0">
                          <a:effectLst/>
                          <a:latin typeface="Georgia" panose="02040502050405020303" pitchFamily="18" charset="0"/>
                        </a:rPr>
                        <a:t>80%</a:t>
                      </a:r>
                      <a:endParaRPr lang="en-US" sz="1800" dirty="0">
                        <a:effectLst/>
                        <a:latin typeface="Georgia" panose="02040502050405020303" pitchFamily="18" charset="0"/>
                        <a:ea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800" dirty="0">
                          <a:effectLst/>
                          <a:latin typeface="Georgia" panose="02040502050405020303" pitchFamily="18" charset="0"/>
                        </a:rPr>
                        <a:t>58%</a:t>
                      </a:r>
                      <a:endParaRPr lang="en-US" sz="1800" dirty="0">
                        <a:effectLst/>
                        <a:latin typeface="Georgia" panose="02040502050405020303" pitchFamily="18" charset="0"/>
                        <a:ea typeface="Times New Roman" panose="02020603050405020304" pitchFamily="18" charset="0"/>
                      </a:endParaRPr>
                    </a:p>
                  </a:txBody>
                  <a:tcPr marL="68580" marR="68580" marT="0" marB="0"/>
                </a:tc>
                <a:tc gridSpan="2">
                  <a:txBody>
                    <a:bodyPr/>
                    <a:lstStyle/>
                    <a:p>
                      <a:pPr marL="0" marR="0">
                        <a:lnSpc>
                          <a:spcPct val="200000"/>
                        </a:lnSpc>
                        <a:spcBef>
                          <a:spcPts val="0"/>
                        </a:spcBef>
                        <a:spcAft>
                          <a:spcPts val="0"/>
                        </a:spcAft>
                      </a:pPr>
                      <a:r>
                        <a:rPr lang="en-US" sz="1800" dirty="0">
                          <a:effectLst/>
                          <a:latin typeface="Georgia" panose="02040502050405020303" pitchFamily="18" charset="0"/>
                        </a:rPr>
                        <a:t>67%</a:t>
                      </a:r>
                      <a:endParaRPr lang="en-US" sz="1800" dirty="0">
                        <a:effectLst/>
                        <a:latin typeface="Georgia" panose="02040502050405020303" pitchFamily="18" charset="0"/>
                        <a:ea typeface="Times New Roman" panose="02020603050405020304" pitchFamily="18" charset="0"/>
                      </a:endParaRPr>
                    </a:p>
                  </a:txBody>
                  <a:tcPr marL="68580" marR="68580" marT="0" marB="0"/>
                </a:tc>
                <a:tc hMerge="1">
                  <a:txBody>
                    <a:bodyPr/>
                    <a:lstStyle/>
                    <a:p>
                      <a:endParaRPr lang="en-US"/>
                    </a:p>
                  </a:txBody>
                  <a:tcPr/>
                </a:tc>
              </a:tr>
              <a:tr h="606523">
                <a:tc>
                  <a:txBody>
                    <a:bodyPr/>
                    <a:lstStyle/>
                    <a:p>
                      <a:pPr marL="0" marR="0" indent="457200" algn="just">
                        <a:lnSpc>
                          <a:spcPct val="200000"/>
                        </a:lnSpc>
                        <a:spcBef>
                          <a:spcPts val="0"/>
                        </a:spcBef>
                        <a:spcAft>
                          <a:spcPts val="0"/>
                        </a:spcAft>
                      </a:pPr>
                      <a:r>
                        <a:rPr lang="en-US" sz="1600" dirty="0">
                          <a:solidFill>
                            <a:schemeClr val="tx2">
                              <a:lumMod val="10000"/>
                            </a:schemeClr>
                          </a:solidFill>
                          <a:effectLst/>
                          <a:latin typeface="Georgia" panose="02040502050405020303" pitchFamily="18" charset="0"/>
                        </a:rPr>
                        <a:t> Life decisions</a:t>
                      </a:r>
                      <a:endParaRPr lang="en-US" sz="1600" dirty="0">
                        <a:solidFill>
                          <a:schemeClr val="tx2">
                            <a:lumMod val="10000"/>
                          </a:schemeClr>
                        </a:solidFill>
                        <a:effectLst/>
                        <a:latin typeface="Georgia" panose="02040502050405020303" pitchFamily="18" charset="0"/>
                        <a:ea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800" dirty="0">
                          <a:effectLst/>
                          <a:latin typeface="Georgia" panose="02040502050405020303" pitchFamily="18" charset="0"/>
                        </a:rPr>
                        <a:t>77%</a:t>
                      </a:r>
                      <a:endParaRPr lang="en-US" sz="1800" dirty="0">
                        <a:effectLst/>
                        <a:latin typeface="Georgia" panose="02040502050405020303" pitchFamily="18" charset="0"/>
                        <a:ea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800" dirty="0">
                          <a:effectLst/>
                          <a:latin typeface="Georgia" panose="02040502050405020303" pitchFamily="18" charset="0"/>
                        </a:rPr>
                        <a:t>82%</a:t>
                      </a:r>
                      <a:endParaRPr lang="en-US" sz="1800" dirty="0">
                        <a:effectLst/>
                        <a:latin typeface="Georgia" panose="02040502050405020303" pitchFamily="18" charset="0"/>
                        <a:ea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800" dirty="0">
                          <a:effectLst/>
                          <a:latin typeface="Georgia" panose="02040502050405020303" pitchFamily="18" charset="0"/>
                        </a:rPr>
                        <a:t>62%</a:t>
                      </a:r>
                      <a:endParaRPr lang="en-US" sz="1800" dirty="0">
                        <a:effectLst/>
                        <a:latin typeface="Georgia" panose="02040502050405020303" pitchFamily="18" charset="0"/>
                        <a:ea typeface="Times New Roman" panose="02020603050405020304" pitchFamily="18" charset="0"/>
                      </a:endParaRPr>
                    </a:p>
                  </a:txBody>
                  <a:tcPr marL="68580" marR="68580" marT="0" marB="0"/>
                </a:tc>
                <a:tc gridSpan="2">
                  <a:txBody>
                    <a:bodyPr/>
                    <a:lstStyle/>
                    <a:p>
                      <a:pPr marL="0" marR="0">
                        <a:lnSpc>
                          <a:spcPct val="200000"/>
                        </a:lnSpc>
                        <a:spcBef>
                          <a:spcPts val="0"/>
                        </a:spcBef>
                        <a:spcAft>
                          <a:spcPts val="0"/>
                        </a:spcAft>
                      </a:pPr>
                      <a:r>
                        <a:rPr lang="en-US" sz="1800" dirty="0">
                          <a:effectLst/>
                          <a:latin typeface="Georgia" panose="02040502050405020303" pitchFamily="18" charset="0"/>
                        </a:rPr>
                        <a:t>69%</a:t>
                      </a:r>
                      <a:endParaRPr lang="en-US" sz="1800" dirty="0">
                        <a:effectLst/>
                        <a:latin typeface="Georgia" panose="02040502050405020303" pitchFamily="18" charset="0"/>
                        <a:ea typeface="Times New Roman" panose="02020603050405020304" pitchFamily="18" charset="0"/>
                      </a:endParaRPr>
                    </a:p>
                  </a:txBody>
                  <a:tcPr marL="68580" marR="68580" marT="0" marB="0"/>
                </a:tc>
                <a:tc hMerge="1">
                  <a:txBody>
                    <a:bodyPr/>
                    <a:lstStyle/>
                    <a:p>
                      <a:endParaRPr lang="en-US"/>
                    </a:p>
                  </a:txBody>
                  <a:tcPr/>
                </a:tc>
              </a:tr>
              <a:tr h="606523">
                <a:tc>
                  <a:txBody>
                    <a:bodyPr/>
                    <a:lstStyle/>
                    <a:p>
                      <a:pPr marL="0" marR="0" indent="457200" algn="just">
                        <a:lnSpc>
                          <a:spcPct val="200000"/>
                        </a:lnSpc>
                        <a:spcBef>
                          <a:spcPts val="0"/>
                        </a:spcBef>
                        <a:spcAft>
                          <a:spcPts val="0"/>
                        </a:spcAft>
                      </a:pPr>
                      <a:r>
                        <a:rPr lang="en-US" sz="1600" dirty="0">
                          <a:solidFill>
                            <a:schemeClr val="tx2">
                              <a:lumMod val="10000"/>
                            </a:schemeClr>
                          </a:solidFill>
                          <a:effectLst/>
                          <a:latin typeface="Georgia" panose="02040502050405020303" pitchFamily="18" charset="0"/>
                        </a:rPr>
                        <a:t>S</a:t>
                      </a:r>
                      <a:r>
                        <a:rPr lang="en-US" sz="1600" dirty="0" smtClean="0">
                          <a:solidFill>
                            <a:schemeClr val="tx2">
                              <a:lumMod val="10000"/>
                            </a:schemeClr>
                          </a:solidFill>
                          <a:effectLst/>
                          <a:latin typeface="Georgia" panose="02040502050405020303" pitchFamily="18" charset="0"/>
                        </a:rPr>
                        <a:t>chool </a:t>
                      </a:r>
                      <a:r>
                        <a:rPr lang="en-US" sz="1600" dirty="0">
                          <a:solidFill>
                            <a:schemeClr val="tx2">
                              <a:lumMod val="10000"/>
                            </a:schemeClr>
                          </a:solidFill>
                          <a:effectLst/>
                          <a:latin typeface="Georgia" panose="02040502050405020303" pitchFamily="18" charset="0"/>
                        </a:rPr>
                        <a:t>work</a:t>
                      </a:r>
                      <a:endParaRPr lang="en-US" sz="1600" dirty="0">
                        <a:solidFill>
                          <a:schemeClr val="tx2">
                            <a:lumMod val="10000"/>
                          </a:schemeClr>
                        </a:solidFill>
                        <a:effectLst/>
                        <a:latin typeface="Georgia" panose="02040502050405020303" pitchFamily="18" charset="0"/>
                        <a:ea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800" dirty="0">
                          <a:effectLst/>
                          <a:latin typeface="Georgia" panose="02040502050405020303" pitchFamily="18" charset="0"/>
                        </a:rPr>
                        <a:t>75%</a:t>
                      </a:r>
                      <a:endParaRPr lang="en-US" sz="1800" dirty="0">
                        <a:effectLst/>
                        <a:latin typeface="Georgia" panose="02040502050405020303" pitchFamily="18" charset="0"/>
                        <a:ea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800" dirty="0">
                          <a:effectLst/>
                          <a:latin typeface="Georgia" panose="02040502050405020303" pitchFamily="18" charset="0"/>
                        </a:rPr>
                        <a:t>83%</a:t>
                      </a:r>
                      <a:endParaRPr lang="en-US" sz="1800" dirty="0">
                        <a:effectLst/>
                        <a:latin typeface="Georgia" panose="02040502050405020303" pitchFamily="18" charset="0"/>
                        <a:ea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800" dirty="0">
                          <a:effectLst/>
                          <a:latin typeface="Georgia" panose="02040502050405020303" pitchFamily="18" charset="0"/>
                        </a:rPr>
                        <a:t>55%</a:t>
                      </a:r>
                      <a:endParaRPr lang="en-US" sz="1800" dirty="0">
                        <a:effectLst/>
                        <a:latin typeface="Georgia" panose="02040502050405020303" pitchFamily="18" charset="0"/>
                        <a:ea typeface="Times New Roman" panose="02020603050405020304" pitchFamily="18" charset="0"/>
                      </a:endParaRPr>
                    </a:p>
                  </a:txBody>
                  <a:tcPr marL="68580" marR="68580" marT="0" marB="0"/>
                </a:tc>
                <a:tc gridSpan="2">
                  <a:txBody>
                    <a:bodyPr/>
                    <a:lstStyle/>
                    <a:p>
                      <a:pPr marL="0" marR="0">
                        <a:lnSpc>
                          <a:spcPct val="200000"/>
                        </a:lnSpc>
                        <a:spcBef>
                          <a:spcPts val="0"/>
                        </a:spcBef>
                        <a:spcAft>
                          <a:spcPts val="0"/>
                        </a:spcAft>
                      </a:pPr>
                      <a:r>
                        <a:rPr lang="en-US" sz="1800" dirty="0">
                          <a:effectLst/>
                          <a:latin typeface="Georgia" panose="02040502050405020303" pitchFamily="18" charset="0"/>
                        </a:rPr>
                        <a:t>63%</a:t>
                      </a:r>
                      <a:endParaRPr lang="en-US" sz="1800" dirty="0">
                        <a:effectLst/>
                        <a:latin typeface="Georgia" panose="02040502050405020303" pitchFamily="18" charset="0"/>
                        <a:ea typeface="Times New Roman" panose="02020603050405020304" pitchFamily="18" charset="0"/>
                      </a:endParaRPr>
                    </a:p>
                  </a:txBody>
                  <a:tcPr marL="68580" marR="68580" marT="0" marB="0"/>
                </a:tc>
                <a:tc hMerge="1">
                  <a:txBody>
                    <a:bodyPr/>
                    <a:lstStyle/>
                    <a:p>
                      <a:endParaRPr lang="en-US"/>
                    </a:p>
                  </a:txBody>
                  <a:tcPr/>
                </a:tc>
              </a:tr>
            </a:tbl>
          </a:graphicData>
        </a:graphic>
      </p:graphicFrame>
    </p:spTree>
    <p:extLst>
      <p:ext uri="{BB962C8B-B14F-4D97-AF65-F5344CB8AC3E}">
        <p14:creationId xmlns:p14="http://schemas.microsoft.com/office/powerpoint/2010/main" val="1334207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latin typeface="Georgia" panose="02040502050405020303" pitchFamily="18" charset="0"/>
              </a:rPr>
              <a:t>Students demonstrate that the implementation of C.H.E.S.S. over this period benefited them in meaningful ways. </a:t>
            </a:r>
          </a:p>
          <a:p>
            <a:r>
              <a:rPr lang="en-US" sz="2400" dirty="0" smtClean="0">
                <a:latin typeface="Georgia" panose="02040502050405020303" pitchFamily="18" charset="0"/>
              </a:rPr>
              <a:t>Students </a:t>
            </a:r>
            <a:r>
              <a:rPr lang="en-US" sz="2400" dirty="0">
                <a:latin typeface="Georgia" panose="02040502050405020303" pitchFamily="18" charset="0"/>
              </a:rPr>
              <a:t>in the a</a:t>
            </a:r>
            <a:r>
              <a:rPr lang="en-US" sz="2400" dirty="0" smtClean="0">
                <a:latin typeface="Georgia" panose="02040502050405020303" pitchFamily="18" charset="0"/>
              </a:rPr>
              <a:t>fter-school chess club AND the overall student body believe that chess helps them</a:t>
            </a:r>
            <a:r>
              <a:rPr lang="en-US" sz="2400" dirty="0">
                <a:latin typeface="Georgia" panose="02040502050405020303" pitchFamily="18" charset="0"/>
              </a:rPr>
              <a:t> </a:t>
            </a:r>
            <a:r>
              <a:rPr lang="en-US" sz="2400" dirty="0" smtClean="0">
                <a:latin typeface="Georgia" panose="02040502050405020303" pitchFamily="18" charset="0"/>
              </a:rPr>
              <a:t>significantly </a:t>
            </a:r>
            <a:r>
              <a:rPr lang="en-US" sz="2400" dirty="0">
                <a:latin typeface="Georgia" panose="02040502050405020303" pitchFamily="18" charset="0"/>
              </a:rPr>
              <a:t>with </a:t>
            </a:r>
            <a:r>
              <a:rPr lang="en-US" sz="2400" dirty="0" smtClean="0">
                <a:latin typeface="Georgia" panose="02040502050405020303" pitchFamily="18" charset="0"/>
              </a:rPr>
              <a:t>their school work </a:t>
            </a:r>
            <a:r>
              <a:rPr lang="en-US" sz="2400" i="1" dirty="0" smtClean="0">
                <a:latin typeface="Georgia" panose="02040502050405020303" pitchFamily="18" charset="0"/>
              </a:rPr>
              <a:t>and</a:t>
            </a:r>
            <a:r>
              <a:rPr lang="en-US" sz="2400" dirty="0" smtClean="0">
                <a:latin typeface="Georgia" panose="02040502050405020303" pitchFamily="18" charset="0"/>
              </a:rPr>
              <a:t> their ability </a:t>
            </a:r>
            <a:r>
              <a:rPr lang="en-US" sz="2400" dirty="0">
                <a:latin typeface="Georgia" panose="02040502050405020303" pitchFamily="18" charset="0"/>
              </a:rPr>
              <a:t>to make </a:t>
            </a:r>
            <a:r>
              <a:rPr lang="en-US" sz="2400" dirty="0" smtClean="0">
                <a:latin typeface="Georgia" panose="02040502050405020303" pitchFamily="18" charset="0"/>
              </a:rPr>
              <a:t>good </a:t>
            </a:r>
            <a:r>
              <a:rPr lang="en-US" sz="2400" dirty="0">
                <a:latin typeface="Georgia" panose="02040502050405020303" pitchFamily="18" charset="0"/>
              </a:rPr>
              <a:t>decisions. </a:t>
            </a:r>
          </a:p>
          <a:p>
            <a:endParaRPr lang="en-US" dirty="0"/>
          </a:p>
        </p:txBody>
      </p:sp>
      <p:sp>
        <p:nvSpPr>
          <p:cNvPr id="3" name="Title 2"/>
          <p:cNvSpPr>
            <a:spLocks noGrp="1"/>
          </p:cNvSpPr>
          <p:nvPr>
            <p:ph type="title"/>
          </p:nvPr>
        </p:nvSpPr>
        <p:spPr/>
        <p:txBody>
          <a:bodyPr/>
          <a:lstStyle/>
          <a:p>
            <a:r>
              <a:rPr lang="en-US" dirty="0" smtClean="0">
                <a:latin typeface="Georgia" panose="02040502050405020303" pitchFamily="18" charset="0"/>
              </a:rPr>
              <a:t>Interpreting survey Results</a:t>
            </a:r>
            <a:endParaRPr lang="en-US" dirty="0">
              <a:latin typeface="Georgia" panose="02040502050405020303" pitchFamily="18" charset="0"/>
            </a:endParaRPr>
          </a:p>
        </p:txBody>
      </p:sp>
    </p:spTree>
    <p:extLst>
      <p:ext uri="{BB962C8B-B14F-4D97-AF65-F5344CB8AC3E}">
        <p14:creationId xmlns:p14="http://schemas.microsoft.com/office/powerpoint/2010/main" val="1574971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Georgia" panose="02040502050405020303" pitchFamily="18" charset="0"/>
              </a:rPr>
              <a:t>“</a:t>
            </a:r>
            <a:r>
              <a:rPr lang="en-US" dirty="0">
                <a:latin typeface="Georgia" panose="02040502050405020303" pitchFamily="18" charset="0"/>
              </a:rPr>
              <a:t>Chess Helps Every Student </a:t>
            </a:r>
            <a:r>
              <a:rPr lang="en-US" dirty="0" smtClean="0">
                <a:latin typeface="Georgia" panose="02040502050405020303" pitchFamily="18" charset="0"/>
              </a:rPr>
              <a:t>Succeed” </a:t>
            </a:r>
            <a:r>
              <a:rPr lang="en-US" dirty="0">
                <a:latin typeface="Georgia" panose="02040502050405020303" pitchFamily="18" charset="0"/>
              </a:rPr>
              <a:t>has proven </a:t>
            </a:r>
            <a:r>
              <a:rPr lang="en-US" dirty="0" smtClean="0">
                <a:latin typeface="Georgia" panose="02040502050405020303" pitchFamily="18" charset="0"/>
              </a:rPr>
              <a:t>that it </a:t>
            </a:r>
            <a:r>
              <a:rPr lang="en-US" dirty="0">
                <a:latin typeface="Georgia" panose="02040502050405020303" pitchFamily="18" charset="0"/>
              </a:rPr>
              <a:t>is possible to create a chess program that benefits the overall culture of the </a:t>
            </a:r>
            <a:r>
              <a:rPr lang="en-US" dirty="0" smtClean="0">
                <a:latin typeface="Georgia" panose="02040502050405020303" pitchFamily="18" charset="0"/>
              </a:rPr>
              <a:t>school, independent of the </a:t>
            </a:r>
            <a:r>
              <a:rPr lang="en-US" dirty="0">
                <a:latin typeface="Georgia" panose="02040502050405020303" pitchFamily="18" charset="0"/>
              </a:rPr>
              <a:t>students’ </a:t>
            </a:r>
            <a:r>
              <a:rPr lang="en-US" dirty="0" smtClean="0">
                <a:latin typeface="Georgia" panose="02040502050405020303" pitchFamily="18" charset="0"/>
              </a:rPr>
              <a:t>socio-economic </a:t>
            </a:r>
            <a:r>
              <a:rPr lang="en-US" dirty="0">
                <a:latin typeface="Georgia" panose="02040502050405020303" pitchFamily="18" charset="0"/>
              </a:rPr>
              <a:t>status, language </a:t>
            </a:r>
            <a:r>
              <a:rPr lang="en-US" dirty="0" smtClean="0">
                <a:latin typeface="Georgia" panose="02040502050405020303" pitchFamily="18" charset="0"/>
              </a:rPr>
              <a:t>abilities, </a:t>
            </a:r>
            <a:r>
              <a:rPr lang="en-US" dirty="0">
                <a:latin typeface="Georgia" panose="02040502050405020303" pitchFamily="18" charset="0"/>
              </a:rPr>
              <a:t>and </a:t>
            </a:r>
            <a:r>
              <a:rPr lang="en-US" dirty="0" smtClean="0">
                <a:latin typeface="Georgia" panose="02040502050405020303" pitchFamily="18" charset="0"/>
              </a:rPr>
              <a:t>previous knowledge of </a:t>
            </a:r>
            <a:r>
              <a:rPr lang="en-US" dirty="0">
                <a:latin typeface="Georgia" panose="02040502050405020303" pitchFamily="18" charset="0"/>
              </a:rPr>
              <a:t>the game. </a:t>
            </a:r>
          </a:p>
          <a:p>
            <a:r>
              <a:rPr lang="en-US" dirty="0">
                <a:latin typeface="Georgia" panose="02040502050405020303" pitchFamily="18" charset="0"/>
              </a:rPr>
              <a:t>Part of the program can naturally be used to create tournament players, but this should not be the primary goal of the program. </a:t>
            </a:r>
          </a:p>
        </p:txBody>
      </p:sp>
      <p:sp>
        <p:nvSpPr>
          <p:cNvPr id="3" name="Title 2"/>
          <p:cNvSpPr>
            <a:spLocks noGrp="1"/>
          </p:cNvSpPr>
          <p:nvPr>
            <p:ph type="title"/>
          </p:nvPr>
        </p:nvSpPr>
        <p:spPr/>
        <p:txBody>
          <a:bodyPr/>
          <a:lstStyle/>
          <a:p>
            <a:r>
              <a:rPr lang="en-US" dirty="0" smtClean="0">
                <a:latin typeface="Georgia" panose="02040502050405020303" pitchFamily="18" charset="0"/>
              </a:rPr>
              <a:t>Conclusion </a:t>
            </a:r>
            <a:endParaRPr lang="en-US" dirty="0">
              <a:latin typeface="Georgia" panose="02040502050405020303" pitchFamily="18" charset="0"/>
            </a:endParaRPr>
          </a:p>
        </p:txBody>
      </p:sp>
      <p:pic>
        <p:nvPicPr>
          <p:cNvPr id="4" name="Picture 3"/>
          <p:cNvPicPr>
            <a:picLocks noChangeAspect="1"/>
          </p:cNvPicPr>
          <p:nvPr/>
        </p:nvPicPr>
        <p:blipFill>
          <a:blip r:embed="rId2"/>
          <a:stretch>
            <a:fillRect/>
          </a:stretch>
        </p:blipFill>
        <p:spPr>
          <a:xfrm>
            <a:off x="4953000" y="4053318"/>
            <a:ext cx="3581399" cy="2686049"/>
          </a:xfrm>
          <a:prstGeom prst="rect">
            <a:avLst/>
          </a:prstGeom>
        </p:spPr>
      </p:pic>
      <p:pic>
        <p:nvPicPr>
          <p:cNvPr id="5" name="Picture 4"/>
          <p:cNvPicPr>
            <a:picLocks noChangeAspect="1"/>
          </p:cNvPicPr>
          <p:nvPr/>
        </p:nvPicPr>
        <p:blipFill>
          <a:blip r:embed="rId3"/>
          <a:stretch>
            <a:fillRect/>
          </a:stretch>
        </p:blipFill>
        <p:spPr>
          <a:xfrm>
            <a:off x="838200" y="4349433"/>
            <a:ext cx="3175146" cy="2381360"/>
          </a:xfrm>
          <a:prstGeom prst="rect">
            <a:avLst/>
          </a:prstGeom>
        </p:spPr>
      </p:pic>
    </p:spTree>
    <p:extLst>
      <p:ext uri="{BB962C8B-B14F-4D97-AF65-F5344CB8AC3E}">
        <p14:creationId xmlns:p14="http://schemas.microsoft.com/office/powerpoint/2010/main" val="23612596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dirty="0">
                <a:latin typeface="Georgia" panose="02040502050405020303" pitchFamily="18" charset="0"/>
              </a:rPr>
              <a:t>The a</a:t>
            </a:r>
            <a:r>
              <a:rPr lang="en-US" dirty="0" smtClean="0">
                <a:latin typeface="Georgia" panose="02040502050405020303" pitchFamily="18" charset="0"/>
              </a:rPr>
              <a:t>fter-school </a:t>
            </a:r>
            <a:r>
              <a:rPr lang="en-US" dirty="0">
                <a:latin typeface="Georgia" panose="02040502050405020303" pitchFamily="18" charset="0"/>
              </a:rPr>
              <a:t>chess club is for students in the upper grades. Around 100 students signed </a:t>
            </a:r>
            <a:r>
              <a:rPr lang="en-US" dirty="0" smtClean="0">
                <a:latin typeface="Georgia" panose="02040502050405020303" pitchFamily="18" charset="0"/>
              </a:rPr>
              <a:t>up last year</a:t>
            </a:r>
            <a:r>
              <a:rPr lang="en-US" dirty="0">
                <a:latin typeface="Georgia" panose="02040502050405020303" pitchFamily="18" charset="0"/>
              </a:rPr>
              <a:t>. </a:t>
            </a:r>
            <a:endParaRPr lang="en-US" dirty="0" smtClean="0">
              <a:latin typeface="Georgia" panose="02040502050405020303" pitchFamily="18" charset="0"/>
            </a:endParaRPr>
          </a:p>
          <a:p>
            <a:pPr>
              <a:buFont typeface="Arial" panose="020B0604020202020204" pitchFamily="34" charset="0"/>
              <a:buChar char="•"/>
            </a:pPr>
            <a:r>
              <a:rPr lang="en-US" dirty="0" smtClean="0">
                <a:latin typeface="Georgia" panose="02040502050405020303" pitchFamily="18" charset="0"/>
              </a:rPr>
              <a:t>Former </a:t>
            </a:r>
            <a:r>
              <a:rPr lang="en-US" dirty="0">
                <a:latin typeface="Georgia" panose="02040502050405020303" pitchFamily="18" charset="0"/>
              </a:rPr>
              <a:t>students from the program who are in </a:t>
            </a:r>
            <a:r>
              <a:rPr lang="en-US" dirty="0" smtClean="0">
                <a:latin typeface="Georgia" panose="02040502050405020303" pitchFamily="18" charset="0"/>
              </a:rPr>
              <a:t>middle </a:t>
            </a:r>
            <a:r>
              <a:rPr lang="en-US" dirty="0">
                <a:latin typeface="Georgia" panose="02040502050405020303" pitchFamily="18" charset="0"/>
              </a:rPr>
              <a:t>s</a:t>
            </a:r>
            <a:r>
              <a:rPr lang="en-US" dirty="0" smtClean="0">
                <a:latin typeface="Georgia" panose="02040502050405020303" pitchFamily="18" charset="0"/>
              </a:rPr>
              <a:t>chool and </a:t>
            </a:r>
            <a:r>
              <a:rPr lang="en-US" dirty="0">
                <a:latin typeface="Georgia" panose="02040502050405020303" pitchFamily="18" charset="0"/>
              </a:rPr>
              <a:t>h</a:t>
            </a:r>
            <a:r>
              <a:rPr lang="en-US" dirty="0" smtClean="0">
                <a:latin typeface="Georgia" panose="02040502050405020303" pitchFamily="18" charset="0"/>
              </a:rPr>
              <a:t>igh </a:t>
            </a:r>
            <a:r>
              <a:rPr lang="en-US" dirty="0">
                <a:latin typeface="Georgia" panose="02040502050405020303" pitchFamily="18" charset="0"/>
              </a:rPr>
              <a:t>s</a:t>
            </a:r>
            <a:r>
              <a:rPr lang="en-US" dirty="0" smtClean="0">
                <a:latin typeface="Georgia" panose="02040502050405020303" pitchFamily="18" charset="0"/>
              </a:rPr>
              <a:t>chool </a:t>
            </a:r>
            <a:r>
              <a:rPr lang="en-US" dirty="0">
                <a:latin typeface="Georgia" panose="02040502050405020303" pitchFamily="18" charset="0"/>
              </a:rPr>
              <a:t>help teach chess during the </a:t>
            </a:r>
            <a:r>
              <a:rPr lang="en-US" dirty="0" smtClean="0">
                <a:latin typeface="Georgia" panose="02040502050405020303" pitchFamily="18" charset="0"/>
              </a:rPr>
              <a:t>after-school sessions (Moreno </a:t>
            </a:r>
            <a:r>
              <a:rPr lang="en-US" dirty="0">
                <a:latin typeface="Georgia" panose="02040502050405020303" pitchFamily="18" charset="0"/>
              </a:rPr>
              <a:t>2014).</a:t>
            </a:r>
          </a:p>
          <a:p>
            <a:pPr>
              <a:buFont typeface="Arial" panose="020B0604020202020204" pitchFamily="34" charset="0"/>
              <a:buChar char="•"/>
            </a:pPr>
            <a:r>
              <a:rPr lang="en-US" dirty="0">
                <a:latin typeface="Georgia" panose="02040502050405020303" pitchFamily="18" charset="0"/>
              </a:rPr>
              <a:t>Special features include guest appearances and simultaneous exhibitions with players from the community</a:t>
            </a:r>
          </a:p>
          <a:p>
            <a:pPr>
              <a:buFont typeface="Arial" panose="020B0604020202020204" pitchFamily="34" charset="0"/>
              <a:buChar char="•"/>
            </a:pPr>
            <a:r>
              <a:rPr lang="en-US" dirty="0">
                <a:latin typeface="Georgia" panose="02040502050405020303" pitchFamily="18" charset="0"/>
              </a:rPr>
              <a:t>Chess Camps</a:t>
            </a:r>
          </a:p>
          <a:p>
            <a:endParaRPr lang="en-US" dirty="0"/>
          </a:p>
        </p:txBody>
      </p:sp>
      <p:sp>
        <p:nvSpPr>
          <p:cNvPr id="3" name="Title 2"/>
          <p:cNvSpPr>
            <a:spLocks noGrp="1"/>
          </p:cNvSpPr>
          <p:nvPr>
            <p:ph type="title"/>
          </p:nvPr>
        </p:nvSpPr>
        <p:spPr/>
        <p:txBody>
          <a:bodyPr/>
          <a:lstStyle/>
          <a:p>
            <a:r>
              <a:rPr lang="en-US" dirty="0" smtClean="0">
                <a:latin typeface="Georgia" panose="02040502050405020303" pitchFamily="18" charset="0"/>
              </a:rPr>
              <a:t>The After-School Chess Club</a:t>
            </a:r>
            <a:endParaRPr lang="en-US" dirty="0">
              <a:latin typeface="Georgia" panose="02040502050405020303" pitchFamily="18" charset="0"/>
            </a:endParaRPr>
          </a:p>
        </p:txBody>
      </p:sp>
      <p:pic>
        <p:nvPicPr>
          <p:cNvPr id="4" name="Content Placeholder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4522787"/>
            <a:ext cx="2916766" cy="2187575"/>
          </a:xfrm>
          <a:prstGeom prst="rect">
            <a:avLst/>
          </a:prstGeom>
        </p:spPr>
      </p:pic>
      <p:pic>
        <p:nvPicPr>
          <p:cNvPr id="5"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4646063"/>
            <a:ext cx="3047999" cy="1941022"/>
          </a:xfrm>
          <a:prstGeom prst="rect">
            <a:avLst/>
          </a:prstGeom>
        </p:spPr>
      </p:pic>
      <p:pic>
        <p:nvPicPr>
          <p:cNvPr id="6" name="Content Placeholder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4493171"/>
            <a:ext cx="2730904" cy="2185988"/>
          </a:xfrm>
          <a:prstGeom prst="rect">
            <a:avLst/>
          </a:prstGeom>
        </p:spPr>
      </p:pic>
    </p:spTree>
    <p:extLst>
      <p:ext uri="{BB962C8B-B14F-4D97-AF65-F5344CB8AC3E}">
        <p14:creationId xmlns:p14="http://schemas.microsoft.com/office/powerpoint/2010/main" val="1740816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649787" y="1600200"/>
            <a:ext cx="4191000" cy="4407408"/>
          </a:xfrm>
        </p:spPr>
        <p:txBody>
          <a:bodyPr>
            <a:normAutofit/>
          </a:bodyPr>
          <a:lstStyle/>
          <a:p>
            <a:pPr marL="0" indent="0">
              <a:buNone/>
            </a:pPr>
            <a:r>
              <a:rPr lang="en-US" sz="2400" dirty="0">
                <a:latin typeface="Georgia" panose="02040502050405020303" pitchFamily="18" charset="0"/>
              </a:rPr>
              <a:t>The school </a:t>
            </a:r>
            <a:r>
              <a:rPr lang="en-US" sz="2400" dirty="0" smtClean="0">
                <a:latin typeface="Georgia" panose="02040502050405020303" pitchFamily="18" charset="0"/>
              </a:rPr>
              <a:t>district superintendent, </a:t>
            </a:r>
            <a:r>
              <a:rPr lang="en-US" sz="2400" dirty="0">
                <a:latin typeface="Georgia" panose="02040502050405020303" pitchFamily="18" charset="0"/>
              </a:rPr>
              <a:t>Dr. </a:t>
            </a:r>
            <a:r>
              <a:rPr lang="en-US" sz="2400" dirty="0" smtClean="0">
                <a:latin typeface="Georgia" panose="02040502050405020303" pitchFamily="18" charset="0"/>
              </a:rPr>
              <a:t>Starr, </a:t>
            </a:r>
            <a:r>
              <a:rPr lang="en-US" sz="2400" dirty="0">
                <a:latin typeface="Georgia" panose="02040502050405020303" pitchFamily="18" charset="0"/>
              </a:rPr>
              <a:t>visited the school, played chess with our </a:t>
            </a:r>
            <a:r>
              <a:rPr lang="en-US" sz="2400" dirty="0" smtClean="0">
                <a:latin typeface="Georgia" panose="02040502050405020303" pitchFamily="18" charset="0"/>
              </a:rPr>
              <a:t>students, </a:t>
            </a:r>
            <a:r>
              <a:rPr lang="en-US" sz="2400" dirty="0">
                <a:latin typeface="Georgia" panose="02040502050405020303" pitchFamily="18" charset="0"/>
              </a:rPr>
              <a:t>and tweeted positively about the skills the students were </a:t>
            </a:r>
            <a:r>
              <a:rPr lang="en-US" sz="2400" dirty="0" smtClean="0">
                <a:latin typeface="Georgia" panose="02040502050405020303" pitchFamily="18" charset="0"/>
              </a:rPr>
              <a:t>learning (Broad </a:t>
            </a:r>
            <a:r>
              <a:rPr lang="en-US" sz="2400" dirty="0">
                <a:latin typeface="Georgia" panose="02040502050405020303" pitchFamily="18" charset="0"/>
              </a:rPr>
              <a:t>Acres 2012</a:t>
            </a:r>
            <a:r>
              <a:rPr lang="en-US" sz="2400" dirty="0" smtClean="0">
                <a:latin typeface="Georgia" panose="02040502050405020303" pitchFamily="18" charset="0"/>
              </a:rPr>
              <a:t>). </a:t>
            </a:r>
            <a:endParaRPr lang="en-US" sz="2400" dirty="0">
              <a:latin typeface="Georgia" panose="02040502050405020303" pitchFamily="18" charset="0"/>
            </a:endParaRPr>
          </a:p>
          <a:p>
            <a:endParaRPr lang="en-US" dirty="0"/>
          </a:p>
        </p:txBody>
      </p:sp>
      <p:sp>
        <p:nvSpPr>
          <p:cNvPr id="4" name="Title 3"/>
          <p:cNvSpPr>
            <a:spLocks noGrp="1"/>
          </p:cNvSpPr>
          <p:nvPr>
            <p:ph type="title"/>
          </p:nvPr>
        </p:nvSpPr>
        <p:spPr/>
        <p:txBody>
          <a:bodyPr/>
          <a:lstStyle/>
          <a:p>
            <a:r>
              <a:rPr lang="en-US" dirty="0" smtClean="0">
                <a:latin typeface="Georgia" panose="02040502050405020303" pitchFamily="18" charset="0"/>
              </a:rPr>
              <a:t>Special Guest: district Superintendent</a:t>
            </a:r>
            <a:endParaRPr lang="en-US" dirty="0">
              <a:latin typeface="Georgia" panose="02040502050405020303" pitchFamily="18" charset="0"/>
            </a:endParaRPr>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905000"/>
            <a:ext cx="4226560" cy="4287519"/>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663441"/>
            <a:ext cx="2819400" cy="2112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370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clip students playing </a:t>
            </a:r>
            <a:endParaRPr lang="en-US" dirty="0"/>
          </a:p>
        </p:txBody>
      </p:sp>
      <p:sp>
        <p:nvSpPr>
          <p:cNvPr id="3" name="Content Placeholder 2"/>
          <p:cNvSpPr>
            <a:spLocks noGrp="1"/>
          </p:cNvSpPr>
          <p:nvPr>
            <p:ph idx="1"/>
          </p:nvPr>
        </p:nvSpPr>
        <p:spPr/>
        <p:txBody>
          <a:bodyPr/>
          <a:lstStyle/>
          <a:p>
            <a:r>
              <a:rPr lang="en-US" u="sng">
                <a:hlinkClick r:id="rId2"/>
              </a:rPr>
              <a:t>http://youtu.be/Pd-1MrAZkO4</a:t>
            </a:r>
            <a:endParaRPr lang="en-US"/>
          </a:p>
        </p:txBody>
      </p:sp>
    </p:spTree>
    <p:extLst>
      <p:ext uri="{BB962C8B-B14F-4D97-AF65-F5344CB8AC3E}">
        <p14:creationId xmlns:p14="http://schemas.microsoft.com/office/powerpoint/2010/main" val="748734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rPr>
              <a:t>Next</a:t>
            </a:r>
            <a:endParaRPr lang="en-US" dirty="0">
              <a:latin typeface="Georgia" panose="02040502050405020303" pitchFamily="18" charset="0"/>
            </a:endParaRPr>
          </a:p>
        </p:txBody>
      </p:sp>
      <p:sp>
        <p:nvSpPr>
          <p:cNvPr id="5" name="Content Placeholder 1"/>
          <p:cNvSpPr txBox="1">
            <a:spLocks/>
          </p:cNvSpPr>
          <p:nvPr/>
        </p:nvSpPr>
        <p:spPr>
          <a:xfrm>
            <a:off x="380999" y="1719071"/>
            <a:ext cx="8407893" cy="4407408"/>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dirty="0" smtClean="0">
                <a:latin typeface="Georgia" panose="02040502050405020303" pitchFamily="18" charset="0"/>
              </a:rPr>
              <a:t>Need for future studies (not only self-reporting  from students). </a:t>
            </a:r>
          </a:p>
          <a:p>
            <a:r>
              <a:rPr lang="en-US" dirty="0" smtClean="0">
                <a:latin typeface="Georgia" panose="02040502050405020303" pitchFamily="18" charset="0"/>
              </a:rPr>
              <a:t>Need to have studies with more than one school and one counselor delivering services.</a:t>
            </a:r>
          </a:p>
          <a:p>
            <a:r>
              <a:rPr lang="en-US" dirty="0" smtClean="0">
                <a:latin typeface="Georgia" panose="02040502050405020303" pitchFamily="18" charset="0"/>
              </a:rPr>
              <a:t>Future studies to evaluate school engagement, perceived stress, grit, and literacy with chess participation as a variable (University Maryland). </a:t>
            </a:r>
          </a:p>
          <a:p>
            <a:endParaRPr lang="en-US" dirty="0"/>
          </a:p>
        </p:txBody>
      </p:sp>
    </p:spTree>
    <p:extLst>
      <p:ext uri="{BB962C8B-B14F-4D97-AF65-F5344CB8AC3E}">
        <p14:creationId xmlns:p14="http://schemas.microsoft.com/office/powerpoint/2010/main" val="1410014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Georgia" panose="02040502050405020303" pitchFamily="18" charset="0"/>
              </a:rPr>
              <a:t>Preliminary results</a:t>
            </a:r>
            <a:br>
              <a:rPr lang="en-US" sz="2800" dirty="0">
                <a:latin typeface="Georgia" panose="02040502050405020303" pitchFamily="18" charset="0"/>
              </a:rPr>
            </a:br>
            <a:r>
              <a:rPr lang="en-US" sz="2800" dirty="0" smtClean="0">
                <a:latin typeface="Georgia" panose="02040502050405020303" pitchFamily="18" charset="0"/>
              </a:rPr>
              <a:t>Grit</a:t>
            </a:r>
            <a:r>
              <a:rPr lang="en-US" sz="2800" dirty="0">
                <a:latin typeface="Georgia" panose="02040502050405020303" pitchFamily="18" charset="0"/>
              </a:rPr>
              <a:t>, Emotion and Literacy Study</a:t>
            </a:r>
            <a:br>
              <a:rPr lang="en-US" sz="2800" dirty="0">
                <a:latin typeface="Georgia" panose="02040502050405020303" pitchFamily="18" charset="0"/>
              </a:rPr>
            </a:br>
            <a:r>
              <a:rPr lang="en-US" sz="2800" dirty="0">
                <a:latin typeface="Georgia" panose="02040502050405020303" pitchFamily="18" charset="0"/>
              </a:rPr>
              <a:t>O’Neal, C &amp; </a:t>
            </a:r>
            <a:r>
              <a:rPr lang="en-US" sz="2800" dirty="0" err="1" smtClean="0">
                <a:latin typeface="Georgia" panose="02040502050405020303" pitchFamily="18" charset="0"/>
              </a:rPr>
              <a:t>Perlow</a:t>
            </a:r>
            <a:r>
              <a:rPr lang="en-US" sz="2800" dirty="0" smtClean="0">
                <a:latin typeface="Georgia" panose="02040502050405020303" pitchFamily="18" charset="0"/>
              </a:rPr>
              <a:t> </a:t>
            </a:r>
            <a:r>
              <a:rPr lang="en-US" sz="2800" dirty="0">
                <a:latin typeface="Georgia" panose="02040502050405020303" pitchFamily="18" charset="0"/>
              </a:rPr>
              <a:t>B. (</a:t>
            </a:r>
            <a:r>
              <a:rPr lang="en-US" sz="2800" dirty="0" err="1">
                <a:latin typeface="Georgia" panose="02040502050405020303" pitchFamily="18" charset="0"/>
              </a:rPr>
              <a:t>UMD</a:t>
            </a:r>
            <a:r>
              <a:rPr lang="en-US" sz="2800" dirty="0">
                <a:latin typeface="Georgia" panose="02040502050405020303" pitchFamily="18" charset="0"/>
              </a:rPr>
              <a:t> 2014)</a:t>
            </a:r>
          </a:p>
        </p:txBody>
      </p:sp>
      <p:sp>
        <p:nvSpPr>
          <p:cNvPr id="5" name="Content Placeholder 1"/>
          <p:cNvSpPr txBox="1">
            <a:spLocks/>
          </p:cNvSpPr>
          <p:nvPr/>
        </p:nvSpPr>
        <p:spPr>
          <a:xfrm>
            <a:off x="380999" y="1719071"/>
            <a:ext cx="8407893" cy="4407408"/>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dirty="0" smtClean="0">
                <a:latin typeface="Georgia" panose="02040502050405020303" pitchFamily="18" charset="0"/>
              </a:rPr>
              <a:t>The </a:t>
            </a:r>
            <a:r>
              <a:rPr lang="en-US" dirty="0">
                <a:latin typeface="Georgia" panose="02040502050405020303" pitchFamily="18" charset="0"/>
              </a:rPr>
              <a:t>students in chess club and not in chess club had very similar school engagement, perceived stress, grit, and literacy scores. </a:t>
            </a:r>
            <a:endParaRPr lang="en-US" dirty="0" smtClean="0">
              <a:latin typeface="Georgia" panose="02040502050405020303" pitchFamily="18" charset="0"/>
            </a:endParaRPr>
          </a:p>
          <a:p>
            <a:r>
              <a:rPr lang="en-US" dirty="0" smtClean="0">
                <a:latin typeface="Georgia" panose="02040502050405020303" pitchFamily="18" charset="0"/>
              </a:rPr>
              <a:t>Of </a:t>
            </a:r>
            <a:r>
              <a:rPr lang="en-US" dirty="0">
                <a:latin typeface="Georgia" panose="02040502050405020303" pitchFamily="18" charset="0"/>
              </a:rPr>
              <a:t>the students who participated in chess club, the students who went to the most events tended to have higher grit than the students in chess club who did not participate in many events</a:t>
            </a:r>
            <a:r>
              <a:rPr lang="en-US" dirty="0" smtClean="0">
                <a:latin typeface="Georgia" panose="02040502050405020303" pitchFamily="18" charset="0"/>
              </a:rPr>
              <a:t>.</a:t>
            </a:r>
          </a:p>
          <a:p>
            <a:r>
              <a:rPr lang="en-US" dirty="0">
                <a:latin typeface="Georgia" panose="02040502050405020303" pitchFamily="18" charset="0"/>
              </a:rPr>
              <a:t>In this sample, the students who are in chess club and also have high grit tended to have the highest literacy scores by the end of the year</a:t>
            </a:r>
            <a:endParaRPr lang="en-US" dirty="0" smtClean="0">
              <a:latin typeface="Georgia" panose="02040502050405020303" pitchFamily="18" charset="0"/>
            </a:endParaRPr>
          </a:p>
          <a:p>
            <a:endParaRPr lang="en-US" dirty="0" smtClean="0">
              <a:latin typeface="Georgia" panose="02040502050405020303" pitchFamily="18" charset="0"/>
            </a:endParaRPr>
          </a:p>
          <a:p>
            <a:pPr marL="45720" indent="0">
              <a:buNone/>
            </a:pPr>
            <a:endParaRPr lang="en-US" dirty="0" smtClean="0">
              <a:latin typeface="Georgia" panose="02040502050405020303" pitchFamily="18" charset="0"/>
            </a:endParaRPr>
          </a:p>
          <a:p>
            <a:endParaRPr lang="en-US" dirty="0" smtClean="0">
              <a:latin typeface="Georgia" panose="02040502050405020303" pitchFamily="18" charset="0"/>
            </a:endParaRPr>
          </a:p>
          <a:p>
            <a:endParaRPr lang="en-US" dirty="0"/>
          </a:p>
        </p:txBody>
      </p:sp>
    </p:spTree>
    <p:extLst>
      <p:ext uri="{BB962C8B-B14F-4D97-AF65-F5344CB8AC3E}">
        <p14:creationId xmlns:p14="http://schemas.microsoft.com/office/powerpoint/2010/main" val="42547815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Georgia" panose="02040502050405020303" pitchFamily="18" charset="0"/>
              </a:rPr>
              <a:t>Preliminary results</a:t>
            </a:r>
            <a:br>
              <a:rPr lang="en-US" sz="2800" dirty="0">
                <a:latin typeface="Georgia" panose="02040502050405020303" pitchFamily="18" charset="0"/>
              </a:rPr>
            </a:br>
            <a:r>
              <a:rPr lang="en-US" sz="2800" dirty="0" smtClean="0">
                <a:latin typeface="Georgia" panose="02040502050405020303" pitchFamily="18" charset="0"/>
              </a:rPr>
              <a:t>Grit</a:t>
            </a:r>
            <a:r>
              <a:rPr lang="en-US" sz="2800" dirty="0">
                <a:latin typeface="Georgia" panose="02040502050405020303" pitchFamily="18" charset="0"/>
              </a:rPr>
              <a:t>, Emotion and Literacy </a:t>
            </a:r>
            <a:r>
              <a:rPr lang="en-US" sz="2800" dirty="0" smtClean="0">
                <a:latin typeface="Georgia" panose="02040502050405020303" pitchFamily="18" charset="0"/>
              </a:rPr>
              <a:t>Study</a:t>
            </a:r>
            <a:br>
              <a:rPr lang="en-US" sz="2800" dirty="0" smtClean="0">
                <a:latin typeface="Georgia" panose="02040502050405020303" pitchFamily="18" charset="0"/>
              </a:rPr>
            </a:br>
            <a:r>
              <a:rPr lang="en-US" sz="2800" dirty="0" smtClean="0">
                <a:latin typeface="Georgia" panose="02040502050405020303" pitchFamily="18" charset="0"/>
              </a:rPr>
              <a:t>O’Neal, C &amp; </a:t>
            </a:r>
            <a:r>
              <a:rPr lang="en-US" sz="2800" dirty="0" err="1" smtClean="0">
                <a:latin typeface="Georgia" panose="02040502050405020303" pitchFamily="18" charset="0"/>
              </a:rPr>
              <a:t>Perlow</a:t>
            </a:r>
            <a:r>
              <a:rPr lang="en-US" sz="2800" dirty="0" smtClean="0">
                <a:latin typeface="Georgia" panose="02040502050405020303" pitchFamily="18" charset="0"/>
              </a:rPr>
              <a:t> B. (</a:t>
            </a:r>
            <a:r>
              <a:rPr lang="en-US" sz="2800" dirty="0" err="1" smtClean="0">
                <a:latin typeface="Georgia" panose="02040502050405020303" pitchFamily="18" charset="0"/>
              </a:rPr>
              <a:t>UMD</a:t>
            </a:r>
            <a:r>
              <a:rPr lang="en-US" sz="2800" dirty="0" smtClean="0">
                <a:latin typeface="Georgia" panose="02040502050405020303" pitchFamily="18" charset="0"/>
              </a:rPr>
              <a:t> 2014)</a:t>
            </a:r>
            <a:endParaRPr lang="en-US" sz="2800" dirty="0">
              <a:latin typeface="Georgia" panose="02040502050405020303" pitchFamily="18" charset="0"/>
            </a:endParaRPr>
          </a:p>
        </p:txBody>
      </p:sp>
      <p:sp>
        <p:nvSpPr>
          <p:cNvPr id="5" name="Content Placeholder 1"/>
          <p:cNvSpPr txBox="1">
            <a:spLocks/>
          </p:cNvSpPr>
          <p:nvPr/>
        </p:nvSpPr>
        <p:spPr>
          <a:xfrm>
            <a:off x="380999" y="1719071"/>
            <a:ext cx="8407893" cy="4407408"/>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b="1" dirty="0" smtClean="0">
                <a:latin typeface="Georgia" panose="02040502050405020303" pitchFamily="18" charset="0"/>
              </a:rPr>
              <a:t>Interpretation</a:t>
            </a:r>
            <a:r>
              <a:rPr lang="en-US" b="1" dirty="0">
                <a:latin typeface="Georgia" panose="02040502050405020303" pitchFamily="18" charset="0"/>
              </a:rPr>
              <a:t>: While the results are not significant, in this sample, students who participate in Chess Club and have high grit are the most likely to get high </a:t>
            </a:r>
            <a:r>
              <a:rPr lang="en-US" b="1" dirty="0" err="1">
                <a:latin typeface="Georgia" panose="02040502050405020303" pitchFamily="18" charset="0"/>
              </a:rPr>
              <a:t>TOSREC</a:t>
            </a:r>
            <a:r>
              <a:rPr lang="en-US" b="1" dirty="0">
                <a:latin typeface="Georgia" panose="02040502050405020303" pitchFamily="18" charset="0"/>
              </a:rPr>
              <a:t> (literacy) scores. Students with low grit and do not participate in chess club are the least likely to have high </a:t>
            </a:r>
            <a:r>
              <a:rPr lang="en-US" b="1" dirty="0" err="1">
                <a:latin typeface="Georgia" panose="02040502050405020303" pitchFamily="18" charset="0"/>
              </a:rPr>
              <a:t>TOSREC</a:t>
            </a:r>
            <a:r>
              <a:rPr lang="en-US" b="1" dirty="0">
                <a:latin typeface="Georgia" panose="02040502050405020303" pitchFamily="18" charset="0"/>
              </a:rPr>
              <a:t> (literacy) scores. </a:t>
            </a:r>
            <a:endParaRPr lang="en-US" dirty="0" smtClean="0">
              <a:latin typeface="Georgia" panose="02040502050405020303" pitchFamily="18" charset="0"/>
            </a:endParaRPr>
          </a:p>
          <a:p>
            <a:pPr marL="45720" indent="0">
              <a:buNone/>
            </a:pPr>
            <a:endParaRPr lang="en-US" dirty="0" smtClean="0">
              <a:latin typeface="Georgia" panose="02040502050405020303" pitchFamily="18" charset="0"/>
            </a:endParaRPr>
          </a:p>
        </p:txBody>
      </p:sp>
      <p:pic>
        <p:nvPicPr>
          <p:cNvPr id="7" name="Picture 6"/>
          <p:cNvPicPr>
            <a:picLocks noChangeAspect="1"/>
          </p:cNvPicPr>
          <p:nvPr/>
        </p:nvPicPr>
        <p:blipFill>
          <a:blip r:embed="rId2"/>
          <a:stretch>
            <a:fillRect/>
          </a:stretch>
        </p:blipFill>
        <p:spPr>
          <a:xfrm>
            <a:off x="3810000" y="3581400"/>
            <a:ext cx="5944872" cy="3428320"/>
          </a:xfrm>
          <a:prstGeom prst="rect">
            <a:avLst/>
          </a:prstGeom>
        </p:spPr>
      </p:pic>
      <p:pic>
        <p:nvPicPr>
          <p:cNvPr id="9" name="Picture 8"/>
          <p:cNvPicPr>
            <a:picLocks noChangeAspect="1"/>
          </p:cNvPicPr>
          <p:nvPr/>
        </p:nvPicPr>
        <p:blipFill>
          <a:blip r:embed="rId3"/>
          <a:stretch>
            <a:fillRect/>
          </a:stretch>
        </p:blipFill>
        <p:spPr>
          <a:xfrm>
            <a:off x="380999" y="3801612"/>
            <a:ext cx="3263218" cy="2607228"/>
          </a:xfrm>
          <a:prstGeom prst="rect">
            <a:avLst/>
          </a:prstGeom>
        </p:spPr>
      </p:pic>
    </p:spTree>
    <p:extLst>
      <p:ext uri="{BB962C8B-B14F-4D97-AF65-F5344CB8AC3E}">
        <p14:creationId xmlns:p14="http://schemas.microsoft.com/office/powerpoint/2010/main" val="37418881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latin typeface="Georgia" panose="02040502050405020303" pitchFamily="18" charset="0"/>
              </a:rPr>
              <a:t>The relationship between number of chess club events and grit at time 3 is significant meaning that the participants in chess club who went to the most events tended to have higher grit at the end of the year than other students in chess club.</a:t>
            </a:r>
            <a:endParaRPr lang="en-US" dirty="0">
              <a:latin typeface="Georgia" panose="02040502050405020303" pitchFamily="18" charset="0"/>
            </a:endParaRPr>
          </a:p>
          <a:p>
            <a:endParaRPr lang="en-US" dirty="0"/>
          </a:p>
        </p:txBody>
      </p:sp>
      <p:sp>
        <p:nvSpPr>
          <p:cNvPr id="3" name="Title 2"/>
          <p:cNvSpPr>
            <a:spLocks noGrp="1"/>
          </p:cNvSpPr>
          <p:nvPr>
            <p:ph type="title"/>
          </p:nvPr>
        </p:nvSpPr>
        <p:spPr>
          <a:xfrm>
            <a:off x="228600" y="381000"/>
            <a:ext cx="8381260" cy="1054394"/>
          </a:xfrm>
        </p:spPr>
        <p:txBody>
          <a:bodyPr/>
          <a:lstStyle/>
          <a:p>
            <a:r>
              <a:rPr lang="en-US" sz="2800" dirty="0">
                <a:latin typeface="Georgia" panose="02040502050405020303" pitchFamily="18" charset="0"/>
              </a:rPr>
              <a:t>Preliminary results</a:t>
            </a:r>
            <a:br>
              <a:rPr lang="en-US" sz="2800" dirty="0">
                <a:latin typeface="Georgia" panose="02040502050405020303" pitchFamily="18" charset="0"/>
              </a:rPr>
            </a:br>
            <a:r>
              <a:rPr lang="en-US" sz="2800" dirty="0" smtClean="0">
                <a:latin typeface="Georgia" panose="02040502050405020303" pitchFamily="18" charset="0"/>
              </a:rPr>
              <a:t>Grit</a:t>
            </a:r>
            <a:r>
              <a:rPr lang="en-US" sz="2800" dirty="0">
                <a:latin typeface="Georgia" panose="02040502050405020303" pitchFamily="18" charset="0"/>
              </a:rPr>
              <a:t>, Emotion and Literacy Study</a:t>
            </a:r>
            <a:br>
              <a:rPr lang="en-US" sz="2800" dirty="0">
                <a:latin typeface="Georgia" panose="02040502050405020303" pitchFamily="18" charset="0"/>
              </a:rPr>
            </a:br>
            <a:r>
              <a:rPr lang="en-US" sz="2800" dirty="0">
                <a:latin typeface="Georgia" panose="02040502050405020303" pitchFamily="18" charset="0"/>
              </a:rPr>
              <a:t>O’Neal, C &amp; </a:t>
            </a:r>
            <a:r>
              <a:rPr lang="en-US" sz="2800" dirty="0" err="1" smtClean="0">
                <a:latin typeface="Georgia" panose="02040502050405020303" pitchFamily="18" charset="0"/>
              </a:rPr>
              <a:t>Perlow</a:t>
            </a:r>
            <a:r>
              <a:rPr lang="en-US" sz="2800" dirty="0" smtClean="0">
                <a:latin typeface="Georgia" panose="02040502050405020303" pitchFamily="18" charset="0"/>
              </a:rPr>
              <a:t> </a:t>
            </a:r>
            <a:r>
              <a:rPr lang="en-US" sz="2800" dirty="0">
                <a:latin typeface="Georgia" panose="02040502050405020303" pitchFamily="18" charset="0"/>
              </a:rPr>
              <a:t>B. (</a:t>
            </a:r>
            <a:r>
              <a:rPr lang="en-US" sz="2800" dirty="0" err="1">
                <a:latin typeface="Georgia" panose="02040502050405020303" pitchFamily="18" charset="0"/>
              </a:rPr>
              <a:t>UMD</a:t>
            </a:r>
            <a:r>
              <a:rPr lang="en-US" sz="2800" dirty="0">
                <a:latin typeface="Georgia" panose="02040502050405020303" pitchFamily="18" charset="0"/>
              </a:rPr>
              <a:t> 2014)</a:t>
            </a:r>
          </a:p>
        </p:txBody>
      </p:sp>
      <p:pic>
        <p:nvPicPr>
          <p:cNvPr id="4" name="Picture 3"/>
          <p:cNvPicPr>
            <a:picLocks noChangeAspect="1"/>
          </p:cNvPicPr>
          <p:nvPr/>
        </p:nvPicPr>
        <p:blipFill>
          <a:blip r:embed="rId2"/>
          <a:stretch>
            <a:fillRect/>
          </a:stretch>
        </p:blipFill>
        <p:spPr>
          <a:xfrm>
            <a:off x="3810000" y="3514142"/>
            <a:ext cx="6058933" cy="2414610"/>
          </a:xfrm>
          <a:prstGeom prst="rect">
            <a:avLst/>
          </a:prstGeom>
        </p:spPr>
      </p:pic>
      <p:pic>
        <p:nvPicPr>
          <p:cNvPr id="5" name="Picture 4"/>
          <p:cNvPicPr>
            <a:picLocks noChangeAspect="1"/>
          </p:cNvPicPr>
          <p:nvPr/>
        </p:nvPicPr>
        <p:blipFill>
          <a:blip r:embed="rId3"/>
          <a:stretch>
            <a:fillRect/>
          </a:stretch>
        </p:blipFill>
        <p:spPr>
          <a:xfrm>
            <a:off x="685800" y="3642240"/>
            <a:ext cx="2636459" cy="2280095"/>
          </a:xfrm>
          <a:prstGeom prst="rect">
            <a:avLst/>
          </a:prstGeom>
        </p:spPr>
      </p:pic>
    </p:spTree>
    <p:extLst>
      <p:ext uri="{BB962C8B-B14F-4D97-AF65-F5344CB8AC3E}">
        <p14:creationId xmlns:p14="http://schemas.microsoft.com/office/powerpoint/2010/main" val="241874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latin typeface="Georgia" panose="02040502050405020303" pitchFamily="18" charset="0"/>
              </a:rPr>
              <a:t>Parts of this presentation have been taken from: </a:t>
            </a:r>
          </a:p>
          <a:p>
            <a:r>
              <a:rPr lang="en-US" dirty="0">
                <a:latin typeface="Georgia" panose="02040502050405020303" pitchFamily="18" charset="0"/>
              </a:rPr>
              <a:t>Collaborative for Academic, Social and Emotional Learning (CASEL) http://casel.org/</a:t>
            </a:r>
            <a:endParaRPr lang="en-US" dirty="0">
              <a:latin typeface="Georgia" panose="02040502050405020303" pitchFamily="18" charset="0"/>
              <a:cs typeface="Calibri" pitchFamily="34" charset="0"/>
            </a:endParaRPr>
          </a:p>
          <a:p>
            <a:r>
              <a:rPr lang="en-US" dirty="0">
                <a:latin typeface="Georgia" panose="02040502050405020303" pitchFamily="18" charset="0"/>
              </a:rPr>
              <a:t>Chess for teacher by M. P. </a:t>
            </a:r>
            <a:r>
              <a:rPr lang="en-US" dirty="0" err="1">
                <a:latin typeface="Georgia" panose="02040502050405020303" pitchFamily="18" charset="0"/>
              </a:rPr>
              <a:t>Kusen</a:t>
            </a:r>
            <a:r>
              <a:rPr lang="en-US" dirty="0">
                <a:latin typeface="Georgia" panose="02040502050405020303" pitchFamily="18" charset="0"/>
              </a:rPr>
              <a:t> </a:t>
            </a:r>
            <a:r>
              <a:rPr lang="en-US" dirty="0">
                <a:latin typeface="Georgia" panose="02040502050405020303" pitchFamily="18" charset="0"/>
                <a:hlinkClick r:id="rId2"/>
              </a:rPr>
              <a:t>http://www.chessforteachers.com/</a:t>
            </a:r>
            <a:endParaRPr lang="en-US" dirty="0">
              <a:latin typeface="Georgia" panose="02040502050405020303" pitchFamily="18" charset="0"/>
            </a:endParaRPr>
          </a:p>
          <a:p>
            <a:r>
              <a:rPr lang="en-US" dirty="0">
                <a:latin typeface="Georgia" panose="02040502050405020303" pitchFamily="18" charset="0"/>
              </a:rPr>
              <a:t>Teaching Life Skills Through Chess by Fernando Moreno</a:t>
            </a:r>
          </a:p>
          <a:p>
            <a:r>
              <a:rPr lang="en-US" dirty="0" smtClean="0">
                <a:latin typeface="Georgia" panose="02040502050405020303" pitchFamily="18" charset="0"/>
              </a:rPr>
              <a:t>Eric </a:t>
            </a:r>
            <a:r>
              <a:rPr lang="en-US" dirty="0">
                <a:latin typeface="Georgia" panose="02040502050405020303" pitchFamily="18" charset="0"/>
              </a:rPr>
              <a:t>Henderson’s presentation “A Culture of Chess in a Title 1 School</a:t>
            </a:r>
            <a:r>
              <a:rPr lang="en-US" dirty="0" smtClean="0">
                <a:latin typeface="Georgia" panose="02040502050405020303" pitchFamily="18" charset="0"/>
              </a:rPr>
              <a:t>”</a:t>
            </a:r>
          </a:p>
          <a:p>
            <a:r>
              <a:rPr lang="en-US" dirty="0"/>
              <a:t>O’Neal, C &amp; </a:t>
            </a:r>
            <a:r>
              <a:rPr lang="en-US" dirty="0" err="1"/>
              <a:t>Perlon</a:t>
            </a:r>
            <a:r>
              <a:rPr lang="en-US" dirty="0"/>
              <a:t> B. Grit, Emotion and Literacy Study</a:t>
            </a:r>
            <a:r>
              <a:rPr lang="en-US" dirty="0" smtClean="0"/>
              <a:t>(UMD </a:t>
            </a:r>
            <a:r>
              <a:rPr lang="en-US" dirty="0"/>
              <a:t>2014</a:t>
            </a:r>
            <a:r>
              <a:rPr lang="en-US" dirty="0" smtClean="0"/>
              <a:t>)</a:t>
            </a:r>
          </a:p>
          <a:p>
            <a:r>
              <a:rPr lang="en-US" dirty="0" smtClean="0">
                <a:latin typeface="Georgia" panose="02040502050405020303" pitchFamily="18" charset="0"/>
              </a:rPr>
              <a:t>US Chess Center, Washington DC</a:t>
            </a:r>
          </a:p>
          <a:p>
            <a:r>
              <a:rPr lang="en-US" dirty="0" smtClean="0">
                <a:latin typeface="Georgia" panose="02040502050405020303" pitchFamily="18" charset="0"/>
              </a:rPr>
              <a:t>Thanks for the editing and suggestion from Cristina Moreno, Yale student.</a:t>
            </a:r>
            <a:endParaRPr lang="en-US" dirty="0">
              <a:latin typeface="Georgia" panose="02040502050405020303" pitchFamily="18" charset="0"/>
            </a:endParaRPr>
          </a:p>
          <a:p>
            <a:pPr lvl="1"/>
            <a:endParaRPr lang="en-US" dirty="0"/>
          </a:p>
        </p:txBody>
      </p:sp>
      <p:sp>
        <p:nvSpPr>
          <p:cNvPr id="3" name="Title 2"/>
          <p:cNvSpPr>
            <a:spLocks noGrp="1"/>
          </p:cNvSpPr>
          <p:nvPr>
            <p:ph type="title"/>
          </p:nvPr>
        </p:nvSpPr>
        <p:spPr/>
        <p:txBody>
          <a:bodyPr/>
          <a:lstStyle/>
          <a:p>
            <a:r>
              <a:rPr lang="en-US" dirty="0" smtClean="0">
                <a:latin typeface="Georgia" panose="02040502050405020303" pitchFamily="18" charset="0"/>
              </a:rPr>
              <a:t>Acknowledgements </a:t>
            </a:r>
            <a:endParaRPr lang="en-US" dirty="0">
              <a:latin typeface="Georgia" panose="02040502050405020303" pitchFamily="18" charset="0"/>
            </a:endParaRPr>
          </a:p>
        </p:txBody>
      </p:sp>
    </p:spTree>
    <p:extLst>
      <p:ext uri="{BB962C8B-B14F-4D97-AF65-F5344CB8AC3E}">
        <p14:creationId xmlns:p14="http://schemas.microsoft.com/office/powerpoint/2010/main" val="38532825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9050"/>
            <a:ext cx="8208304" cy="6858000"/>
          </a:xfrm>
          <a:prstGeom prst="rect">
            <a:avLst/>
          </a:prstGeom>
        </p:spPr>
      </p:pic>
    </p:spTree>
    <p:extLst>
      <p:ext uri="{BB962C8B-B14F-4D97-AF65-F5344CB8AC3E}">
        <p14:creationId xmlns:p14="http://schemas.microsoft.com/office/powerpoint/2010/main" val="32030504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428030"/>
            <a:ext cx="4191000" cy="5715000"/>
          </a:xfrm>
          <a:prstGeom prst="rect">
            <a:avLst/>
          </a:prstGeom>
          <a:solidFill>
            <a:schemeClr val="tx1"/>
          </a:solidFill>
          <a:ln w="57150" cap="flat" cmpd="thickThin"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0000"/>
                </a:solidFill>
              </a:rPr>
              <a:t>By:</a:t>
            </a:r>
          </a:p>
          <a:p>
            <a:pPr algn="ctr"/>
            <a:r>
              <a:rPr lang="en-US" sz="2400" b="1" dirty="0" smtClean="0">
                <a:solidFill>
                  <a:srgbClr val="FF0000"/>
                </a:solidFill>
              </a:rPr>
              <a:t>Fernando Moreno </a:t>
            </a:r>
          </a:p>
          <a:p>
            <a:pPr algn="ctr"/>
            <a:r>
              <a:rPr lang="en-US" b="1" dirty="0" smtClean="0">
                <a:solidFill>
                  <a:srgbClr val="FF0000"/>
                </a:solidFill>
              </a:rPr>
              <a:t>Montgomery County, Maryland School Counselor</a:t>
            </a:r>
          </a:p>
          <a:p>
            <a:pPr algn="ctr"/>
            <a:r>
              <a:rPr lang="en-US" b="1" dirty="0" smtClean="0">
                <a:solidFill>
                  <a:srgbClr val="FF0000"/>
                </a:solidFill>
              </a:rPr>
              <a:t>US Chess Federation Education Board Member</a:t>
            </a:r>
          </a:p>
          <a:p>
            <a:endParaRPr lang="en-US" dirty="0"/>
          </a:p>
        </p:txBody>
      </p:sp>
      <p:pic>
        <p:nvPicPr>
          <p:cNvPr id="4" name="Picture 2" descr="C:\Users\Mike\Desktop\526560734_3c3ecebb08_o.gif.gif"/>
          <p:cNvPicPr>
            <a:picLocks noChangeAspect="1" noChangeArrowheads="1" noCrop="1"/>
          </p:cNvPicPr>
          <p:nvPr/>
        </p:nvPicPr>
        <p:blipFill>
          <a:blip r:embed="rId2" cstate="print"/>
          <a:srcRect/>
          <a:stretch>
            <a:fillRect/>
          </a:stretch>
        </p:blipFill>
        <p:spPr bwMode="auto">
          <a:xfrm>
            <a:off x="762000" y="533400"/>
            <a:ext cx="1143000" cy="1143000"/>
          </a:xfrm>
          <a:prstGeom prst="rect">
            <a:avLst/>
          </a:prstGeom>
          <a:noFill/>
        </p:spPr>
      </p:pic>
      <p:sp>
        <p:nvSpPr>
          <p:cNvPr id="5" name="Rectangle 4"/>
          <p:cNvSpPr/>
          <p:nvPr/>
        </p:nvSpPr>
        <p:spPr>
          <a:xfrm>
            <a:off x="0" y="1214735"/>
            <a:ext cx="5715000" cy="1015663"/>
          </a:xfrm>
          <a:prstGeom prst="rect">
            <a:avLst/>
          </a:prstGeom>
        </p:spPr>
        <p:txBody>
          <a:bodyPr wrap="square">
            <a:spAutoFit/>
          </a:bodyPr>
          <a:lstStyle/>
          <a:p>
            <a:pPr algn="ctr"/>
            <a:r>
              <a:rPr lang="en-US" b="1" i="1" dirty="0" smtClean="0">
                <a:solidFill>
                  <a:srgbClr val="FF0000"/>
                </a:solidFill>
              </a:rPr>
              <a:t>“</a:t>
            </a:r>
            <a:r>
              <a:rPr lang="en-US" sz="2000" b="1" i="1" u="sng" dirty="0" smtClean="0">
                <a:solidFill>
                  <a:srgbClr val="FF0000"/>
                </a:solidFill>
              </a:rPr>
              <a:t>Think</a:t>
            </a:r>
            <a:r>
              <a:rPr lang="en-US" sz="2000" b="1" i="1" dirty="0" smtClean="0">
                <a:solidFill>
                  <a:srgbClr val="FF0000"/>
                </a:solidFill>
              </a:rPr>
              <a:t> </a:t>
            </a:r>
          </a:p>
          <a:p>
            <a:pPr algn="ctr"/>
            <a:r>
              <a:rPr lang="en-US" sz="2000" b="1" i="1" u="sng" dirty="0" smtClean="0">
                <a:solidFill>
                  <a:srgbClr val="FF0000"/>
                </a:solidFill>
              </a:rPr>
              <a:t>Before</a:t>
            </a:r>
            <a:r>
              <a:rPr lang="en-US" sz="2000" b="1" i="1" dirty="0" smtClean="0">
                <a:solidFill>
                  <a:srgbClr val="FF0000"/>
                </a:solidFill>
              </a:rPr>
              <a:t> </a:t>
            </a:r>
            <a:r>
              <a:rPr lang="en-US" sz="2000" b="1" i="1" u="sng" dirty="0" smtClean="0">
                <a:solidFill>
                  <a:srgbClr val="FF0000"/>
                </a:solidFill>
              </a:rPr>
              <a:t>You</a:t>
            </a:r>
            <a:r>
              <a:rPr lang="en-US" sz="2000" b="1" i="1" dirty="0" smtClean="0">
                <a:solidFill>
                  <a:srgbClr val="FF0000"/>
                </a:solidFill>
              </a:rPr>
              <a:t> </a:t>
            </a:r>
          </a:p>
          <a:p>
            <a:pPr algn="ctr"/>
            <a:r>
              <a:rPr lang="en-US" sz="2000" b="1" i="1" u="sng" dirty="0" smtClean="0">
                <a:solidFill>
                  <a:srgbClr val="FF0000"/>
                </a:solidFill>
              </a:rPr>
              <a:t>Move</a:t>
            </a:r>
            <a:r>
              <a:rPr lang="en-US" sz="2000" b="1" i="1" dirty="0" smtClean="0">
                <a:solidFill>
                  <a:srgbClr val="FF0000"/>
                </a:solidFill>
              </a:rPr>
              <a:t> </a:t>
            </a:r>
            <a:r>
              <a:rPr lang="en-US" sz="2000" b="1" i="1" u="sng" dirty="0" smtClean="0">
                <a:solidFill>
                  <a:srgbClr val="FF0000"/>
                </a:solidFill>
              </a:rPr>
              <a:t>Lesson</a:t>
            </a:r>
            <a:r>
              <a:rPr lang="en-US" sz="2000" b="1" i="1" dirty="0" smtClean="0">
                <a:solidFill>
                  <a:srgbClr val="FF0000"/>
                </a:solidFill>
              </a:rPr>
              <a:t>”</a:t>
            </a:r>
          </a:p>
        </p:txBody>
      </p:sp>
      <p:pic>
        <p:nvPicPr>
          <p:cNvPr id="6" name="Picture 5" descr="C:\Users\Mike\Desktop\Unknown.jpeg"/>
          <p:cNvPicPr>
            <a:picLocks noChangeAspect="1" noChangeArrowheads="1"/>
          </p:cNvPicPr>
          <p:nvPr/>
        </p:nvPicPr>
        <p:blipFill>
          <a:blip r:embed="rId3" cstate="print"/>
          <a:srcRect/>
          <a:stretch>
            <a:fillRect/>
          </a:stretch>
        </p:blipFill>
        <p:spPr bwMode="auto">
          <a:xfrm>
            <a:off x="2286000" y="4648200"/>
            <a:ext cx="952500" cy="952500"/>
          </a:xfrm>
          <a:prstGeom prst="rect">
            <a:avLst/>
          </a:prstGeom>
          <a:noFill/>
        </p:spPr>
      </p:pic>
      <p:pic>
        <p:nvPicPr>
          <p:cNvPr id="7" name="Picture 6"/>
          <p:cNvPicPr>
            <a:picLocks noChangeAspect="1"/>
          </p:cNvPicPr>
          <p:nvPr/>
        </p:nvPicPr>
        <p:blipFill>
          <a:blip r:embed="rId4" cstate="print"/>
          <a:stretch>
            <a:fillRect/>
          </a:stretch>
        </p:blipFill>
        <p:spPr>
          <a:xfrm>
            <a:off x="5103936" y="316985"/>
            <a:ext cx="3671764" cy="5826045"/>
          </a:xfrm>
          <a:prstGeom prst="rect">
            <a:avLst/>
          </a:prstGeom>
        </p:spPr>
      </p:pic>
    </p:spTree>
    <p:extLst>
      <p:ext uri="{BB962C8B-B14F-4D97-AF65-F5344CB8AC3E}">
        <p14:creationId xmlns:p14="http://schemas.microsoft.com/office/powerpoint/2010/main" val="3884422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Georgia" panose="02040502050405020303" pitchFamily="18" charset="0"/>
              </a:rPr>
              <a:t>A Description of JoAnn </a:t>
            </a:r>
            <a:r>
              <a:rPr lang="en-US" dirty="0" err="1" smtClean="0">
                <a:latin typeface="Georgia" panose="02040502050405020303" pitchFamily="18" charset="0"/>
              </a:rPr>
              <a:t>Leleck</a:t>
            </a:r>
            <a:r>
              <a:rPr lang="en-US" dirty="0" smtClean="0">
                <a:latin typeface="Georgia" panose="02040502050405020303" pitchFamily="18" charset="0"/>
              </a:rPr>
              <a:t> Elementary school</a:t>
            </a:r>
            <a:endParaRPr lang="en-US" dirty="0">
              <a:latin typeface="Georgia" panose="02040502050405020303" pitchFamily="18" charset="0"/>
            </a:endParaRPr>
          </a:p>
        </p:txBody>
      </p:sp>
      <p:sp>
        <p:nvSpPr>
          <p:cNvPr id="5" name="TextBox 4"/>
          <p:cNvSpPr txBox="1"/>
          <p:nvPr/>
        </p:nvSpPr>
        <p:spPr>
          <a:xfrm>
            <a:off x="762000" y="1676400"/>
            <a:ext cx="6934200" cy="923330"/>
          </a:xfrm>
          <a:prstGeom prst="rect">
            <a:avLst/>
          </a:prstGeom>
          <a:noFill/>
        </p:spPr>
        <p:txBody>
          <a:bodyPr wrap="square" rtlCol="0">
            <a:spAutoFit/>
          </a:bodyPr>
          <a:lstStyle/>
          <a:p>
            <a:r>
              <a:rPr lang="en-US" dirty="0" smtClean="0">
                <a:latin typeface="Georgia" panose="02040502050405020303" pitchFamily="18" charset="0"/>
              </a:rPr>
              <a:t>JoAnn </a:t>
            </a:r>
            <a:r>
              <a:rPr lang="en-US" dirty="0" err="1" smtClean="0">
                <a:latin typeface="Georgia" panose="02040502050405020303" pitchFamily="18" charset="0"/>
              </a:rPr>
              <a:t>Leleck</a:t>
            </a:r>
            <a:r>
              <a:rPr lang="en-US" dirty="0" smtClean="0">
                <a:latin typeface="Georgia" panose="02040502050405020303" pitchFamily="18" charset="0"/>
              </a:rPr>
              <a:t> ES is part of the Montgomery County Public Schools (MCPS 2014) school district, a large suburban district located in the state of Maryland in the United States. </a:t>
            </a:r>
            <a:endParaRPr lang="en-US" dirty="0">
              <a:latin typeface="Georgia" panose="02040502050405020303"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220192943"/>
              </p:ext>
            </p:extLst>
          </p:nvPr>
        </p:nvGraphicFramePr>
        <p:xfrm>
          <a:off x="914400" y="2895600"/>
          <a:ext cx="7391400" cy="3768376"/>
        </p:xfrm>
        <a:graphic>
          <a:graphicData uri="http://schemas.openxmlformats.org/drawingml/2006/table">
            <a:tbl>
              <a:tblPr firstRow="1" bandRow="1">
                <a:tableStyleId>{5C22544A-7EE6-4342-B048-85BDC9FD1C3A}</a:tableStyleId>
              </a:tblPr>
              <a:tblGrid>
                <a:gridCol w="3695700"/>
                <a:gridCol w="3695700"/>
              </a:tblGrid>
              <a:tr h="453106">
                <a:tc>
                  <a:txBody>
                    <a:bodyPr/>
                    <a:lstStyle/>
                    <a:p>
                      <a:r>
                        <a:rPr lang="en-US" dirty="0" smtClean="0">
                          <a:solidFill>
                            <a:srgbClr val="0070C0"/>
                          </a:solidFill>
                          <a:latin typeface="Georgia" panose="02040502050405020303" pitchFamily="18" charset="0"/>
                        </a:rPr>
                        <a:t>MCPS</a:t>
                      </a:r>
                      <a:endParaRPr lang="en-US" dirty="0">
                        <a:solidFill>
                          <a:srgbClr val="0070C0"/>
                        </a:solidFill>
                        <a:latin typeface="Georgia" panose="02040502050405020303" pitchFamily="18" charset="0"/>
                      </a:endParaRPr>
                    </a:p>
                  </a:txBody>
                  <a:tcPr/>
                </a:tc>
                <a:tc>
                  <a:txBody>
                    <a:bodyPr/>
                    <a:lstStyle/>
                    <a:p>
                      <a:r>
                        <a:rPr lang="en-US" dirty="0" smtClean="0">
                          <a:solidFill>
                            <a:srgbClr val="FF0000"/>
                          </a:solidFill>
                          <a:latin typeface="Georgia" panose="02040502050405020303" pitchFamily="18" charset="0"/>
                        </a:rPr>
                        <a:t>JoAnn </a:t>
                      </a:r>
                      <a:r>
                        <a:rPr lang="en-US" dirty="0" err="1" smtClean="0">
                          <a:solidFill>
                            <a:srgbClr val="FF0000"/>
                          </a:solidFill>
                          <a:latin typeface="Georgia" panose="02040502050405020303" pitchFamily="18" charset="0"/>
                        </a:rPr>
                        <a:t>Leleck</a:t>
                      </a:r>
                      <a:r>
                        <a:rPr lang="en-US" dirty="0" smtClean="0">
                          <a:solidFill>
                            <a:srgbClr val="FF0000"/>
                          </a:solidFill>
                          <a:latin typeface="Georgia" panose="02040502050405020303" pitchFamily="18" charset="0"/>
                        </a:rPr>
                        <a:t> ES at Broad Acres</a:t>
                      </a:r>
                      <a:endParaRPr lang="en-US" dirty="0">
                        <a:solidFill>
                          <a:srgbClr val="FF0000"/>
                        </a:solidFill>
                        <a:latin typeface="Georgia" panose="02040502050405020303" pitchFamily="18" charset="0"/>
                      </a:endParaRPr>
                    </a:p>
                  </a:txBody>
                  <a:tcPr/>
                </a:tc>
              </a:tr>
              <a:tr h="782074">
                <a:tc>
                  <a:txBody>
                    <a:bodyPr/>
                    <a:lstStyle/>
                    <a:p>
                      <a:r>
                        <a:rPr lang="en-US" dirty="0" smtClean="0">
                          <a:solidFill>
                            <a:srgbClr val="0070C0"/>
                          </a:solidFill>
                          <a:latin typeface="Georgia" panose="02040502050405020303" pitchFamily="18" charset="0"/>
                        </a:rPr>
                        <a:t>Contains more than 150,000 students (PK-12</a:t>
                      </a:r>
                      <a:r>
                        <a:rPr lang="en-US" baseline="30000" dirty="0" smtClean="0">
                          <a:solidFill>
                            <a:srgbClr val="0070C0"/>
                          </a:solidFill>
                          <a:latin typeface="Georgia" panose="02040502050405020303" pitchFamily="18" charset="0"/>
                        </a:rPr>
                        <a:t>th</a:t>
                      </a:r>
                      <a:r>
                        <a:rPr lang="en-US" baseline="0" dirty="0" smtClean="0">
                          <a:solidFill>
                            <a:srgbClr val="0070C0"/>
                          </a:solidFill>
                          <a:latin typeface="Georgia" panose="02040502050405020303" pitchFamily="18" charset="0"/>
                        </a:rPr>
                        <a:t> grade) </a:t>
                      </a:r>
                      <a:endParaRPr lang="en-US" dirty="0">
                        <a:solidFill>
                          <a:srgbClr val="0070C0"/>
                        </a:solidFill>
                        <a:latin typeface="Georgia" panose="02040502050405020303" pitchFamily="18" charset="0"/>
                      </a:endParaRPr>
                    </a:p>
                  </a:txBody>
                  <a:tcPr/>
                </a:tc>
                <a:tc>
                  <a:txBody>
                    <a:bodyPr/>
                    <a:lstStyle/>
                    <a:p>
                      <a:r>
                        <a:rPr lang="en-US" dirty="0" smtClean="0">
                          <a:solidFill>
                            <a:srgbClr val="FF0000"/>
                          </a:solidFill>
                          <a:latin typeface="Georgia" panose="02040502050405020303" pitchFamily="18" charset="0"/>
                        </a:rPr>
                        <a:t>Contains approximately</a:t>
                      </a:r>
                      <a:r>
                        <a:rPr lang="en-US" baseline="0" dirty="0" smtClean="0">
                          <a:solidFill>
                            <a:srgbClr val="FF0000"/>
                          </a:solidFill>
                          <a:latin typeface="Georgia" panose="02040502050405020303" pitchFamily="18" charset="0"/>
                        </a:rPr>
                        <a:t> 780 students (PK-5</a:t>
                      </a:r>
                      <a:r>
                        <a:rPr lang="en-US" baseline="30000" dirty="0" smtClean="0">
                          <a:solidFill>
                            <a:srgbClr val="FF0000"/>
                          </a:solidFill>
                          <a:latin typeface="Georgia" panose="02040502050405020303" pitchFamily="18" charset="0"/>
                        </a:rPr>
                        <a:t>th</a:t>
                      </a:r>
                      <a:r>
                        <a:rPr lang="en-US" baseline="0" dirty="0" smtClean="0">
                          <a:solidFill>
                            <a:srgbClr val="FF0000"/>
                          </a:solidFill>
                          <a:latin typeface="Georgia" panose="02040502050405020303" pitchFamily="18" charset="0"/>
                        </a:rPr>
                        <a:t> grade) </a:t>
                      </a:r>
                      <a:endParaRPr lang="en-US" dirty="0">
                        <a:solidFill>
                          <a:srgbClr val="FF0000"/>
                        </a:solidFill>
                        <a:latin typeface="Georgia" panose="02040502050405020303" pitchFamily="18" charset="0"/>
                      </a:endParaRPr>
                    </a:p>
                  </a:txBody>
                  <a:tcPr/>
                </a:tc>
              </a:tr>
              <a:tr h="782074">
                <a:tc>
                  <a:txBody>
                    <a:bodyPr/>
                    <a:lstStyle/>
                    <a:p>
                      <a:r>
                        <a:rPr lang="en-US" dirty="0" smtClean="0">
                          <a:solidFill>
                            <a:srgbClr val="0070C0"/>
                          </a:solidFill>
                          <a:latin typeface="Georgia" panose="02040502050405020303" pitchFamily="18" charset="0"/>
                        </a:rPr>
                        <a:t>35% of students receive Free and Reduced</a:t>
                      </a:r>
                      <a:r>
                        <a:rPr lang="en-US" baseline="0" dirty="0" smtClean="0">
                          <a:solidFill>
                            <a:srgbClr val="0070C0"/>
                          </a:solidFill>
                          <a:latin typeface="Georgia" panose="02040502050405020303" pitchFamily="18" charset="0"/>
                        </a:rPr>
                        <a:t> Meals (FARM) </a:t>
                      </a:r>
                    </a:p>
                  </a:txBody>
                  <a:tcPr/>
                </a:tc>
                <a:tc>
                  <a:txBody>
                    <a:bodyPr/>
                    <a:lstStyle/>
                    <a:p>
                      <a:r>
                        <a:rPr lang="en-US" dirty="0" smtClean="0">
                          <a:solidFill>
                            <a:srgbClr val="FF0000"/>
                          </a:solidFill>
                          <a:latin typeface="Georgia" panose="02040502050405020303" pitchFamily="18" charset="0"/>
                        </a:rPr>
                        <a:t>95% of students receive FARMS</a:t>
                      </a:r>
                      <a:endParaRPr lang="en-US" dirty="0">
                        <a:solidFill>
                          <a:srgbClr val="FF0000"/>
                        </a:solidFill>
                        <a:latin typeface="Georgia" panose="02040502050405020303" pitchFamily="18" charset="0"/>
                      </a:endParaRPr>
                    </a:p>
                  </a:txBody>
                  <a:tcPr/>
                </a:tc>
              </a:tr>
              <a:tr h="782074">
                <a:tc>
                  <a:txBody>
                    <a:bodyPr/>
                    <a:lstStyle/>
                    <a:p>
                      <a:r>
                        <a:rPr lang="en-US" dirty="0" smtClean="0">
                          <a:solidFill>
                            <a:srgbClr val="0070C0"/>
                          </a:solidFill>
                          <a:latin typeface="Georgia" panose="02040502050405020303" pitchFamily="18" charset="0"/>
                        </a:rPr>
                        <a:t>14% of students</a:t>
                      </a:r>
                      <a:r>
                        <a:rPr lang="en-US" baseline="0" dirty="0" smtClean="0">
                          <a:solidFill>
                            <a:srgbClr val="0070C0"/>
                          </a:solidFill>
                          <a:latin typeface="Georgia" panose="02040502050405020303" pitchFamily="18" charset="0"/>
                        </a:rPr>
                        <a:t> are classified Language Limited English</a:t>
                      </a:r>
                      <a:endParaRPr lang="en-US" dirty="0">
                        <a:solidFill>
                          <a:srgbClr val="0070C0"/>
                        </a:solidFill>
                        <a:latin typeface="Georgia" panose="02040502050405020303" pitchFamily="18" charset="0"/>
                      </a:endParaRPr>
                    </a:p>
                  </a:txBody>
                  <a:tcPr/>
                </a:tc>
                <a:tc>
                  <a:txBody>
                    <a:bodyPr/>
                    <a:lstStyle/>
                    <a:p>
                      <a:r>
                        <a:rPr lang="en-US" dirty="0" smtClean="0">
                          <a:solidFill>
                            <a:srgbClr val="FF0000"/>
                          </a:solidFill>
                          <a:latin typeface="Georgia" panose="02040502050405020303" pitchFamily="18" charset="0"/>
                        </a:rPr>
                        <a:t>75% of students are ELL</a:t>
                      </a:r>
                      <a:endParaRPr lang="en-US" dirty="0">
                        <a:solidFill>
                          <a:srgbClr val="FF0000"/>
                        </a:solidFill>
                        <a:latin typeface="Georgia" panose="02040502050405020303" pitchFamily="18" charset="0"/>
                      </a:endParaRPr>
                    </a:p>
                  </a:txBody>
                  <a:tcPr/>
                </a:tc>
              </a:tr>
              <a:tr h="782074">
                <a:tc>
                  <a:txBody>
                    <a:bodyPr/>
                    <a:lstStyle/>
                    <a:p>
                      <a:endParaRPr lang="en-US" dirty="0">
                        <a:solidFill>
                          <a:srgbClr val="0070C0"/>
                        </a:solidFill>
                        <a:latin typeface="Georgia" panose="02040502050405020303" pitchFamily="18" charset="0"/>
                      </a:endParaRPr>
                    </a:p>
                  </a:txBody>
                  <a:tcPr/>
                </a:tc>
                <a:tc>
                  <a:txBody>
                    <a:bodyPr/>
                    <a:lstStyle/>
                    <a:p>
                      <a:r>
                        <a:rPr lang="en-US" dirty="0" smtClean="0">
                          <a:solidFill>
                            <a:srgbClr val="FF0000"/>
                          </a:solidFill>
                          <a:latin typeface="Georgia" panose="02040502050405020303" pitchFamily="18" charset="0"/>
                        </a:rPr>
                        <a:t>Students display disproportionate</a:t>
                      </a:r>
                      <a:r>
                        <a:rPr lang="en-US" baseline="0" dirty="0" smtClean="0">
                          <a:solidFill>
                            <a:srgbClr val="FF0000"/>
                          </a:solidFill>
                          <a:latin typeface="Georgia" panose="02040502050405020303" pitchFamily="18" charset="0"/>
                        </a:rPr>
                        <a:t> levels of major health problems</a:t>
                      </a:r>
                      <a:endParaRPr lang="en-US" dirty="0">
                        <a:solidFill>
                          <a:srgbClr val="FF0000"/>
                        </a:solidFill>
                        <a:latin typeface="Georgia" panose="02040502050405020303" pitchFamily="18" charset="0"/>
                      </a:endParaRPr>
                    </a:p>
                  </a:txBody>
                  <a:tcPr/>
                </a:tc>
              </a:tr>
            </a:tbl>
          </a:graphicData>
        </a:graphic>
      </p:graphicFrame>
    </p:spTree>
    <p:extLst>
      <p:ext uri="{BB962C8B-B14F-4D97-AF65-F5344CB8AC3E}">
        <p14:creationId xmlns:p14="http://schemas.microsoft.com/office/powerpoint/2010/main" val="1946451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solidFill>
                  <a:schemeClr val="tx1"/>
                </a:solidFill>
                <a:latin typeface="Georgia" panose="02040502050405020303" pitchFamily="18" charset="0"/>
              </a:rPr>
              <a:t>Alcohol and other drug use </a:t>
            </a:r>
          </a:p>
          <a:p>
            <a:r>
              <a:rPr lang="en-US" sz="2800" dirty="0" smtClean="0">
                <a:solidFill>
                  <a:schemeClr val="tx1"/>
                </a:solidFill>
                <a:latin typeface="Georgia" panose="02040502050405020303" pitchFamily="18" charset="0"/>
              </a:rPr>
              <a:t>Domestic and family violence </a:t>
            </a:r>
          </a:p>
          <a:p>
            <a:r>
              <a:rPr lang="en-US" sz="2800" dirty="0" smtClean="0">
                <a:solidFill>
                  <a:schemeClr val="tx1"/>
                </a:solidFill>
                <a:latin typeface="Georgia" panose="02040502050405020303" pitchFamily="18" charset="0"/>
              </a:rPr>
              <a:t>Truancy from school </a:t>
            </a:r>
          </a:p>
          <a:p>
            <a:r>
              <a:rPr lang="en-US" sz="2800" dirty="0" smtClean="0">
                <a:solidFill>
                  <a:schemeClr val="tx1"/>
                </a:solidFill>
                <a:latin typeface="Georgia" panose="02040502050405020303" pitchFamily="18" charset="0"/>
              </a:rPr>
              <a:t>High risk of gang involvement and teenage pregnancy</a:t>
            </a:r>
          </a:p>
          <a:p>
            <a:r>
              <a:rPr lang="en-US" sz="2800" dirty="0" smtClean="0">
                <a:solidFill>
                  <a:schemeClr val="tx1"/>
                </a:solidFill>
                <a:latin typeface="Georgia" panose="02040502050405020303" pitchFamily="18" charset="0"/>
              </a:rPr>
              <a:t>Lower rates of achieving higher education (college degrees)</a:t>
            </a:r>
            <a:endParaRPr lang="en-US" sz="2800" dirty="0">
              <a:solidFill>
                <a:schemeClr val="tx1"/>
              </a:solidFill>
              <a:latin typeface="Georgia" panose="02040502050405020303" pitchFamily="18" charset="0"/>
            </a:endParaRPr>
          </a:p>
        </p:txBody>
      </p:sp>
      <p:sp>
        <p:nvSpPr>
          <p:cNvPr id="3" name="Title 2"/>
          <p:cNvSpPr>
            <a:spLocks noGrp="1"/>
          </p:cNvSpPr>
          <p:nvPr>
            <p:ph type="title"/>
          </p:nvPr>
        </p:nvSpPr>
        <p:spPr>
          <a:xfrm>
            <a:off x="381000" y="355846"/>
            <a:ext cx="8381260" cy="1244353"/>
          </a:xfrm>
        </p:spPr>
        <p:txBody>
          <a:bodyPr/>
          <a:lstStyle/>
          <a:p>
            <a:r>
              <a:rPr lang="en-US" sz="2400" dirty="0" smtClean="0">
                <a:latin typeface="Georgia" panose="02040502050405020303" pitchFamily="18" charset="0"/>
              </a:rPr>
              <a:t>What Students see and experience in the neighborhood surrounding </a:t>
            </a:r>
            <a:r>
              <a:rPr lang="en-US" sz="2400" dirty="0" err="1" smtClean="0">
                <a:latin typeface="Georgia" panose="02040502050405020303" pitchFamily="18" charset="0"/>
              </a:rPr>
              <a:t>joann</a:t>
            </a:r>
            <a:r>
              <a:rPr lang="en-US" sz="2400" dirty="0" smtClean="0">
                <a:latin typeface="Georgia" panose="02040502050405020303" pitchFamily="18" charset="0"/>
              </a:rPr>
              <a:t> </a:t>
            </a:r>
            <a:r>
              <a:rPr lang="en-US" sz="2400" dirty="0" err="1" smtClean="0">
                <a:latin typeface="Georgia" panose="02040502050405020303" pitchFamily="18" charset="0"/>
              </a:rPr>
              <a:t>leleck</a:t>
            </a:r>
            <a:r>
              <a:rPr lang="en-US" sz="2400" dirty="0" smtClean="0">
                <a:latin typeface="Georgia" panose="02040502050405020303" pitchFamily="18" charset="0"/>
              </a:rPr>
              <a:t> elementary school:  </a:t>
            </a:r>
            <a:endParaRPr lang="en-US" sz="2400" dirty="0">
              <a:latin typeface="Georgia" panose="02040502050405020303" pitchFamily="18" charset="0"/>
            </a:endParaRPr>
          </a:p>
        </p:txBody>
      </p:sp>
    </p:spTree>
    <p:extLst>
      <p:ext uri="{BB962C8B-B14F-4D97-AF65-F5344CB8AC3E}">
        <p14:creationId xmlns:p14="http://schemas.microsoft.com/office/powerpoint/2010/main" val="1813951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148329"/>
          </a:xfrm>
        </p:spPr>
        <p:txBody>
          <a:bodyPr>
            <a:noAutofit/>
          </a:bodyPr>
          <a:lstStyle/>
          <a:p>
            <a:r>
              <a:rPr lang="en-US" sz="1500" dirty="0" err="1" smtClean="0">
                <a:latin typeface="Georgia" panose="02040502050405020303" pitchFamily="18" charset="0"/>
              </a:rPr>
              <a:t>C.H.E.S.S</a:t>
            </a:r>
            <a:r>
              <a:rPr lang="en-US" sz="1500" dirty="0" smtClean="0">
                <a:latin typeface="Georgia" panose="02040502050405020303" pitchFamily="18" charset="0"/>
              </a:rPr>
              <a:t>. is a chess counseling program conducted in a Title I Elementary School called JoAnn </a:t>
            </a:r>
            <a:r>
              <a:rPr lang="en-US" sz="1500" dirty="0" err="1" smtClean="0">
                <a:latin typeface="Georgia" panose="02040502050405020303" pitchFamily="18" charset="0"/>
              </a:rPr>
              <a:t>Leleck</a:t>
            </a:r>
            <a:r>
              <a:rPr lang="en-US" sz="1500" dirty="0" smtClean="0">
                <a:latin typeface="Georgia" panose="02040502050405020303" pitchFamily="18" charset="0"/>
              </a:rPr>
              <a:t> ES at Broad Acres in Silver Spring, Maryland. “Chess Helps Every Student Succeed” is an integral part of the school culture</a:t>
            </a:r>
            <a:r>
              <a:rPr lang="en-US" sz="1500" baseline="30000" dirty="0" smtClean="0">
                <a:latin typeface="Georgia" panose="02040502050405020303" pitchFamily="18" charset="0"/>
              </a:rPr>
              <a:t>1</a:t>
            </a:r>
            <a:r>
              <a:rPr lang="en-US" sz="1500" dirty="0" smtClean="0"/>
              <a:t>.</a:t>
            </a:r>
          </a:p>
          <a:p>
            <a:endParaRPr lang="en-US" sz="1500" dirty="0"/>
          </a:p>
          <a:p>
            <a:r>
              <a:rPr lang="en-US" sz="1500" dirty="0" smtClean="0">
                <a:latin typeface="Georgia" panose="02040502050405020303" pitchFamily="18" charset="0"/>
              </a:rPr>
              <a:t>C.H.E.S.S. was initiated in 2007 with a grant from the MD State Department of Education. Since 2007, the program has secured grants through other non-profit organizations. </a:t>
            </a:r>
          </a:p>
          <a:p>
            <a:endParaRPr lang="en-US" sz="1500" dirty="0">
              <a:latin typeface="Georgia" panose="02040502050405020303" pitchFamily="18" charset="0"/>
            </a:endParaRPr>
          </a:p>
          <a:p>
            <a:r>
              <a:rPr lang="en-US" sz="1500" dirty="0" smtClean="0">
                <a:latin typeface="Georgia" panose="02040502050405020303" pitchFamily="18" charset="0"/>
              </a:rPr>
              <a:t>This program implements the conclusions already published by Ramon </a:t>
            </a:r>
            <a:r>
              <a:rPr lang="en-US" sz="1500" dirty="0" err="1" smtClean="0">
                <a:latin typeface="Georgia" panose="02040502050405020303" pitchFamily="18" charset="0"/>
              </a:rPr>
              <a:t>Aciego</a:t>
            </a:r>
            <a:r>
              <a:rPr lang="en-US" sz="1500" dirty="0" smtClean="0">
                <a:latin typeface="Georgia" panose="02040502050405020303" pitchFamily="18" charset="0"/>
              </a:rPr>
              <a:t> (2012) about the benefits of playing chess regularly. C.H.E.S.S. facilitates the development of socio-emotional and problem-solving skills and improves the integration of ELL learners into the school community. </a:t>
            </a:r>
          </a:p>
          <a:p>
            <a:pPr marL="45720" indent="0">
              <a:buNone/>
            </a:pPr>
            <a:endParaRPr lang="en-US" sz="1500" dirty="0">
              <a:latin typeface="Georgia" panose="02040502050405020303" pitchFamily="18" charset="0"/>
            </a:endParaRPr>
          </a:p>
          <a:p>
            <a:r>
              <a:rPr lang="en-US" sz="1500" dirty="0" smtClean="0">
                <a:latin typeface="Georgia" panose="02040502050405020303" pitchFamily="18" charset="0"/>
              </a:rPr>
              <a:t>Surveys </a:t>
            </a:r>
            <a:r>
              <a:rPr lang="en-US" sz="1500" dirty="0">
                <a:latin typeface="Georgia" panose="02040502050405020303" pitchFamily="18" charset="0"/>
              </a:rPr>
              <a:t>of upper grade students suggest that the </a:t>
            </a:r>
            <a:r>
              <a:rPr lang="en-US" sz="1500" dirty="0" err="1">
                <a:latin typeface="Georgia" panose="02040502050405020303" pitchFamily="18" charset="0"/>
              </a:rPr>
              <a:t>C.H.E.S.S</a:t>
            </a:r>
            <a:r>
              <a:rPr lang="en-US" sz="1500" dirty="0">
                <a:latin typeface="Georgia" panose="02040502050405020303" pitchFamily="18" charset="0"/>
              </a:rPr>
              <a:t>. program benefits all students, not just those who participate in the after-school chess program. </a:t>
            </a:r>
          </a:p>
          <a:p>
            <a:endParaRPr lang="en-US" sz="1500" dirty="0">
              <a:latin typeface="Georgia" panose="02040502050405020303" pitchFamily="18" charset="0"/>
            </a:endParaRPr>
          </a:p>
        </p:txBody>
      </p:sp>
      <p:sp>
        <p:nvSpPr>
          <p:cNvPr id="3" name="Title 2"/>
          <p:cNvSpPr>
            <a:spLocks noGrp="1"/>
          </p:cNvSpPr>
          <p:nvPr>
            <p:ph type="title"/>
          </p:nvPr>
        </p:nvSpPr>
        <p:spPr/>
        <p:txBody>
          <a:bodyPr/>
          <a:lstStyle/>
          <a:p>
            <a:r>
              <a:rPr lang="en-US" b="1" dirty="0" smtClean="0">
                <a:latin typeface="Goudy Old Style" panose="02020502050305020303" pitchFamily="18" charset="0"/>
              </a:rPr>
              <a:t>Abstract</a:t>
            </a:r>
            <a:endParaRPr lang="en-US" b="1" dirty="0">
              <a:latin typeface="Goudy Old Style" panose="02020502050305020303" pitchFamily="18" charset="0"/>
            </a:endParaRPr>
          </a:p>
        </p:txBody>
      </p:sp>
      <p:sp>
        <p:nvSpPr>
          <p:cNvPr id="4" name="TextBox 3"/>
          <p:cNvSpPr txBox="1"/>
          <p:nvPr/>
        </p:nvSpPr>
        <p:spPr>
          <a:xfrm>
            <a:off x="476250" y="6119336"/>
            <a:ext cx="7543800" cy="738664"/>
          </a:xfrm>
          <a:prstGeom prst="rect">
            <a:avLst/>
          </a:prstGeom>
          <a:noFill/>
        </p:spPr>
        <p:txBody>
          <a:bodyPr wrap="square" rtlCol="0">
            <a:spAutoFit/>
          </a:bodyPr>
          <a:lstStyle/>
          <a:p>
            <a:r>
              <a:rPr lang="en-US" sz="1400" dirty="0" smtClean="0">
                <a:latin typeface="Georgia" panose="02040502050405020303" pitchFamily="18" charset="0"/>
              </a:rPr>
              <a:t>1. Students receive counseling services through chess, socialize over chess and expect it to be present, receive recognition through chess, expand background knowledge through chess, and take chess home with them. </a:t>
            </a:r>
            <a:endParaRPr lang="en-US" sz="1400" dirty="0">
              <a:latin typeface="Georgia" panose="02040502050405020303" pitchFamily="18" charset="0"/>
            </a:endParaRPr>
          </a:p>
        </p:txBody>
      </p:sp>
    </p:spTree>
    <p:extLst>
      <p:ext uri="{BB962C8B-B14F-4D97-AF65-F5344CB8AC3E}">
        <p14:creationId xmlns:p14="http://schemas.microsoft.com/office/powerpoint/2010/main" val="3503833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Georgia" panose="02040502050405020303" pitchFamily="18" charset="0"/>
              </a:rPr>
              <a:t>To facilitate the development of social-emotional, problem-solving, and thinking skills </a:t>
            </a:r>
          </a:p>
          <a:p>
            <a:r>
              <a:rPr lang="en-US" dirty="0" smtClean="0">
                <a:latin typeface="Georgia" panose="02040502050405020303" pitchFamily="18" charset="0"/>
              </a:rPr>
              <a:t>To improve the integration of English Language Learners </a:t>
            </a:r>
          </a:p>
          <a:p>
            <a:endParaRPr lang="en-US" dirty="0">
              <a:latin typeface="Georgia" panose="02040502050405020303" pitchFamily="18" charset="0"/>
            </a:endParaRPr>
          </a:p>
          <a:p>
            <a:r>
              <a:rPr lang="en-US" u="sng" dirty="0" smtClean="0">
                <a:latin typeface="Georgia" panose="02040502050405020303" pitchFamily="18" charset="0"/>
              </a:rPr>
              <a:t>C.H.E.S.S achieves these goals by using chess as a metaphor for life in the classroom, in small groups and through individual instruction</a:t>
            </a:r>
            <a:r>
              <a:rPr lang="en-US" u="sng" dirty="0" smtClean="0"/>
              <a:t>. </a:t>
            </a:r>
          </a:p>
          <a:p>
            <a:pPr marL="45720" indent="0">
              <a:buNone/>
            </a:pPr>
            <a:endParaRPr lang="en-US" dirty="0"/>
          </a:p>
        </p:txBody>
      </p:sp>
      <p:sp>
        <p:nvSpPr>
          <p:cNvPr id="3" name="Title 2"/>
          <p:cNvSpPr>
            <a:spLocks noGrp="1"/>
          </p:cNvSpPr>
          <p:nvPr>
            <p:ph type="title"/>
          </p:nvPr>
        </p:nvSpPr>
        <p:spPr/>
        <p:txBody>
          <a:bodyPr/>
          <a:lstStyle/>
          <a:p>
            <a:r>
              <a:rPr lang="en-US" dirty="0" smtClean="0">
                <a:latin typeface="Georgia" panose="02040502050405020303" pitchFamily="18" charset="0"/>
              </a:rPr>
              <a:t>Purpose of </a:t>
            </a:r>
            <a:r>
              <a:rPr lang="en-US" dirty="0" err="1" smtClean="0">
                <a:latin typeface="Georgia" panose="02040502050405020303" pitchFamily="18" charset="0"/>
              </a:rPr>
              <a:t>c.h.e.s.s</a:t>
            </a:r>
            <a:r>
              <a:rPr lang="en-US" dirty="0" smtClean="0">
                <a:latin typeface="Georgia" panose="02040502050405020303" pitchFamily="18" charset="0"/>
              </a:rPr>
              <a:t>.</a:t>
            </a:r>
            <a:endParaRPr lang="en-US" dirty="0">
              <a:latin typeface="Georgia" panose="02040502050405020303" pitchFamily="18" charset="0"/>
            </a:endParaRPr>
          </a:p>
        </p:txBody>
      </p:sp>
      <p:pic>
        <p:nvPicPr>
          <p:cNvPr id="4" name="Content Placeholder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252" y="4343400"/>
            <a:ext cx="3883005" cy="21859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343400"/>
            <a:ext cx="3886200" cy="21859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96921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2395729"/>
          </a:xfrm>
        </p:spPr>
        <p:txBody>
          <a:bodyPr/>
          <a:lstStyle/>
          <a:p>
            <a:r>
              <a:rPr lang="en-US" sz="3200" dirty="0" smtClean="0">
                <a:latin typeface="Georgia" panose="02040502050405020303" pitchFamily="18" charset="0"/>
              </a:rPr>
              <a:t>What are socio-emotional skills</a:t>
            </a:r>
            <a:r>
              <a:rPr lang="en-US" sz="3200" baseline="30000" dirty="0" smtClean="0"/>
              <a:t>2</a:t>
            </a:r>
            <a:r>
              <a:rPr lang="en-US" sz="3200" dirty="0" smtClean="0">
                <a:latin typeface="Georgia" panose="02040502050405020303" pitchFamily="18" charset="0"/>
              </a:rPr>
              <a:t>?</a:t>
            </a:r>
          </a:p>
          <a:p>
            <a:pPr lvl="1"/>
            <a:r>
              <a:rPr lang="en-US" sz="2000" dirty="0" smtClean="0">
                <a:latin typeface="Georgia" panose="02040502050405020303" pitchFamily="18" charset="0"/>
              </a:rPr>
              <a:t>Recognizing </a:t>
            </a:r>
            <a:r>
              <a:rPr lang="en-US" sz="2000" dirty="0">
                <a:latin typeface="Georgia" panose="02040502050405020303" pitchFamily="18" charset="0"/>
              </a:rPr>
              <a:t>and managing  </a:t>
            </a:r>
            <a:r>
              <a:rPr lang="en-US" sz="2000" dirty="0" smtClean="0">
                <a:latin typeface="Georgia" panose="02040502050405020303" pitchFamily="18" charset="0"/>
              </a:rPr>
              <a:t>emotions</a:t>
            </a:r>
          </a:p>
          <a:p>
            <a:pPr lvl="1"/>
            <a:r>
              <a:rPr lang="en-US" sz="2000" dirty="0" smtClean="0">
                <a:latin typeface="Georgia" panose="02040502050405020303" pitchFamily="18" charset="0"/>
              </a:rPr>
              <a:t>Developing </a:t>
            </a:r>
            <a:r>
              <a:rPr lang="en-US" sz="2000" dirty="0">
                <a:latin typeface="Georgia" panose="02040502050405020303" pitchFamily="18" charset="0"/>
              </a:rPr>
              <a:t>caring and concern for </a:t>
            </a:r>
            <a:r>
              <a:rPr lang="en-US" sz="2000" dirty="0" smtClean="0">
                <a:latin typeface="Georgia" panose="02040502050405020303" pitchFamily="18" charset="0"/>
              </a:rPr>
              <a:t>others</a:t>
            </a:r>
          </a:p>
          <a:p>
            <a:pPr lvl="1"/>
            <a:r>
              <a:rPr lang="en-US" sz="2000" dirty="0" smtClean="0">
                <a:latin typeface="Georgia" panose="02040502050405020303" pitchFamily="18" charset="0"/>
              </a:rPr>
              <a:t>Establishing </a:t>
            </a:r>
            <a:r>
              <a:rPr lang="en-US" sz="2000" dirty="0">
                <a:latin typeface="Georgia" panose="02040502050405020303" pitchFamily="18" charset="0"/>
              </a:rPr>
              <a:t>positive </a:t>
            </a:r>
            <a:r>
              <a:rPr lang="en-US" sz="2000" dirty="0" smtClean="0">
                <a:latin typeface="Georgia" panose="02040502050405020303" pitchFamily="18" charset="0"/>
              </a:rPr>
              <a:t>relationships</a:t>
            </a:r>
          </a:p>
          <a:p>
            <a:pPr lvl="1"/>
            <a:r>
              <a:rPr lang="en-US" sz="2000" dirty="0" smtClean="0">
                <a:latin typeface="Georgia" panose="02040502050405020303" pitchFamily="18" charset="0"/>
              </a:rPr>
              <a:t>Making </a:t>
            </a:r>
            <a:r>
              <a:rPr lang="en-US" sz="2000" dirty="0">
                <a:latin typeface="Georgia" panose="02040502050405020303" pitchFamily="18" charset="0"/>
              </a:rPr>
              <a:t>responsible decisions </a:t>
            </a:r>
          </a:p>
          <a:p>
            <a:pPr marL="365760" lvl="1" indent="0">
              <a:buNone/>
            </a:pPr>
            <a:endParaRPr lang="en-US" dirty="0"/>
          </a:p>
        </p:txBody>
      </p:sp>
      <p:sp>
        <p:nvSpPr>
          <p:cNvPr id="3" name="Title 2"/>
          <p:cNvSpPr>
            <a:spLocks noGrp="1"/>
          </p:cNvSpPr>
          <p:nvPr>
            <p:ph type="title"/>
          </p:nvPr>
        </p:nvSpPr>
        <p:spPr/>
        <p:txBody>
          <a:bodyPr/>
          <a:lstStyle/>
          <a:p>
            <a:r>
              <a:rPr lang="en-US" dirty="0" smtClean="0">
                <a:latin typeface="Georgia" panose="02040502050405020303" pitchFamily="18" charset="0"/>
              </a:rPr>
              <a:t>Chess skills are correlated with socio-emotional skills</a:t>
            </a:r>
            <a:endParaRPr lang="en-US" dirty="0">
              <a:latin typeface="Georgia" panose="02040502050405020303" pitchFamily="18" charset="0"/>
            </a:endParaRPr>
          </a:p>
        </p:txBody>
      </p:sp>
      <p:sp>
        <p:nvSpPr>
          <p:cNvPr id="4" name="TextBox 3"/>
          <p:cNvSpPr txBox="1"/>
          <p:nvPr/>
        </p:nvSpPr>
        <p:spPr>
          <a:xfrm>
            <a:off x="152400" y="5750004"/>
            <a:ext cx="8686800" cy="1200329"/>
          </a:xfrm>
          <a:prstGeom prst="rect">
            <a:avLst/>
          </a:prstGeom>
          <a:noFill/>
        </p:spPr>
        <p:txBody>
          <a:bodyPr wrap="square" rtlCol="0">
            <a:spAutoFit/>
          </a:bodyPr>
          <a:lstStyle/>
          <a:p>
            <a:r>
              <a:rPr lang="en-US" dirty="0" smtClean="0">
                <a:latin typeface="Georgia" panose="02040502050405020303" pitchFamily="18" charset="0"/>
              </a:rPr>
              <a:t>2. These are skills that allow children to calm themselves when angry, </a:t>
            </a:r>
          </a:p>
          <a:p>
            <a:r>
              <a:rPr lang="en-US" dirty="0" smtClean="0">
                <a:latin typeface="Georgia" panose="02040502050405020303" pitchFamily="18" charset="0"/>
              </a:rPr>
              <a:t>to make friends, to resolve conflicts respectfully, and to make ethical and safe choices (Collaborative for Academic, Social and Emotional Learning, CASEL 2014).  </a:t>
            </a:r>
          </a:p>
          <a:p>
            <a:endParaRPr lang="en-US" dirty="0"/>
          </a:p>
        </p:txBody>
      </p:sp>
    </p:spTree>
    <p:extLst>
      <p:ext uri="{BB962C8B-B14F-4D97-AF65-F5344CB8AC3E}">
        <p14:creationId xmlns:p14="http://schemas.microsoft.com/office/powerpoint/2010/main" val="1879538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latin typeface="Georgia" panose="02040502050405020303" pitchFamily="18" charset="0"/>
              </a:rPr>
              <a:t>The chess board represents the life of a student </a:t>
            </a:r>
          </a:p>
          <a:p>
            <a:r>
              <a:rPr lang="en-US" sz="2400" dirty="0" smtClean="0">
                <a:latin typeface="Georgia" panose="02040502050405020303" pitchFamily="18" charset="0"/>
              </a:rPr>
              <a:t>Each student identifies with different chess pieces</a:t>
            </a:r>
          </a:p>
          <a:p>
            <a:r>
              <a:rPr lang="en-US" sz="2400" dirty="0" smtClean="0">
                <a:latin typeface="Georgia" panose="02040502050405020303" pitchFamily="18" charset="0"/>
              </a:rPr>
              <a:t>The way students move the pieces leads to success or failure in the game </a:t>
            </a:r>
          </a:p>
          <a:p>
            <a:r>
              <a:rPr lang="en-US" sz="2400" dirty="0" smtClean="0">
                <a:latin typeface="Georgia" panose="02040502050405020303" pitchFamily="18" charset="0"/>
              </a:rPr>
              <a:t>The skills they learn along the way equip them to lead better lives </a:t>
            </a:r>
          </a:p>
          <a:p>
            <a:endParaRPr lang="en-US" sz="2400" dirty="0">
              <a:latin typeface="Georgia" panose="02040502050405020303" pitchFamily="18" charset="0"/>
            </a:endParaRPr>
          </a:p>
          <a:p>
            <a:pPr marL="45720" indent="0">
              <a:buNone/>
            </a:pPr>
            <a:endParaRPr lang="en-US" sz="2400" dirty="0">
              <a:latin typeface="Georgia" panose="02040502050405020303" pitchFamily="18" charset="0"/>
            </a:endParaRPr>
          </a:p>
        </p:txBody>
      </p:sp>
      <p:sp>
        <p:nvSpPr>
          <p:cNvPr id="3" name="Title 2"/>
          <p:cNvSpPr>
            <a:spLocks noGrp="1"/>
          </p:cNvSpPr>
          <p:nvPr>
            <p:ph type="title"/>
          </p:nvPr>
        </p:nvSpPr>
        <p:spPr/>
        <p:txBody>
          <a:bodyPr/>
          <a:lstStyle/>
          <a:p>
            <a:r>
              <a:rPr lang="en-US" dirty="0" smtClean="0">
                <a:latin typeface="Georgia" panose="02040502050405020303" pitchFamily="18" charset="0"/>
              </a:rPr>
              <a:t>The Central Premise of C.H.E.S.S.</a:t>
            </a:r>
            <a:endParaRPr lang="en-US" dirty="0">
              <a:latin typeface="Georgia" panose="02040502050405020303" pitchFamily="18" charset="0"/>
            </a:endParaRPr>
          </a:p>
        </p:txBody>
      </p:sp>
    </p:spTree>
    <p:extLst>
      <p:ext uri="{BB962C8B-B14F-4D97-AF65-F5344CB8AC3E}">
        <p14:creationId xmlns:p14="http://schemas.microsoft.com/office/powerpoint/2010/main" val="3501010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02920" indent="-457200">
              <a:buAutoNum type="arabicPeriod"/>
            </a:pPr>
            <a:r>
              <a:rPr lang="en-US" sz="2400" dirty="0" smtClean="0">
                <a:latin typeface="Georgia" panose="02040502050405020303" pitchFamily="18" charset="0"/>
              </a:rPr>
              <a:t>Using Chess to Counsel Children</a:t>
            </a:r>
          </a:p>
          <a:p>
            <a:pPr marL="502920" indent="-457200">
              <a:buAutoNum type="arabicPeriod"/>
            </a:pPr>
            <a:r>
              <a:rPr lang="en-US" sz="2400" dirty="0" smtClean="0">
                <a:latin typeface="Georgia" panose="02040502050405020303" pitchFamily="18" charset="0"/>
              </a:rPr>
              <a:t>Creating an After-School Chess Program </a:t>
            </a:r>
          </a:p>
          <a:p>
            <a:pPr marL="502920" indent="-457200">
              <a:buAutoNum type="arabicPeriod"/>
            </a:pPr>
            <a:r>
              <a:rPr lang="en-US" sz="2400" dirty="0" smtClean="0">
                <a:latin typeface="Georgia" panose="02040502050405020303" pitchFamily="18" charset="0"/>
              </a:rPr>
              <a:t>Participating in Chess Tournaments </a:t>
            </a:r>
            <a:endParaRPr lang="en-US" sz="2400" dirty="0">
              <a:latin typeface="Georgia" panose="02040502050405020303" pitchFamily="18" charset="0"/>
            </a:endParaRPr>
          </a:p>
        </p:txBody>
      </p:sp>
      <p:sp>
        <p:nvSpPr>
          <p:cNvPr id="3" name="Title 2"/>
          <p:cNvSpPr>
            <a:spLocks noGrp="1"/>
          </p:cNvSpPr>
          <p:nvPr>
            <p:ph type="title"/>
          </p:nvPr>
        </p:nvSpPr>
        <p:spPr/>
        <p:txBody>
          <a:bodyPr/>
          <a:lstStyle/>
          <a:p>
            <a:r>
              <a:rPr lang="en-US" dirty="0" smtClean="0">
                <a:latin typeface="Georgia" panose="02040502050405020303" pitchFamily="18" charset="0"/>
              </a:rPr>
              <a:t>The three Components of C.H.E.S.S.</a:t>
            </a:r>
            <a:endParaRPr lang="en-US" dirty="0">
              <a:latin typeface="Georgia" panose="02040502050405020303" pitchFamily="18" charset="0"/>
            </a:endParaRPr>
          </a:p>
        </p:txBody>
      </p:sp>
      <p:pic>
        <p:nvPicPr>
          <p:cNvPr id="4" name="Content Placeholder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3505200"/>
            <a:ext cx="4737434" cy="2667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8919992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385</TotalTime>
  <Words>1488</Words>
  <Application>Microsoft Office PowerPoint</Application>
  <PresentationFormat>On-screen Show (4:3)</PresentationFormat>
  <Paragraphs>182</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Franklin Gothic Medium</vt:lpstr>
      <vt:lpstr>Georgia</vt:lpstr>
      <vt:lpstr>Goudy Old Style</vt:lpstr>
      <vt:lpstr>Times New Roman</vt:lpstr>
      <vt:lpstr>Wingdings</vt:lpstr>
      <vt:lpstr>Wingdings 2</vt:lpstr>
      <vt:lpstr>Grid</vt:lpstr>
      <vt:lpstr>C.H.E.S.S. “Chess Helps Every Student Succeed”</vt:lpstr>
      <vt:lpstr>Media clip students playing </vt:lpstr>
      <vt:lpstr>A Description of JoAnn Leleck Elementary school</vt:lpstr>
      <vt:lpstr>What Students see and experience in the neighborhood surrounding joann leleck elementary school:  </vt:lpstr>
      <vt:lpstr>Abstract</vt:lpstr>
      <vt:lpstr>Purpose of c.h.e.s.s.</vt:lpstr>
      <vt:lpstr>Chess skills are correlated with socio-emotional skills</vt:lpstr>
      <vt:lpstr>The Central Premise of C.H.E.S.S.</vt:lpstr>
      <vt:lpstr>The three Components of C.H.E.S.S.</vt:lpstr>
      <vt:lpstr>Counseling with Chess</vt:lpstr>
      <vt:lpstr>Using Chess to Discuss Real Life Situations </vt:lpstr>
      <vt:lpstr>PowerPoint Presentation</vt:lpstr>
      <vt:lpstr>PowerPoint Presentation</vt:lpstr>
      <vt:lpstr>Joshua Starr ‏ @mcpssuper</vt:lpstr>
      <vt:lpstr>Survey Results from 2007-2008 to 2012-2013</vt:lpstr>
      <vt:lpstr>Interpreting survey Results</vt:lpstr>
      <vt:lpstr>Conclusion </vt:lpstr>
      <vt:lpstr>The After-School Chess Club</vt:lpstr>
      <vt:lpstr>Special Guest: district Superintendent</vt:lpstr>
      <vt:lpstr>Next</vt:lpstr>
      <vt:lpstr>Preliminary results Grit, Emotion and Literacy Study O’Neal, C &amp; Perlow B. (UMD 2014)</vt:lpstr>
      <vt:lpstr>Preliminary results Grit, Emotion and Literacy Study O’Neal, C &amp; Perlow B. (UMD 2014)</vt:lpstr>
      <vt:lpstr>Preliminary results Grit, Emotion and Literacy Study O’Neal, C &amp; Perlow B. (UMD 2014)</vt:lpstr>
      <vt:lpstr>Acknowledgements </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C.H.E.S.S “Chess Helps Every Student Succeed”</dc:title>
  <dc:creator>r</dc:creator>
  <cp:lastModifiedBy>Simmons, Cynthia A</cp:lastModifiedBy>
  <cp:revision>120</cp:revision>
  <cp:lastPrinted>2014-10-13T15:10:41Z</cp:lastPrinted>
  <dcterms:created xsi:type="dcterms:W3CDTF">2014-10-11T21:25:00Z</dcterms:created>
  <dcterms:modified xsi:type="dcterms:W3CDTF">2015-05-28T12:51:04Z</dcterms:modified>
</cp:coreProperties>
</file>