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86" r:id="rId3"/>
    <p:sldId id="287" r:id="rId4"/>
    <p:sldId id="288" r:id="rId5"/>
    <p:sldId id="260" r:id="rId6"/>
    <p:sldId id="289" r:id="rId7"/>
    <p:sldId id="265" r:id="rId8"/>
    <p:sldId id="290" r:id="rId9"/>
    <p:sldId id="291" r:id="rId10"/>
    <p:sldId id="292" r:id="rId11"/>
    <p:sldId id="293" r:id="rId12"/>
    <p:sldId id="294" r:id="rId13"/>
    <p:sldId id="295" r:id="rId14"/>
    <p:sldId id="264" r:id="rId15"/>
    <p:sldId id="266" r:id="rId16"/>
    <p:sldId id="296" r:id="rId17"/>
    <p:sldId id="297" r:id="rId18"/>
    <p:sldId id="267" r:id="rId19"/>
    <p:sldId id="298" r:id="rId20"/>
    <p:sldId id="299" r:id="rId21"/>
    <p:sldId id="300" r:id="rId22"/>
    <p:sldId id="301" r:id="rId23"/>
    <p:sldId id="302" r:id="rId24"/>
    <p:sldId id="303" r:id="rId25"/>
    <p:sldId id="304" r:id="rId26"/>
    <p:sldId id="305" r:id="rId27"/>
    <p:sldId id="306" r:id="rId28"/>
    <p:sldId id="270" r:id="rId29"/>
    <p:sldId id="283" r:id="rId30"/>
    <p:sldId id="276" r:id="rId31"/>
    <p:sldId id="284" r:id="rId32"/>
    <p:sldId id="277" r:id="rId33"/>
    <p:sldId id="275" r:id="rId34"/>
    <p:sldId id="280" r:id="rId35"/>
    <p:sldId id="308" r:id="rId36"/>
    <p:sldId id="309" r:id="rId37"/>
    <p:sldId id="278" r:id="rId38"/>
    <p:sldId id="279" r:id="rId39"/>
    <p:sldId id="285" r:id="rId40"/>
    <p:sldId id="281" r:id="rId41"/>
    <p:sldId id="282" r:id="rId42"/>
    <p:sldId id="310" r:id="rId43"/>
    <p:sldId id="311" r:id="rId44"/>
    <p:sldId id="261" r:id="rId45"/>
    <p:sldId id="271" r:id="rId46"/>
    <p:sldId id="307" r:id="rId47"/>
    <p:sldId id="272" r:id="rId48"/>
    <p:sldId id="273" r:id="rId49"/>
    <p:sldId id="27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30"/>
  </p:normalViewPr>
  <p:slideViewPr>
    <p:cSldViewPr>
      <p:cViewPr varScale="1">
        <p:scale>
          <a:sx n="87" d="100"/>
          <a:sy n="87" d="100"/>
        </p:scale>
        <p:origin x="96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330DA-740A-40A7-B91B-97CA4F4BD102}" type="datetimeFigureOut">
              <a:rPr lang="en-US" smtClean="0"/>
              <a:t>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A9AD4-CA28-43C4-B72A-D4A8F141F8C2}" type="slidenum">
              <a:rPr lang="en-US" smtClean="0"/>
              <a:t>‹#›</a:t>
            </a:fld>
            <a:endParaRPr lang="en-US"/>
          </a:p>
        </p:txBody>
      </p:sp>
    </p:spTree>
    <p:extLst>
      <p:ext uri="{BB962C8B-B14F-4D97-AF65-F5344CB8AC3E}">
        <p14:creationId xmlns:p14="http://schemas.microsoft.com/office/powerpoint/2010/main" val="194282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E50F3D56-A423-4869-957D-31A893F41D3C}" type="slidenum">
              <a:rPr lang="en-US" sz="1200">
                <a:solidFill>
                  <a:schemeClr val="tx1"/>
                </a:solidFill>
              </a:rPr>
              <a:pPr eaLnBrk="1" hangingPunct="1"/>
              <a:t>1</a:t>
            </a:fld>
            <a:endParaRPr lang="en-US" sz="120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Since we began to implement PBIS in Maryland in 1999, we have been working with Dr. George Sugai, then at the Univ. of Oregon, but just recently relocated to Connecticut.  </a:t>
            </a:r>
          </a:p>
          <a:p>
            <a:pPr eaLnBrk="1" hangingPunct="1"/>
            <a:endParaRPr lang="en-US" smtClean="0">
              <a:latin typeface="Arial" pitchFamily="34" charset="0"/>
            </a:endParaRPr>
          </a:p>
          <a:p>
            <a:pPr eaLnBrk="1" hangingPunct="1"/>
            <a:r>
              <a:rPr lang="en-US" smtClean="0">
                <a:latin typeface="Arial" pitchFamily="34" charset="0"/>
              </a:rPr>
              <a:t>I am ________, co coordinator for PBIS in Maryland. </a:t>
            </a:r>
          </a:p>
          <a:p>
            <a:pPr eaLnBrk="1" hangingPunct="1"/>
            <a:endParaRPr lang="en-US" smtClean="0">
              <a:latin typeface="Arial" pitchFamily="34" charset="0"/>
            </a:endParaRPr>
          </a:p>
          <a:p>
            <a:pPr eaLnBrk="1" hangingPunct="1"/>
            <a:r>
              <a:rPr lang="en-US" smtClean="0">
                <a:latin typeface="Arial" pitchFamily="34" charset="0"/>
              </a:rPr>
              <a:t>I will be presenting an overview of PBIS – some big ideas and themes - this type of presentation has the potential to last more than 2 hours, we plan to be done in __  minutes and allow time for Q&amp;A.  </a:t>
            </a:r>
          </a:p>
          <a:p>
            <a:pPr eaLnBrk="1" hangingPunct="1"/>
            <a:r>
              <a:rPr lang="en-US" smtClean="0">
                <a:latin typeface="Arial" pitchFamily="34" charset="0"/>
              </a:rPr>
              <a:t>It will work best if you ask questions as we proceed, if we will be covering the topic later, we will let you know. </a:t>
            </a:r>
          </a:p>
          <a:p>
            <a:pPr eaLnBrk="1" hangingPunct="1"/>
            <a:endParaRPr lang="en-US" smtClean="0">
              <a:latin typeface="Arial" pitchFamily="34" charset="0"/>
            </a:endParaRPr>
          </a:p>
          <a:p>
            <a:pPr eaLnBrk="1" hangingPunct="1"/>
            <a:r>
              <a:rPr lang="en-US" smtClean="0">
                <a:latin typeface="Arial" pitchFamily="34" charset="0"/>
              </a:rPr>
              <a:t>And, if in fact we get bogged down in a one on one conversation, not material to the rest of the audience, please allow me to defer further conversation onto the end of the presentation -   I can remain for _______</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20</a:t>
            </a:fld>
            <a:endParaRPr lang="en-US"/>
          </a:p>
        </p:txBody>
      </p:sp>
    </p:spTree>
    <p:extLst>
      <p:ext uri="{BB962C8B-B14F-4D97-AF65-F5344CB8AC3E}">
        <p14:creationId xmlns:p14="http://schemas.microsoft.com/office/powerpoint/2010/main" val="43714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21</a:t>
            </a:fld>
            <a:endParaRPr lang="en-US"/>
          </a:p>
        </p:txBody>
      </p:sp>
    </p:spTree>
    <p:extLst>
      <p:ext uri="{BB962C8B-B14F-4D97-AF65-F5344CB8AC3E}">
        <p14:creationId xmlns:p14="http://schemas.microsoft.com/office/powerpoint/2010/main" val="120686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22</a:t>
            </a:fld>
            <a:endParaRPr lang="en-US"/>
          </a:p>
        </p:txBody>
      </p:sp>
    </p:spTree>
    <p:extLst>
      <p:ext uri="{BB962C8B-B14F-4D97-AF65-F5344CB8AC3E}">
        <p14:creationId xmlns:p14="http://schemas.microsoft.com/office/powerpoint/2010/main" val="20345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23</a:t>
            </a:fld>
            <a:endParaRPr lang="en-US"/>
          </a:p>
        </p:txBody>
      </p:sp>
    </p:spTree>
    <p:extLst>
      <p:ext uri="{BB962C8B-B14F-4D97-AF65-F5344CB8AC3E}">
        <p14:creationId xmlns:p14="http://schemas.microsoft.com/office/powerpoint/2010/main" val="120458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24</a:t>
            </a:fld>
            <a:endParaRPr lang="en-US"/>
          </a:p>
        </p:txBody>
      </p:sp>
    </p:spTree>
    <p:extLst>
      <p:ext uri="{BB962C8B-B14F-4D97-AF65-F5344CB8AC3E}">
        <p14:creationId xmlns:p14="http://schemas.microsoft.com/office/powerpoint/2010/main" val="1015113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25</a:t>
            </a:fld>
            <a:endParaRPr lang="en-US"/>
          </a:p>
        </p:txBody>
      </p:sp>
    </p:spTree>
    <p:extLst>
      <p:ext uri="{BB962C8B-B14F-4D97-AF65-F5344CB8AC3E}">
        <p14:creationId xmlns:p14="http://schemas.microsoft.com/office/powerpoint/2010/main" val="177907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26</a:t>
            </a:fld>
            <a:endParaRPr lang="en-US"/>
          </a:p>
        </p:txBody>
      </p:sp>
    </p:spTree>
    <p:extLst>
      <p:ext uri="{BB962C8B-B14F-4D97-AF65-F5344CB8AC3E}">
        <p14:creationId xmlns:p14="http://schemas.microsoft.com/office/powerpoint/2010/main" val="48446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27</a:t>
            </a:fld>
            <a:endParaRPr lang="en-US"/>
          </a:p>
        </p:txBody>
      </p:sp>
    </p:spTree>
    <p:extLst>
      <p:ext uri="{BB962C8B-B14F-4D97-AF65-F5344CB8AC3E}">
        <p14:creationId xmlns:p14="http://schemas.microsoft.com/office/powerpoint/2010/main" val="33690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D60BA463-DEB0-4169-A1FA-AAE1A9D459D8}" type="slidenum">
              <a:rPr lang="en-US" sz="1200">
                <a:solidFill>
                  <a:srgbClr val="000000"/>
                </a:solidFill>
              </a:rPr>
              <a:pPr eaLnBrk="1" hangingPunct="1"/>
              <a:t>29</a:t>
            </a:fld>
            <a:endParaRPr lang="en-US" sz="1200">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prstGeom prst="rect">
            <a:avLst/>
          </a:prstGeom>
        </p:spPr>
        <p:txBody>
          <a:bodyPr/>
          <a:lstStyle/>
          <a:p>
            <a:pPr lvl="0"/>
            <a:endParaRPr/>
          </a:p>
        </p:txBody>
      </p:sp>
      <p:sp>
        <p:nvSpPr>
          <p:cNvPr id="632" name="Shape 632"/>
          <p:cNvSpPr>
            <a:spLocks noGrp="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Powerful self-regulation emerges under certain environmental conditions It’s not magic; it’s quite logical. First, the social environment has to have high levels of reinforce for prosocial behaviors—especially by peers to peers. Too often peers reinforce each other today for anit-social behavior, because it accrues status. PAX changes the environment to mimic our ancestral conditions so that peers are noticing and thanking each other for prosociality. And they group earns simple fun things to do as a result of being prosocial as a group, which means the kids work together not against each other. </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If there is lots of antisocial behavior from peers (often not seen by adults), this evokes fear and trauma responses from students—which can trigger more aggression. The shear structure of PAX evidence-based kernels and the Game itself drop exposure to problematic behaviors by 50% to 85% rapidly.</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Toxic influences can happen by tattling, harsh commands, etc. Those trigger cortisol. These in turn cause freezing or fighting or agitation. PAX GBG (both the PAX part from PeaceBuilders and the GBG part from Johns Hopkins) was the first experimentally proven student in the United States to reduce such toxic influences in 1997 and 1999. Neither PeaceBuilders and GBG ever talked about those things, but created an environment where they did not happen.</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PAX GBG increases both behavioral and psychological flexibility in adults and children. Both adults and children actually learn to see that they CAN change things, because of the scoreboard. The use of the language of PAX helps increase mental flexibility because the adults don’t get locked into treating all behavioral and emotional issues as some form medical or genetic determinism.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8</a:t>
            </a:fld>
            <a:endParaRPr lang="en-US"/>
          </a:p>
        </p:txBody>
      </p:sp>
    </p:spTree>
    <p:extLst>
      <p:ext uri="{BB962C8B-B14F-4D97-AF65-F5344CB8AC3E}">
        <p14:creationId xmlns:p14="http://schemas.microsoft.com/office/powerpoint/2010/main" val="1927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noRot="1" noChangeAspect="1"/>
          </p:cNvSpPr>
          <p:nvPr>
            <p:ph type="sldImg"/>
          </p:nvPr>
        </p:nvSpPr>
        <p:spPr>
          <a:prstGeom prst="rect">
            <a:avLst/>
          </a:prstGeom>
        </p:spPr>
        <p:txBody>
          <a:bodyPr/>
          <a:lstStyle/>
          <a:p>
            <a:pPr lvl="0"/>
            <a:endParaRPr/>
          </a:p>
        </p:txBody>
      </p:sp>
      <p:sp>
        <p:nvSpPr>
          <p:cNvPr id="566" name="Shape 566"/>
          <p:cNvSpPr>
            <a:spLocks noGrp="1"/>
          </p:cNvSpPr>
          <p:nvPr>
            <p:ph type="body" sz="quarter" idx="1"/>
          </p:nvPr>
        </p:nvSpPr>
        <p:spPr>
          <a:prstGeom prst="rect">
            <a:avLst/>
          </a:prstGeom>
        </p:spPr>
        <p:txBody>
          <a:bodyPr/>
          <a:lstStyle/>
          <a:p>
            <a:pPr lvl="0" defTabSz="457200">
              <a:defRPr sz="1800"/>
            </a:pPr>
            <a:r>
              <a:rPr sz="1200" dirty="0">
                <a:latin typeface="Helvetica"/>
                <a:ea typeface="Helvetica"/>
                <a:cs typeface="Helvetica"/>
                <a:sym typeface="Helvetica"/>
              </a:rPr>
              <a:t>How many of you here have children in the class who cannot pay attention to a task, such as stay focused on their reading, math or other lessons?</a:t>
            </a:r>
          </a:p>
          <a:p>
            <a:pPr lvl="0" defTabSz="457200">
              <a:defRPr sz="1800"/>
            </a:pPr>
            <a:endParaRPr sz="1200" dirty="0">
              <a:latin typeface="Helvetica"/>
              <a:ea typeface="Helvetica"/>
              <a:cs typeface="Helvetica"/>
              <a:sym typeface="Helvetica"/>
            </a:endParaRPr>
          </a:p>
          <a:p>
            <a:pPr lvl="0" defTabSz="457200">
              <a:defRPr sz="1800"/>
            </a:pPr>
            <a:r>
              <a:rPr sz="1200" dirty="0">
                <a:latin typeface="Helvetica"/>
                <a:ea typeface="Helvetica"/>
                <a:cs typeface="Helvetica"/>
                <a:sym typeface="Helvetica"/>
              </a:rPr>
              <a:t>How many of you have children who go up and down in behavior or go up and down emotionally?  How many of you have children who cannot pay attention and are not regulated emotionally or in behavior?</a:t>
            </a:r>
          </a:p>
          <a:p>
            <a:pPr lvl="0" defTabSz="457200">
              <a:defRPr sz="1800"/>
            </a:pPr>
            <a:endParaRPr sz="1200" dirty="0">
              <a:latin typeface="Helvetica"/>
              <a:ea typeface="Helvetica"/>
              <a:cs typeface="Helvetica"/>
              <a:sym typeface="Helvetica"/>
            </a:endParaRPr>
          </a:p>
          <a:p>
            <a:pPr lvl="0" defTabSz="457200">
              <a:defRPr sz="1800"/>
            </a:pPr>
            <a:r>
              <a:rPr sz="1200" dirty="0">
                <a:latin typeface="Helvetica"/>
                <a:ea typeface="Helvetica"/>
                <a:cs typeface="Helvetica"/>
                <a:sym typeface="Helvetica"/>
              </a:rPr>
              <a:t>How many of you have students who get locked down and can’t shift their focus or emotion?</a:t>
            </a:r>
          </a:p>
          <a:p>
            <a:pPr lvl="0" defTabSz="457200">
              <a:defRPr sz="1800"/>
            </a:pPr>
            <a:endParaRPr sz="1200" dirty="0">
              <a:latin typeface="Helvetica"/>
              <a:ea typeface="Helvetica"/>
              <a:cs typeface="Helvetica"/>
              <a:sym typeface="Helvetica"/>
            </a:endParaRPr>
          </a:p>
          <a:p>
            <a:pPr lvl="0" defTabSz="457200">
              <a:defRPr sz="1800"/>
            </a:pPr>
            <a:r>
              <a:rPr sz="1200" dirty="0">
                <a:latin typeface="Helvetica"/>
                <a:ea typeface="Helvetica"/>
                <a:cs typeface="Helvetica"/>
                <a:sym typeface="Helvetica"/>
              </a:rPr>
              <a:t>Both too little attention and self-regulation and TOO much self-regulation can be a problem academically, socially and for physical/emotional wellbeing for life.  Balanced skill in attention and self-regulation are key predictors for academic success, emotional competence, behavioral competence and positive peer relations.  In the school of education in your course, somebody probably taught you theories about the importance of these skills. But they did not actually teach you a way to help children acquire these meta-strategies for successful development. PAX is such a practical strategy. By the way, all of the normal activities of children’s play, socialization before the advent of TV, fear of neighborhood crime, fear of strangers, etc. out door play, children’s mixed age play, meaningful roles helping in the family and community provided the scaffold for those skills. PAX makes use of what we know about those everyday experiences and finds a way to build some of them into your daily routine to help children develop those essential skills.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 name="Shape 1559"/>
          <p:cNvSpPr>
            <a:spLocks noGrp="1" noRot="1" noChangeAspect="1"/>
          </p:cNvSpPr>
          <p:nvPr>
            <p:ph type="sldImg"/>
          </p:nvPr>
        </p:nvSpPr>
        <p:spPr>
          <a:prstGeom prst="rect">
            <a:avLst/>
          </a:prstGeom>
        </p:spPr>
        <p:txBody>
          <a:bodyPr/>
          <a:lstStyle/>
          <a:p>
            <a:pPr lvl="0"/>
            <a:endParaRPr/>
          </a:p>
        </p:txBody>
      </p:sp>
      <p:sp>
        <p:nvSpPr>
          <p:cNvPr id="1560" name="Shape 1560"/>
          <p:cNvSpPr>
            <a:spLocks noGrp="1"/>
          </p:cNvSpPr>
          <p:nvPr>
            <p:ph type="body" sz="quarter" idx="1"/>
          </p:nvPr>
        </p:nvSpPr>
        <p:spPr>
          <a:prstGeom prst="rect">
            <a:avLst/>
          </a:prstGeom>
        </p:spPr>
        <p:txBody>
          <a:bodyPr/>
          <a:lstStyle/>
          <a:p>
            <a:pPr lvl="0" defTabSz="457200">
              <a:defRPr sz="1800"/>
            </a:pPr>
            <a:r>
              <a:rPr>
                <a:latin typeface="Helvetica"/>
                <a:ea typeface="Helvetica"/>
                <a:cs typeface="Helvetica"/>
                <a:sym typeface="Helvetica"/>
              </a:rPr>
              <a:t>Note: Tell the audience that this activity is one of the single most important one they will do for prepping their class  for PAX GBG.</a:t>
            </a:r>
          </a:p>
          <a:p>
            <a:pPr lvl="0" defTabSz="457200">
              <a:defRPr sz="1800"/>
            </a:pPr>
            <a:endParaRPr>
              <a:latin typeface="Helvetica"/>
              <a:ea typeface="Helvetica"/>
              <a:cs typeface="Helvetica"/>
              <a:sym typeface="Helvetica"/>
            </a:endParaRPr>
          </a:p>
          <a:p>
            <a:pPr lvl="0" defTabSz="457200">
              <a:defRPr sz="1800"/>
            </a:pPr>
            <a:r>
              <a:rPr>
                <a:latin typeface="Helvetica"/>
                <a:ea typeface="Helvetica"/>
                <a:cs typeface="Helvetica"/>
                <a:sym typeface="Helvetica"/>
              </a:rPr>
              <a:t>Tell them the chapter explains what to do with the class, NOW ACT it out by asking the audience to imagine their classroom, their school is the most wonderful in the community, the state, the country and maybe the whole world. </a:t>
            </a:r>
          </a:p>
          <a:p>
            <a:pPr lvl="0" defTabSz="457200">
              <a:defRPr sz="1800"/>
            </a:pPr>
            <a:endParaRPr>
              <a:latin typeface="Helvetica"/>
              <a:ea typeface="Helvetica"/>
              <a:cs typeface="Helvetica"/>
              <a:sym typeface="Helvetica"/>
            </a:endParaRPr>
          </a:p>
          <a:p>
            <a:pPr lvl="0" defTabSz="457200">
              <a:defRPr sz="1800"/>
            </a:pPr>
            <a:r>
              <a:rPr>
                <a:latin typeface="Helvetica"/>
                <a:ea typeface="Helvetica"/>
                <a:cs typeface="Helvetica"/>
                <a:sym typeface="Helvetica"/>
              </a:rPr>
              <a:t>As for some helpers from the audience to write the charts for PAX and spleems.  Do the MORE chart first, but wait to tell them that is is PAX. After you have a good MORE chart from the audience. change slides to the next.</a:t>
            </a:r>
          </a:p>
        </p:txBody>
      </p:sp>
    </p:spTree>
    <p:extLst>
      <p:ext uri="{BB962C8B-B14F-4D97-AF65-F5344CB8AC3E}">
        <p14:creationId xmlns:p14="http://schemas.microsoft.com/office/powerpoint/2010/main" val="299222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 name="Shape 186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67" name="Shape 1867"/>
          <p:cNvSpPr>
            <a:spLocks noGrp="1"/>
          </p:cNvSpPr>
          <p:nvPr>
            <p:ph type="body" sz="quarter" idx="1"/>
          </p:nvPr>
        </p:nvSpPr>
        <p:spPr>
          <a:prstGeom prst="rect">
            <a:avLst/>
          </a:prstGeom>
        </p:spPr>
        <p:txBody>
          <a:bodyPr/>
          <a:lstStyle>
            <a:lvl1pPr defTabSz="457200"/>
          </a:lstStyle>
          <a:p>
            <a:pPr lvl="0">
              <a:defRPr sz="1800"/>
            </a:pPr>
            <a:r>
              <a:rPr sz="2200"/>
              <a:t>The PAX game is a recipe composed of evidence-based kernels (like the ingredients in a cooking show). The ingredients or kernels need to be used in a certain order to produce reasonable and reliable effects.</a:t>
            </a:r>
          </a:p>
        </p:txBody>
      </p:sp>
    </p:spTree>
    <p:extLst>
      <p:ext uri="{BB962C8B-B14F-4D97-AF65-F5344CB8AC3E}">
        <p14:creationId xmlns:p14="http://schemas.microsoft.com/office/powerpoint/2010/main" val="1417153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Shape 2115"/>
          <p:cNvSpPr>
            <a:spLocks noGrp="1" noRot="1" noChangeAspect="1"/>
          </p:cNvSpPr>
          <p:nvPr>
            <p:ph type="sldImg"/>
          </p:nvPr>
        </p:nvSpPr>
        <p:spPr>
          <a:prstGeom prst="rect">
            <a:avLst/>
          </a:prstGeom>
        </p:spPr>
        <p:txBody>
          <a:bodyPr/>
          <a:lstStyle/>
          <a:p>
            <a:pPr lvl="0"/>
            <a:endParaRPr/>
          </a:p>
        </p:txBody>
      </p:sp>
      <p:sp>
        <p:nvSpPr>
          <p:cNvPr id="2116" name="Shape 2116"/>
          <p:cNvSpPr>
            <a:spLocks noGrp="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The PAX Game and its various tools affect the brain dramatically. You can read more about that in the manual’s preface.</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(Coaching note: If you have some experience implementing the Game, you can chime in your own experience here of the effects you see on cognitive and behavioral skills).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a:spLocks noGrp="1" noRot="1" noChangeAspect="1"/>
          </p:cNvSpPr>
          <p:nvPr>
            <p:ph type="sldImg"/>
          </p:nvPr>
        </p:nvSpPr>
        <p:spPr>
          <a:prstGeom prst="rect">
            <a:avLst/>
          </a:prstGeom>
        </p:spPr>
        <p:txBody>
          <a:bodyPr/>
          <a:lstStyle/>
          <a:p>
            <a:pPr lvl="0"/>
            <a:endParaRPr/>
          </a:p>
        </p:txBody>
      </p:sp>
      <p:sp>
        <p:nvSpPr>
          <p:cNvPr id="919" name="Shape 919"/>
          <p:cNvSpPr>
            <a:spLocks noGrp="1"/>
          </p:cNvSpPr>
          <p:nvPr>
            <p:ph type="body" sz="quarter" idx="1"/>
          </p:nvPr>
        </p:nvSpPr>
        <p:spPr>
          <a:prstGeom prst="rect">
            <a:avLst/>
          </a:prstGeom>
        </p:spPr>
        <p:txBody>
          <a:bodyPr/>
          <a:lstStyle>
            <a:lvl1pPr defTabSz="457200"/>
          </a:lstStyle>
          <a:p>
            <a:pPr lvl="0">
              <a:defRPr sz="1800"/>
            </a:pPr>
            <a:r>
              <a:rPr sz="2200"/>
              <a:t>PAX teaches children how to use their GO or gas pedal. And PAX teaches children how to use their brake pedal. You cannot SUCCESSFULLY teach children how to use their brain’s brake by frequent consequences or punishing them for going to fast or not stopping.  Children have to have positive, encouragement from peers and adults for using both their BRAKE and Gas Pedal.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prstGeom prst="rect">
            <a:avLst/>
          </a:prstGeom>
        </p:spPr>
        <p:txBody>
          <a:bodyPr/>
          <a:lstStyle/>
          <a:p>
            <a:pPr lvl="0"/>
            <a:endParaRPr/>
          </a:p>
        </p:txBody>
      </p:sp>
      <p:sp>
        <p:nvSpPr>
          <p:cNvPr id="805" name="Shape 805"/>
          <p:cNvSpPr>
            <a:spLocks noGrp="1"/>
          </p:cNvSpPr>
          <p:nvPr>
            <p:ph type="body" sz="quarter" idx="1"/>
          </p:nvPr>
        </p:nvSpPr>
        <p:spPr>
          <a:prstGeom prst="rect">
            <a:avLst/>
          </a:prstGeom>
        </p:spPr>
        <p:txBody>
          <a:bodyPr/>
          <a:lstStyle>
            <a:lvl1pPr defTabSz="457200"/>
          </a:lstStyle>
          <a:p>
            <a:pPr lvl="0">
              <a:defRPr sz="1800"/>
            </a:pPr>
            <a:r>
              <a:rPr sz="2200"/>
              <a:t>So imagine you are first grade teachers in the same school. Children’s kindergarten teachers in your school have rated children on clinical and behavioral scales for mental, emotional, and behavioral problems. Are teachers good raters of those problems? Yes they are more reliable than parent ratings because they see more kids in their lifetimes.  The children are matched as kids without any early problems and kids with early problems (ADHD, anxiety, aggression, shyness, etc.). The children are then randomly assigned to your classroom or another teachers classroom. Then, a coin is flipped to determine if you or the other teacher learns to use PAX GBG.  Thus you or the other teacher learn and use PAX GBG for a year with those kids. Thus, kids in the same school get or don’t get PAX GBG. Neither group of students gets PAX ever again, but both the kids who NEVER got PAX GBG or DID are followed for decades to see what if any last effects there are—regardless of their families, where they live, etc.  That is a classic, gold-standard randomized control group study with longitudinal follow up. It’s very time intensive and costly to do this. Presently, it’s been done five times with this strategy, more than any other school based strategy in the world.</a:t>
            </a:r>
          </a:p>
        </p:txBody>
      </p:sp>
    </p:spTree>
    <p:extLst>
      <p:ext uri="{BB962C8B-B14F-4D97-AF65-F5344CB8AC3E}">
        <p14:creationId xmlns:p14="http://schemas.microsoft.com/office/powerpoint/2010/main" val="432089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Shape 847"/>
          <p:cNvSpPr>
            <a:spLocks noGrp="1" noRot="1" noChangeAspect="1"/>
          </p:cNvSpPr>
          <p:nvPr>
            <p:ph type="sldImg"/>
          </p:nvPr>
        </p:nvSpPr>
        <p:spPr>
          <a:prstGeom prst="rect">
            <a:avLst/>
          </a:prstGeom>
        </p:spPr>
        <p:txBody>
          <a:bodyPr/>
          <a:lstStyle/>
          <a:p>
            <a:pPr lvl="0"/>
            <a:endParaRPr/>
          </a:p>
        </p:txBody>
      </p:sp>
      <p:sp>
        <p:nvSpPr>
          <p:cNvPr id="848" name="Shape 848"/>
          <p:cNvSpPr>
            <a:spLocks noGrp="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While the Game makes life a lot better in the short term, it makes a big difference over time. these are the monitored changes of children who got GBG—JUST in First grade (not after that). They have been followed now up to the 30th year of life as adults. These are major findings.</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Again, the children either got the Game or didn’t in 1st grade only. This is a sample of hundreds of diverse children from the city of Baltimore in the late 1980s. Since the students were matched and randomized to grade one classrooms in the same schools, and their teachers in the SAME SCHOOL were were randomly assigned to learn to play the Game, these are the changes over time.</a:t>
            </a:r>
          </a:p>
        </p:txBody>
      </p:sp>
    </p:spTree>
    <p:extLst>
      <p:ext uri="{BB962C8B-B14F-4D97-AF65-F5344CB8AC3E}">
        <p14:creationId xmlns:p14="http://schemas.microsoft.com/office/powerpoint/2010/main" val="334712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580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4">
              <a:defRPr sz="2300" b="1">
                <a:solidFill>
                  <a:schemeClr val="tx1"/>
                </a:solidFill>
                <a:latin typeface="Arial" pitchFamily="34" charset="0"/>
                <a:ea typeface="MS PGothic" pitchFamily="34" charset="-128"/>
              </a:defRPr>
            </a:lvl1pPr>
            <a:lvl2pPr marL="36748255" indent="-36305320" defTabSz="913554">
              <a:defRPr sz="2300" b="1">
                <a:solidFill>
                  <a:schemeClr val="tx1"/>
                </a:solidFill>
                <a:latin typeface="Arial" pitchFamily="34" charset="0"/>
                <a:ea typeface="MS PGothic" pitchFamily="34" charset="-128"/>
              </a:defRPr>
            </a:lvl2pPr>
            <a:lvl3pPr>
              <a:defRPr sz="2300" b="1">
                <a:solidFill>
                  <a:schemeClr val="tx1"/>
                </a:solidFill>
                <a:latin typeface="Arial" pitchFamily="34" charset="0"/>
                <a:ea typeface="MS PGothic" pitchFamily="34" charset="-128"/>
              </a:defRPr>
            </a:lvl3pPr>
            <a:lvl4pPr>
              <a:defRPr sz="2300" b="1">
                <a:solidFill>
                  <a:schemeClr val="tx1"/>
                </a:solidFill>
                <a:latin typeface="Arial" pitchFamily="34" charset="0"/>
                <a:ea typeface="MS PGothic" pitchFamily="34" charset="-128"/>
              </a:defRPr>
            </a:lvl4pPr>
            <a:lvl5pPr>
              <a:defRPr sz="2300" b="1">
                <a:solidFill>
                  <a:schemeClr val="tx1"/>
                </a:solidFill>
                <a:latin typeface="Arial" pitchFamily="34" charset="0"/>
                <a:ea typeface="MS PGothic" pitchFamily="34" charset="-128"/>
              </a:defRPr>
            </a:lvl5pPr>
            <a:lvl6pPr marL="442935" eaLnBrk="0" fontAlgn="base" hangingPunct="0">
              <a:spcBef>
                <a:spcPct val="0"/>
              </a:spcBef>
              <a:spcAft>
                <a:spcPct val="0"/>
              </a:spcAft>
              <a:defRPr sz="2300" b="1">
                <a:solidFill>
                  <a:schemeClr val="tx1"/>
                </a:solidFill>
                <a:latin typeface="Arial" pitchFamily="34" charset="0"/>
                <a:ea typeface="MS PGothic" pitchFamily="34" charset="-128"/>
              </a:defRPr>
            </a:lvl6pPr>
            <a:lvl7pPr marL="885871" eaLnBrk="0" fontAlgn="base" hangingPunct="0">
              <a:spcBef>
                <a:spcPct val="0"/>
              </a:spcBef>
              <a:spcAft>
                <a:spcPct val="0"/>
              </a:spcAft>
              <a:defRPr sz="2300" b="1">
                <a:solidFill>
                  <a:schemeClr val="tx1"/>
                </a:solidFill>
                <a:latin typeface="Arial" pitchFamily="34" charset="0"/>
                <a:ea typeface="MS PGothic" pitchFamily="34" charset="-128"/>
              </a:defRPr>
            </a:lvl7pPr>
            <a:lvl8pPr marL="1328806" eaLnBrk="0" fontAlgn="base" hangingPunct="0">
              <a:spcBef>
                <a:spcPct val="0"/>
              </a:spcBef>
              <a:spcAft>
                <a:spcPct val="0"/>
              </a:spcAft>
              <a:defRPr sz="2300" b="1">
                <a:solidFill>
                  <a:schemeClr val="tx1"/>
                </a:solidFill>
                <a:latin typeface="Arial" pitchFamily="34" charset="0"/>
                <a:ea typeface="MS PGothic" pitchFamily="34" charset="-128"/>
              </a:defRPr>
            </a:lvl8pPr>
            <a:lvl9pPr marL="1771741" eaLnBrk="0" fontAlgn="base" hangingPunct="0">
              <a:spcBef>
                <a:spcPct val="0"/>
              </a:spcBef>
              <a:spcAft>
                <a:spcPct val="0"/>
              </a:spcAft>
              <a:defRPr sz="2300" b="1">
                <a:solidFill>
                  <a:schemeClr val="tx1"/>
                </a:solidFill>
                <a:latin typeface="Arial" pitchFamily="34" charset="0"/>
                <a:ea typeface="MS PGothic" pitchFamily="34" charset="-128"/>
              </a:defRPr>
            </a:lvl9pPr>
          </a:lstStyle>
          <a:p>
            <a:r>
              <a:rPr lang="en-US" sz="1200" b="0"/>
              <a:t>Introduction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4E821-DDBC-43F5-A7DB-3E3959A9CA8A}" type="slidenum">
              <a:rPr lang="en-US" smtClean="0"/>
              <a:t>48</a:t>
            </a:fld>
            <a:endParaRPr lang="en-US"/>
          </a:p>
        </p:txBody>
      </p:sp>
    </p:spTree>
    <p:extLst>
      <p:ext uri="{BB962C8B-B14F-4D97-AF65-F5344CB8AC3E}">
        <p14:creationId xmlns:p14="http://schemas.microsoft.com/office/powerpoint/2010/main" val="259620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2740D264-F8D2-4A38-BF5D-0F79C3258C9C}" type="slidenum">
              <a:rPr lang="en-US">
                <a:latin typeface="Arial" charset="0"/>
              </a:rPr>
              <a:pPr/>
              <a:t>10</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smtClean="0"/>
          </a:p>
        </p:txBody>
      </p:sp>
    </p:spTree>
    <p:extLst>
      <p:ext uri="{BB962C8B-B14F-4D97-AF65-F5344CB8AC3E}">
        <p14:creationId xmlns:p14="http://schemas.microsoft.com/office/powerpoint/2010/main" val="212579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D4074569-5B74-426D-8207-C7AB2C83F2A8}" type="slidenum">
              <a:rPr lang="en-US">
                <a:latin typeface="Arial" charset="0"/>
              </a:rPr>
              <a:pPr/>
              <a:t>11</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smtClean="0"/>
          </a:p>
        </p:txBody>
      </p:sp>
    </p:spTree>
    <p:extLst>
      <p:ext uri="{BB962C8B-B14F-4D97-AF65-F5344CB8AC3E}">
        <p14:creationId xmlns:p14="http://schemas.microsoft.com/office/powerpoint/2010/main" val="102269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2813" fontAlgn="base">
              <a:spcBef>
                <a:spcPct val="0"/>
              </a:spcBef>
              <a:spcAft>
                <a:spcPct val="0"/>
              </a:spcAft>
              <a:defRPr/>
            </a:pPr>
            <a:fld id="{8E852EB1-A7C7-4ADB-B946-BC38CF2410E6}" type="slidenum">
              <a:rPr lang="en-US" smtClean="0">
                <a:solidFill>
                  <a:srgbClr val="000000"/>
                </a:solidFill>
              </a:rPr>
              <a:pPr defTabSz="912813" fontAlgn="base">
                <a:spcBef>
                  <a:spcPct val="0"/>
                </a:spcBef>
                <a:spcAft>
                  <a:spcPct val="0"/>
                </a:spcAft>
                <a:defRPr/>
              </a:pPr>
              <a:t>14</a:t>
            </a:fld>
            <a:endParaRPr lang="en-US" dirty="0" smtClean="0">
              <a:solidFill>
                <a:srgbClr val="000000"/>
              </a:solidFill>
            </a:endParaRPr>
          </a:p>
        </p:txBody>
      </p:sp>
      <p:sp>
        <p:nvSpPr>
          <p:cNvPr id="28569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7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46" tIns="45072" rIns="90146" bIns="45072" numCol="1" anchor="t" anchorCtr="0" compatLnSpc="1">
            <a:prstTxWarp prst="textNoShape">
              <a:avLst/>
            </a:prstTxWarp>
          </a:bodyPr>
          <a:lstStyle/>
          <a:p>
            <a:pPr eaLnBrk="1" hangingPunct="1">
              <a:spcBef>
                <a:spcPct val="0"/>
              </a:spcBef>
            </a:pPr>
            <a:r>
              <a:rPr lang="en-US" dirty="0" smtClean="0"/>
              <a:t>The following quote by Tom Herner expresses our difficulties with dealing with challenging behavior.  Read quote. Do we regard behavior as a skill deficit that needs to be taught or do we perceive it as something that needs to be punished?  If we perceive it as something to be punished then it is very clear that we regard it differently than any of the other behaviors or skills that we address at school.  As a result, we tend to approach it in less-effective and less-professional ways.  Appropriate behavior should be taught just like reading, swimming or driving.</a:t>
            </a:r>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8F8DFE59-575D-4C35-9780-CD63CC08999D}" type="slidenum">
              <a:rPr lang="en-US" sz="1200">
                <a:solidFill>
                  <a:schemeClr val="tx1"/>
                </a:solidFill>
                <a:ea typeface="MS PGothic" pitchFamily="34" charset="-128"/>
              </a:rPr>
              <a:pPr eaLnBrk="1" hangingPunct="1"/>
              <a:t>15</a:t>
            </a:fld>
            <a:endParaRPr lang="en-US" sz="1200">
              <a:solidFill>
                <a:schemeClr val="tx1"/>
              </a:solidFill>
              <a:ea typeface="MS PGothic" pitchFamily="34" charset="-128"/>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Social skill lessons are based on school data</a:t>
            </a:r>
          </a:p>
          <a:p>
            <a:pPr eaLnBrk="1" hangingPunct="1"/>
            <a:r>
              <a:rPr lang="en-US" smtClean="0">
                <a:latin typeface="Arial" pitchFamily="34" charset="0"/>
              </a:rPr>
              <a:t>Behavioral instruction is infused into all instruction</a:t>
            </a:r>
          </a:p>
          <a:p>
            <a:pPr eaLnBrk="1" hangingPunct="1"/>
            <a:r>
              <a:rPr lang="en-US" smtClean="0">
                <a:latin typeface="Arial" pitchFamily="34" charset="0"/>
              </a:rPr>
              <a:t>Procedures are understood and practiced by administrators, staff, students, and families</a:t>
            </a: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2813" fontAlgn="base">
              <a:spcBef>
                <a:spcPct val="0"/>
              </a:spcBef>
              <a:spcAft>
                <a:spcPct val="0"/>
              </a:spcAft>
              <a:defRPr/>
            </a:pPr>
            <a:fld id="{D40090EB-3B4B-449F-BA57-23B8D67831C5}" type="slidenum">
              <a:rPr lang="en-US" smtClean="0">
                <a:solidFill>
                  <a:srgbClr val="000000"/>
                </a:solidFill>
                <a:latin typeface="Arial" pitchFamily="34" charset="0"/>
                <a:ea typeface="MS PGothic" pitchFamily="34" charset="-128"/>
              </a:rPr>
              <a:pPr defTabSz="912813" fontAlgn="base">
                <a:spcBef>
                  <a:spcPct val="0"/>
                </a:spcBef>
                <a:spcAft>
                  <a:spcPct val="0"/>
                </a:spcAft>
                <a:defRPr/>
              </a:pPr>
              <a:t>16</a:t>
            </a:fld>
            <a:endParaRPr lang="en-US" dirty="0" smtClean="0">
              <a:solidFill>
                <a:srgbClr val="000000"/>
              </a:solidFill>
              <a:latin typeface="Arial" pitchFamily="34" charset="0"/>
              <a:ea typeface="MS PGothic" pitchFamily="34" charset="-128"/>
            </a:endParaRPr>
          </a:p>
        </p:txBody>
      </p:sp>
      <p:sp>
        <p:nvSpPr>
          <p:cNvPr id="287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defTabSz="914355" eaLnBrk="1" fontAlgn="auto" hangingPunct="1">
              <a:spcBef>
                <a:spcPts val="0"/>
              </a:spcBef>
              <a:spcAft>
                <a:spcPts val="0"/>
              </a:spcAft>
              <a:defRPr/>
            </a:pPr>
            <a:r>
              <a:rPr lang="en-US" i="1" dirty="0" smtClean="0">
                <a:latin typeface="Arial" pitchFamily="34" charset="0"/>
              </a:rPr>
              <a:t>We can’t assume: </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that students know the expectations/rules and appropriate ways to behave</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That students will learn appropriate behaviors quickly and effectively without consistent practice and modeling</a:t>
            </a:r>
          </a:p>
          <a:p>
            <a:pPr defTabSz="914355" eaLnBrk="1" fontAlgn="auto" hangingPunct="1">
              <a:spcBef>
                <a:spcPts val="0"/>
              </a:spcBef>
              <a:spcAft>
                <a:spcPts val="0"/>
              </a:spcAft>
              <a:defRPr/>
            </a:pPr>
            <a:r>
              <a:rPr lang="en-US" i="1" dirty="0" smtClean="0">
                <a:latin typeface="Arial" pitchFamily="34" charset="0"/>
              </a:rPr>
              <a:t>We must assume:</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Students will require different curricula, instructional modalities supports, etc., to learn appropriate behavior</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We need to teach expectations/rules and appropriate behaviors as effectively as we teach academic skills</a:t>
            </a:r>
          </a:p>
          <a:p>
            <a:pPr defTabSz="914355" eaLnBrk="1" fontAlgn="auto" hangingPunct="1">
              <a:spcBef>
                <a:spcPts val="0"/>
              </a:spcBef>
              <a:spcAft>
                <a:spcPts val="0"/>
              </a:spcAft>
              <a:defRPr/>
            </a:pPr>
            <a:endParaRPr lang="en-US" dirty="0" smtClean="0">
              <a:latin typeface="Arial" pitchFamily="34" charset="0"/>
            </a:endParaRPr>
          </a:p>
        </p:txBody>
      </p:sp>
    </p:spTree>
    <p:extLst>
      <p:ext uri="{BB962C8B-B14F-4D97-AF65-F5344CB8AC3E}">
        <p14:creationId xmlns:p14="http://schemas.microsoft.com/office/powerpoint/2010/main" val="80499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4E821-DDBC-43F5-A7DB-3E3959A9CA8A}"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9620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19</a:t>
            </a:fld>
            <a:endParaRPr lang="en-US"/>
          </a:p>
        </p:txBody>
      </p:sp>
    </p:spTree>
    <p:extLst>
      <p:ext uri="{BB962C8B-B14F-4D97-AF65-F5344CB8AC3E}">
        <p14:creationId xmlns:p14="http://schemas.microsoft.com/office/powerpoint/2010/main" val="198548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54FB2-9702-4F09-A940-BF0E9EA014E9}"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142688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54FB2-9702-4F09-A940-BF0E9EA014E9}"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89704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54FB2-9702-4F09-A940-BF0E9EA014E9}"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404683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7908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Ful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2" name="Shape 332"/>
          <p:cNvSpPr/>
          <p:nvPr/>
        </p:nvSpPr>
        <p:spPr>
          <a:xfrm>
            <a:off x="0" y="695325"/>
            <a:ext cx="1307306" cy="5457825"/>
          </a:xfrm>
          <a:prstGeom prst="rect">
            <a:avLst/>
          </a:prstGeom>
          <a:solidFill>
            <a:srgbClr val="0092D0"/>
          </a:solidFill>
          <a:ln w="25400">
            <a:miter lim="400000"/>
          </a:ln>
          <a:effectLst>
            <a:outerShdw blurRad="88900" dir="2700000" rotWithShape="0">
              <a:srgbClr val="000000">
                <a:alpha val="15000"/>
              </a:srgbClr>
            </a:outerShdw>
          </a:effectLst>
        </p:spPr>
        <p:txBody>
          <a:bodyPr lIns="0" tIns="0" rIns="0" bIns="0" anchor="ct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grpSp>
        <p:nvGrpSpPr>
          <p:cNvPr id="336" name="Group 336"/>
          <p:cNvGrpSpPr/>
          <p:nvPr/>
        </p:nvGrpSpPr>
        <p:grpSpPr>
          <a:xfrm>
            <a:off x="1078706" y="828675"/>
            <a:ext cx="150019" cy="666750"/>
            <a:chOff x="0" y="0"/>
            <a:chExt cx="266700" cy="889000"/>
          </a:xfrm>
        </p:grpSpPr>
        <p:sp>
          <p:nvSpPr>
            <p:cNvPr id="333" name="Shape 333"/>
            <p:cNvSpPr/>
            <p:nvPr/>
          </p:nvSpPr>
          <p:spPr>
            <a:xfrm>
              <a:off x="0" y="0"/>
              <a:ext cx="266700" cy="266700"/>
            </a:xfrm>
            <a:prstGeom prst="rect">
              <a:avLst/>
            </a:prstGeom>
            <a:solidFill>
              <a:srgbClr val="00B8EC"/>
            </a:solidFill>
            <a:ln w="25400" cap="flat">
              <a:noFill/>
              <a:miter lim="400000"/>
            </a:ln>
            <a:effectLst/>
          </p:spPr>
          <p:txBody>
            <a:bodyPr wrap="square" lIns="0" tIns="0" rIns="0" bIns="0" numCol="1" anchor="ctr">
              <a:noAutofit/>
            </a:bodyP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334" name="Shape 334"/>
            <p:cNvSpPr/>
            <p:nvPr/>
          </p:nvSpPr>
          <p:spPr>
            <a:xfrm>
              <a:off x="0" y="304800"/>
              <a:ext cx="266700" cy="266700"/>
            </a:xfrm>
            <a:prstGeom prst="rect">
              <a:avLst/>
            </a:prstGeom>
            <a:solidFill>
              <a:srgbClr val="68BBD9"/>
            </a:solidFill>
            <a:ln w="25400" cap="flat">
              <a:noFill/>
              <a:miter lim="400000"/>
            </a:ln>
            <a:effectLst/>
          </p:spPr>
          <p:txBody>
            <a:bodyPr wrap="square" lIns="0" tIns="0" rIns="0" bIns="0" numCol="1" anchor="ctr">
              <a:noAutofit/>
            </a:bodyP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335" name="Shape 335"/>
            <p:cNvSpPr/>
            <p:nvPr/>
          </p:nvSpPr>
          <p:spPr>
            <a:xfrm>
              <a:off x="0" y="622300"/>
              <a:ext cx="266700" cy="266700"/>
            </a:xfrm>
            <a:prstGeom prst="rect">
              <a:avLst/>
            </a:prstGeom>
            <a:solidFill>
              <a:srgbClr val="CAEEFD"/>
            </a:solidFill>
            <a:ln w="25400" cap="flat">
              <a:noFill/>
              <a:miter lim="400000"/>
            </a:ln>
            <a:effectLst/>
          </p:spPr>
          <p:txBody>
            <a:bodyPr wrap="square" lIns="0" tIns="0" rIns="0" bIns="0" numCol="1" anchor="ctr">
              <a:noAutofit/>
            </a:bodyP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grpSp>
      <p:pic>
        <p:nvPicPr>
          <p:cNvPr id="337" name="White guy and stars oval only.pdf"/>
          <p:cNvPicPr/>
          <p:nvPr/>
        </p:nvPicPr>
        <p:blipFill>
          <a:blip r:embed="rId3">
            <a:extLst/>
          </a:blip>
          <a:stretch>
            <a:fillRect/>
          </a:stretch>
        </p:blipFill>
        <p:spPr>
          <a:xfrm>
            <a:off x="185738" y="4667250"/>
            <a:ext cx="942976" cy="1238346"/>
          </a:xfrm>
          <a:prstGeom prst="rect">
            <a:avLst/>
          </a:prstGeom>
          <a:ln w="12700">
            <a:miter lim="400000"/>
          </a:ln>
        </p:spPr>
      </p:pic>
    </p:spTree>
    <p:extLst>
      <p:ext uri="{BB962C8B-B14F-4D97-AF65-F5344CB8AC3E}">
        <p14:creationId xmlns:p14="http://schemas.microsoft.com/office/powerpoint/2010/main" val="208240744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442" name="Shape 442"/>
          <p:cNvSpPr>
            <a:spLocks noGrp="1"/>
          </p:cNvSpPr>
          <p:nvPr>
            <p:ph type="title"/>
          </p:nvPr>
        </p:nvSpPr>
        <p:spPr>
          <a:prstGeom prst="rect">
            <a:avLst/>
          </a:prstGeom>
        </p:spPr>
        <p:txBody>
          <a:bodyPr/>
          <a:lstStyle/>
          <a:p>
            <a:pPr lvl="0">
              <a:defRPr sz="1800">
                <a:uFillTx/>
              </a:defRPr>
            </a:pPr>
            <a:r>
              <a:rPr sz="3000">
                <a:uFill>
                  <a:solidFill/>
                </a:uFill>
              </a:rPr>
              <a:t>Title Text</a:t>
            </a:r>
          </a:p>
        </p:txBody>
      </p:sp>
      <p:sp>
        <p:nvSpPr>
          <p:cNvPr id="443" name="Shape 443"/>
          <p:cNvSpPr>
            <a:spLocks noGrp="1"/>
          </p:cNvSpPr>
          <p:nvPr>
            <p:ph type="body" idx="1"/>
          </p:nvPr>
        </p:nvSpPr>
        <p:spPr>
          <a:prstGeom prst="rect">
            <a:avLst/>
          </a:prstGeom>
        </p:spPr>
        <p:txBody>
          <a:bodyPr/>
          <a:lstStyle>
            <a:lvl2pPr marL="514064" indent="-349043">
              <a:defRPr sz="1300"/>
            </a:lvl2pPr>
            <a:lvl3pPr marL="654082" indent="-333041">
              <a:defRPr sz="1300"/>
            </a:lvl3pPr>
            <a:lvl4pPr marL="803100" indent="-317039">
              <a:defRPr sz="1000"/>
            </a:lvl4pPr>
            <a:lvl5pPr marL="953119" indent="-301037">
              <a:defRPr sz="1000"/>
            </a:lvl5pPr>
          </a:lstStyle>
          <a:p>
            <a:pPr lvl="0">
              <a:defRPr sz="1800">
                <a:uFillTx/>
              </a:defRPr>
            </a:pPr>
            <a:r>
              <a:rPr sz="1400">
                <a:uFill>
                  <a:solidFill/>
                </a:uFill>
              </a:rPr>
              <a:t>Body Level One</a:t>
            </a:r>
          </a:p>
          <a:p>
            <a:pPr lvl="1">
              <a:defRPr sz="1800">
                <a:uFillTx/>
              </a:defRPr>
            </a:pPr>
            <a:r>
              <a:rPr sz="1300">
                <a:uFill>
                  <a:solidFill/>
                </a:uFill>
              </a:rPr>
              <a:t>Body Level Two</a:t>
            </a:r>
          </a:p>
          <a:p>
            <a:pPr lvl="2">
              <a:defRPr sz="1800">
                <a:uFillTx/>
              </a:defRPr>
            </a:pPr>
            <a:r>
              <a:rPr sz="1300">
                <a:uFill>
                  <a:solidFill/>
                </a:uFill>
              </a:rPr>
              <a:t>Body Level Three</a:t>
            </a:r>
          </a:p>
          <a:p>
            <a:pPr lvl="3">
              <a:defRPr sz="1800">
                <a:uFillTx/>
              </a:defRPr>
            </a:pPr>
            <a:r>
              <a:rPr sz="1000">
                <a:uFill>
                  <a:solidFill/>
                </a:uFill>
              </a:rPr>
              <a:t>Body Level Four</a:t>
            </a:r>
          </a:p>
          <a:p>
            <a:pPr lvl="4">
              <a:defRPr sz="1800">
                <a:uFillTx/>
              </a:defRPr>
            </a:pPr>
            <a:r>
              <a:rPr sz="1000">
                <a:uFill>
                  <a:solidFill/>
                </a:uFill>
              </a:rPr>
              <a:t>Body Level Five</a:t>
            </a:r>
          </a:p>
        </p:txBody>
      </p:sp>
    </p:spTree>
    <p:extLst>
      <p:ext uri="{BB962C8B-B14F-4D97-AF65-F5344CB8AC3E}">
        <p14:creationId xmlns:p14="http://schemas.microsoft.com/office/powerpoint/2010/main" val="15096114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 name="Shape 52"/>
          <p:cNvSpPr/>
          <p:nvPr/>
        </p:nvSpPr>
        <p:spPr>
          <a:xfrm>
            <a:off x="1378744" y="695325"/>
            <a:ext cx="7643813" cy="5457825"/>
          </a:xfrm>
          <a:prstGeom prst="rect">
            <a:avLst/>
          </a:prstGeom>
          <a:solidFill>
            <a:srgbClr val="FFFFFF"/>
          </a:solidFill>
          <a:ln w="12700">
            <a:solidFill>
              <a:srgbClr val="E1E1E1"/>
            </a:solidFill>
            <a:miter lim="400000"/>
          </a:ln>
          <a:effectLst>
            <a:outerShdw blurRad="63500" dir="2700000" rotWithShape="0">
              <a:srgbClr val="000000">
                <a:alpha val="5000"/>
              </a:srgbClr>
            </a:outerShdw>
          </a:effectLst>
        </p:spPr>
        <p:txBody>
          <a:bodyPr lIns="0" tIns="0" rIns="0" bIns="0" anchor="ct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53" name="Shape 53"/>
          <p:cNvSpPr/>
          <p:nvPr/>
        </p:nvSpPr>
        <p:spPr>
          <a:xfrm>
            <a:off x="9022556" y="695325"/>
            <a:ext cx="121444" cy="5457825"/>
          </a:xfrm>
          <a:prstGeom prst="rect">
            <a:avLst/>
          </a:prstGeom>
          <a:solidFill>
            <a:srgbClr val="0092D0"/>
          </a:solidFill>
          <a:ln w="25400">
            <a:miter lim="400000"/>
          </a:ln>
          <a:effectLst>
            <a:outerShdw blurRad="88900" dir="2700000" rotWithShape="0">
              <a:srgbClr val="000000">
                <a:alpha val="15000"/>
              </a:srgbClr>
            </a:outerShdw>
          </a:effectLst>
        </p:spPr>
        <p:txBody>
          <a:bodyPr lIns="0" tIns="0" rIns="0" bIns="0" anchor="ctr"/>
          <a:lstStyle/>
          <a:p>
            <a:pPr lvl="0" algn="ctr" defTabSz="336042">
              <a:defRPr sz="3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4" name="Shape 54"/>
          <p:cNvSpPr/>
          <p:nvPr/>
        </p:nvSpPr>
        <p:spPr>
          <a:xfrm>
            <a:off x="0" y="695325"/>
            <a:ext cx="1307306" cy="5457825"/>
          </a:xfrm>
          <a:prstGeom prst="rect">
            <a:avLst/>
          </a:prstGeom>
          <a:solidFill>
            <a:srgbClr val="0092D0"/>
          </a:solidFill>
          <a:ln w="25400">
            <a:miter lim="400000"/>
          </a:ln>
          <a:effectLst>
            <a:outerShdw blurRad="88900" dir="2700000" rotWithShape="0">
              <a:srgbClr val="000000">
                <a:alpha val="15000"/>
              </a:srgbClr>
            </a:outerShdw>
          </a:effectLst>
        </p:spPr>
        <p:txBody>
          <a:bodyPr lIns="0" tIns="0" rIns="0" bIns="0" anchor="ct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grpSp>
        <p:nvGrpSpPr>
          <p:cNvPr id="58" name="Group 58"/>
          <p:cNvGrpSpPr/>
          <p:nvPr/>
        </p:nvGrpSpPr>
        <p:grpSpPr>
          <a:xfrm>
            <a:off x="1078706" y="828675"/>
            <a:ext cx="150019" cy="666750"/>
            <a:chOff x="0" y="0"/>
            <a:chExt cx="266700" cy="889000"/>
          </a:xfrm>
        </p:grpSpPr>
        <p:sp>
          <p:nvSpPr>
            <p:cNvPr id="55" name="Shape 55"/>
            <p:cNvSpPr/>
            <p:nvPr/>
          </p:nvSpPr>
          <p:spPr>
            <a:xfrm>
              <a:off x="0" y="0"/>
              <a:ext cx="266700" cy="266700"/>
            </a:xfrm>
            <a:prstGeom prst="rect">
              <a:avLst/>
            </a:prstGeom>
            <a:solidFill>
              <a:srgbClr val="00B8EC"/>
            </a:solidFill>
            <a:ln w="25400" cap="flat">
              <a:noFill/>
              <a:miter lim="400000"/>
            </a:ln>
            <a:effectLst/>
          </p:spPr>
          <p:txBody>
            <a:bodyPr wrap="square" lIns="0" tIns="0" rIns="0" bIns="0" numCol="1" anchor="ctr">
              <a:noAutofit/>
            </a:bodyP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56" name="Shape 56"/>
            <p:cNvSpPr/>
            <p:nvPr/>
          </p:nvSpPr>
          <p:spPr>
            <a:xfrm>
              <a:off x="0" y="304800"/>
              <a:ext cx="266700" cy="266700"/>
            </a:xfrm>
            <a:prstGeom prst="rect">
              <a:avLst/>
            </a:prstGeom>
            <a:solidFill>
              <a:srgbClr val="68BBD9"/>
            </a:solidFill>
            <a:ln w="25400" cap="flat">
              <a:noFill/>
              <a:miter lim="400000"/>
            </a:ln>
            <a:effectLst/>
          </p:spPr>
          <p:txBody>
            <a:bodyPr wrap="square" lIns="0" tIns="0" rIns="0" bIns="0" numCol="1" anchor="ctr">
              <a:noAutofit/>
            </a:bodyP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57" name="Shape 57"/>
            <p:cNvSpPr/>
            <p:nvPr/>
          </p:nvSpPr>
          <p:spPr>
            <a:xfrm>
              <a:off x="0" y="622300"/>
              <a:ext cx="266700" cy="266700"/>
            </a:xfrm>
            <a:prstGeom prst="rect">
              <a:avLst/>
            </a:prstGeom>
            <a:solidFill>
              <a:srgbClr val="CAEEFD"/>
            </a:solidFill>
            <a:ln w="25400" cap="flat">
              <a:noFill/>
              <a:miter lim="400000"/>
            </a:ln>
            <a:effectLst/>
          </p:spPr>
          <p:txBody>
            <a:bodyPr wrap="square" lIns="0" tIns="0" rIns="0" bIns="0" numCol="1" anchor="ctr">
              <a:noAutofit/>
            </a:bodyPr>
            <a:lstStyle/>
            <a:p>
              <a:pPr lvl="0"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grpSp>
      <p:pic>
        <p:nvPicPr>
          <p:cNvPr id="59" name="White guy and stars oval only.pdf"/>
          <p:cNvPicPr/>
          <p:nvPr/>
        </p:nvPicPr>
        <p:blipFill>
          <a:blip r:embed="rId3">
            <a:extLst/>
          </a:blip>
          <a:stretch>
            <a:fillRect/>
          </a:stretch>
        </p:blipFill>
        <p:spPr>
          <a:xfrm>
            <a:off x="185738" y="4667250"/>
            <a:ext cx="942976" cy="1238346"/>
          </a:xfrm>
          <a:prstGeom prst="rect">
            <a:avLst/>
          </a:prstGeom>
          <a:ln w="12700">
            <a:miter lim="400000"/>
          </a:ln>
        </p:spPr>
      </p:pic>
      <p:sp>
        <p:nvSpPr>
          <p:cNvPr id="60" name="Shape 60"/>
          <p:cNvSpPr>
            <a:spLocks noGrp="1"/>
          </p:cNvSpPr>
          <p:nvPr>
            <p:ph type="body" idx="1"/>
          </p:nvPr>
        </p:nvSpPr>
        <p:spPr>
          <a:xfrm>
            <a:off x="1507331" y="809625"/>
            <a:ext cx="7386638" cy="5114925"/>
          </a:xfrm>
          <a:prstGeom prst="rect">
            <a:avLst/>
          </a:prstGeom>
          <a:ln>
            <a:miter lim="400000"/>
          </a:ln>
        </p:spPr>
        <p:txBody>
          <a:bodyPr lIns="32004" tIns="32004" rIns="32004" bIns="32004" anchor="ctr"/>
          <a:lstStyle>
            <a:lvl1pPr marL="365271" indent="-365271" defTabSz="336042">
              <a:buClrTx/>
              <a:buSzPct val="85000"/>
              <a:buFont typeface="Gill Sans"/>
              <a:buBlip>
                <a:blip r:embed="rId4"/>
              </a:buBlip>
              <a:defRPr>
                <a:uFillTx/>
              </a:defRPr>
            </a:lvl1pPr>
            <a:lvl2pPr marL="514924" indent="-349222" defTabSz="336042">
              <a:buClrTx/>
              <a:buSzPct val="85000"/>
              <a:buFont typeface="Gill Sans"/>
              <a:buBlip>
                <a:blip r:embed="rId4"/>
              </a:buBlip>
              <a:defRPr sz="1300">
                <a:uFillTx/>
              </a:defRPr>
            </a:lvl2pPr>
            <a:lvl3pPr marL="654307" indent="-333172" defTabSz="336042">
              <a:buClrTx/>
              <a:buSzPct val="85000"/>
              <a:buFont typeface="Gill Sans"/>
              <a:buBlip>
                <a:blip r:embed="rId4"/>
              </a:buBlip>
              <a:defRPr sz="1300">
                <a:uFillTx/>
              </a:defRPr>
            </a:lvl3pPr>
            <a:lvl4pPr marL="804051" indent="-317122" defTabSz="336042">
              <a:buClrTx/>
              <a:buSzPct val="85000"/>
              <a:buFont typeface="Gill Sans"/>
              <a:buBlip>
                <a:blip r:embed="rId4"/>
              </a:buBlip>
              <a:defRPr sz="1000">
                <a:uFillTx/>
              </a:defRPr>
            </a:lvl4pPr>
            <a:lvl5pPr marL="953797" indent="-301072" defTabSz="336042">
              <a:buClrTx/>
              <a:buSzPct val="85000"/>
              <a:buFont typeface="Gill Sans"/>
              <a:buBlip>
                <a:blip r:embed="rId4"/>
              </a:buBlip>
              <a:defRPr sz="1000">
                <a:uFillTx/>
              </a:defRPr>
            </a:lvl5pPr>
          </a:lstStyle>
          <a:p>
            <a:pPr lvl="0">
              <a:defRPr sz="1800"/>
            </a:pPr>
            <a:r>
              <a:rPr sz="1400"/>
              <a:t>Body Level One</a:t>
            </a:r>
          </a:p>
          <a:p>
            <a:pPr lvl="1">
              <a:defRPr sz="1800"/>
            </a:pPr>
            <a:r>
              <a:rPr sz="1300"/>
              <a:t>Body Level Two</a:t>
            </a:r>
          </a:p>
          <a:p>
            <a:pPr lvl="2">
              <a:defRPr sz="1800"/>
            </a:pPr>
            <a:r>
              <a:rPr sz="1300"/>
              <a:t>Body Level Three</a:t>
            </a:r>
          </a:p>
          <a:p>
            <a:pPr lvl="3">
              <a:defRPr sz="1800"/>
            </a:pPr>
            <a:r>
              <a:rPr sz="1000"/>
              <a:t>Body Level Four</a:t>
            </a:r>
          </a:p>
          <a:p>
            <a:pPr lvl="4">
              <a:defRPr sz="1800"/>
            </a:pPr>
            <a:r>
              <a:rPr sz="1000"/>
              <a:t>Body Level Five</a:t>
            </a:r>
          </a:p>
        </p:txBody>
      </p:sp>
    </p:spTree>
    <p:extLst>
      <p:ext uri="{BB962C8B-B14F-4D97-AF65-F5344CB8AC3E}">
        <p14:creationId xmlns:p14="http://schemas.microsoft.com/office/powerpoint/2010/main" val="13490868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54FB2-9702-4F09-A940-BF0E9EA014E9}"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422283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54FB2-9702-4F09-A940-BF0E9EA014E9}"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4868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54FB2-9702-4F09-A940-BF0E9EA014E9}"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120140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54FB2-9702-4F09-A940-BF0E9EA014E9}" type="datetimeFigureOut">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108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54FB2-9702-4F09-A940-BF0E9EA014E9}" type="datetimeFigureOut">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40532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54FB2-9702-4F09-A940-BF0E9EA014E9}" type="datetimeFigureOut">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138193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54FB2-9702-4F09-A940-BF0E9EA014E9}"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341537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54FB2-9702-4F09-A940-BF0E9EA014E9}"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358DE-D2C1-4C3A-835D-D24AB1C12CE6}" type="slidenum">
              <a:rPr lang="en-US" smtClean="0"/>
              <a:t>‹#›</a:t>
            </a:fld>
            <a:endParaRPr lang="en-US"/>
          </a:p>
        </p:txBody>
      </p:sp>
    </p:spTree>
    <p:extLst>
      <p:ext uri="{BB962C8B-B14F-4D97-AF65-F5344CB8AC3E}">
        <p14:creationId xmlns:p14="http://schemas.microsoft.com/office/powerpoint/2010/main" val="2460897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54FB2-9702-4F09-A940-BF0E9EA014E9}" type="datetimeFigureOut">
              <a:rPr lang="en-US" smtClean="0"/>
              <a:t>1/12/17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358DE-D2C1-4C3A-835D-D24AB1C12CE6}" type="slidenum">
              <a:rPr lang="en-US" smtClean="0"/>
              <a:t>‹#›</a:t>
            </a:fld>
            <a:endParaRPr lang="en-US"/>
          </a:p>
        </p:txBody>
      </p:sp>
    </p:spTree>
    <p:extLst>
      <p:ext uri="{BB962C8B-B14F-4D97-AF65-F5344CB8AC3E}">
        <p14:creationId xmlns:p14="http://schemas.microsoft.com/office/powerpoint/2010/main" val="3668904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2.xml"/><Relationship Id="rId5" Type="http://schemas.openxmlformats.org/officeDocument/2006/relationships/notesSlide" Target="../notesSlides/notesSlide6.xml"/><Relationship Id="rId6" Type="http://schemas.openxmlformats.org/officeDocument/2006/relationships/image" Target="../media/image10.png"/><Relationship Id="rId1" Type="http://schemas.openxmlformats.org/officeDocument/2006/relationships/tags" Target="../tags/tag1.xml"/><Relationship Id="rId2"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12.xml"/><Relationship Id="rId5" Type="http://schemas.openxmlformats.org/officeDocument/2006/relationships/notesSlide" Target="../notesSlides/notesSlide7.xml"/><Relationship Id="rId1" Type="http://schemas.openxmlformats.org/officeDocument/2006/relationships/tags" Target="../tags/tag4.xml"/><Relationship Id="rId2" Type="http://schemas.openxmlformats.org/officeDocument/2006/relationships/tags" Target="../tags/tag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905000"/>
            <a:ext cx="7772400" cy="1143000"/>
          </a:xfrm>
        </p:spPr>
        <p:txBody>
          <a:bodyPr>
            <a:normAutofit fontScale="90000"/>
          </a:bodyPr>
          <a:lstStyle/>
          <a:p>
            <a:pPr eaLnBrk="1" hangingPunct="1"/>
            <a:r>
              <a:rPr lang="en-US" sz="3200" b="1" i="1" smtClean="0">
                <a:solidFill>
                  <a:srgbClr val="00CC5C"/>
                </a:solidFill>
              </a:rPr>
              <a:t>Montgomery County Public Schools</a:t>
            </a:r>
            <a:r>
              <a:rPr lang="en-US" sz="4000" b="1" i="1" smtClean="0">
                <a:solidFill>
                  <a:srgbClr val="00CC5C"/>
                </a:solidFill>
              </a:rPr>
              <a:t/>
            </a:r>
            <a:br>
              <a:rPr lang="en-US" sz="4000" b="1" i="1" smtClean="0">
                <a:solidFill>
                  <a:srgbClr val="00CC5C"/>
                </a:solidFill>
              </a:rPr>
            </a:br>
            <a:r>
              <a:rPr lang="en-US" sz="4000" b="1" i="1" smtClean="0">
                <a:solidFill>
                  <a:srgbClr val="00CC5C"/>
                </a:solidFill>
              </a:rPr>
              <a:t>School-Wide Positive Behavioral Interventions &amp;  Supports</a:t>
            </a:r>
            <a:r>
              <a:rPr lang="en-US" sz="4000" b="1" i="1" smtClean="0"/>
              <a:t/>
            </a:r>
            <a:br>
              <a:rPr lang="en-US" sz="4000" b="1" i="1" smtClean="0"/>
            </a:br>
            <a:r>
              <a:rPr lang="en-US" sz="3200" b="1" i="1" smtClean="0"/>
              <a:t/>
            </a:r>
            <a:br>
              <a:rPr lang="en-US" sz="3200" b="1" i="1" smtClean="0"/>
            </a:br>
            <a:r>
              <a:rPr lang="en-US" sz="3200" b="1" i="1" smtClean="0">
                <a:latin typeface="Times New Roman" pitchFamily="18" charset="0"/>
                <a:cs typeface="Times New Roman" pitchFamily="18" charset="0"/>
              </a:rPr>
              <a:t> </a:t>
            </a:r>
            <a:r>
              <a:rPr lang="en-US" sz="3200" b="1" smtClean="0">
                <a:latin typeface="Times New Roman" pitchFamily="18" charset="0"/>
                <a:cs typeface="Times New Roman" pitchFamily="18" charset="0"/>
              </a:rPr>
              <a:t>Mike Muempfer</a:t>
            </a:r>
            <a:endParaRPr lang="en-US" sz="3200" smtClean="0">
              <a:latin typeface="Times New Roman" pitchFamily="18" charset="0"/>
              <a:cs typeface="Times New Roman" pitchFamily="18" charset="0"/>
            </a:endParaRPr>
          </a:p>
        </p:txBody>
      </p:sp>
      <p:sp>
        <p:nvSpPr>
          <p:cNvPr id="12291" name="Rectangle 3"/>
          <p:cNvSpPr>
            <a:spLocks noGrp="1" noChangeArrowheads="1"/>
          </p:cNvSpPr>
          <p:nvPr>
            <p:ph type="subTitle" idx="1"/>
          </p:nvPr>
        </p:nvSpPr>
        <p:spPr>
          <a:xfrm>
            <a:off x="1066800" y="4476750"/>
            <a:ext cx="6705600" cy="1828800"/>
          </a:xfrm>
        </p:spPr>
        <p:txBody>
          <a:bodyPr/>
          <a:lstStyle/>
          <a:p>
            <a:pPr eaLnBrk="1" hangingPunct="1">
              <a:lnSpc>
                <a:spcPct val="80000"/>
              </a:lnSpc>
            </a:pPr>
            <a:r>
              <a:rPr lang="en-US" smtClean="0">
                <a:latin typeface="Times New Roman" pitchFamily="18" charset="0"/>
                <a:cs typeface="Times New Roman" pitchFamily="18" charset="0"/>
              </a:rPr>
              <a:t>PBIS Specialist</a:t>
            </a:r>
          </a:p>
          <a:p>
            <a:pPr eaLnBrk="1" hangingPunct="1">
              <a:lnSpc>
                <a:spcPct val="80000"/>
              </a:lnSpc>
            </a:pPr>
            <a:r>
              <a:rPr lang="en-US" sz="2800" smtClean="0">
                <a:latin typeface="Times New Roman" pitchFamily="18" charset="0"/>
                <a:cs typeface="Times New Roman" pitchFamily="18" charset="0"/>
              </a:rPr>
              <a:t>Montgomery County Public Schools</a:t>
            </a:r>
          </a:p>
          <a:p>
            <a:pPr eaLnBrk="1" hangingPunct="1">
              <a:lnSpc>
                <a:spcPct val="80000"/>
              </a:lnSpc>
            </a:pPr>
            <a:r>
              <a:rPr lang="en-US" sz="2800" smtClean="0">
                <a:latin typeface="Times New Roman" pitchFamily="18" charset="0"/>
                <a:cs typeface="Times New Roman" pitchFamily="18" charset="0"/>
              </a:rPr>
              <a:t>michael_j_muempfer@mcpsmd.org</a:t>
            </a:r>
          </a:p>
          <a:p>
            <a:pPr eaLnBrk="1" hangingPunct="1">
              <a:lnSpc>
                <a:spcPct val="80000"/>
              </a:lnSpc>
            </a:pPr>
            <a:endParaRPr lang="en-US" sz="2800" smtClean="0">
              <a:solidFill>
                <a:srgbClr val="FF0000"/>
              </a:solidFill>
            </a:endParaRPr>
          </a:p>
        </p:txBody>
      </p:sp>
      <p:pic>
        <p:nvPicPr>
          <p:cNvPr id="12292" name="Picture 2" descr="http://www.pbis.org/common/cms/media/Logo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246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C:\Users\ges05003\Desktop\Logo%20Images%20001_jp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62688"/>
            <a:ext cx="14430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981199"/>
      </p:ext>
    </p:extLst>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lIns="90487" tIns="44450" rIns="90487" bIns="44450" anchor="t"/>
          <a:lstStyle/>
          <a:p>
            <a:pPr defTabSz="457200" eaLnBrk="1" hangingPunct="1"/>
            <a:r>
              <a:rPr lang="en-US" b="1" dirty="0" smtClean="0">
                <a:solidFill>
                  <a:srgbClr val="00B050"/>
                </a:solidFill>
                <a:latin typeface="Times New Roman" panose="02020603050405020304" pitchFamily="18" charset="0"/>
                <a:cs typeface="Times New Roman" panose="02020603050405020304" pitchFamily="18" charset="0"/>
              </a:rPr>
              <a:t>The Basics</a:t>
            </a:r>
          </a:p>
        </p:txBody>
      </p:sp>
      <p:sp>
        <p:nvSpPr>
          <p:cNvPr id="283651" name="Rectangle 3"/>
          <p:cNvSpPr>
            <a:spLocks noGrp="1" noChangeArrowheads="1"/>
          </p:cNvSpPr>
          <p:nvPr>
            <p:ph type="body" idx="4294967295"/>
          </p:nvPr>
        </p:nvSpPr>
        <p:spPr>
          <a:xfrm>
            <a:off x="1143000" y="1600200"/>
            <a:ext cx="7772400" cy="4114800"/>
          </a:xfrm>
        </p:spPr>
        <p:txBody>
          <a:bodyPr lIns="90487" tIns="44450" rIns="90487" bIns="44450">
            <a:normAutofit/>
          </a:bodyPr>
          <a:lstStyle/>
          <a:p>
            <a:pPr defTabSz="457200" eaLnBrk="1" hangingPunct="1">
              <a:buFontTx/>
              <a:buNone/>
            </a:pPr>
            <a:r>
              <a:rPr lang="en-US" sz="4000" i="1" dirty="0" smtClean="0"/>
              <a:t>Behavior is learned</a:t>
            </a:r>
            <a:endParaRPr lang="en-US" sz="4000" dirty="0" smtClean="0"/>
          </a:p>
          <a:p>
            <a:pPr defTabSz="457200" eaLnBrk="1" hangingPunct="1"/>
            <a:r>
              <a:rPr lang="en-US" sz="4000" dirty="0" smtClean="0"/>
              <a:t>Do not assume children know </a:t>
            </a:r>
            <a:r>
              <a:rPr lang="en-US" sz="4000" u="sng" dirty="0" smtClean="0"/>
              <a:t>your</a:t>
            </a:r>
            <a:r>
              <a:rPr lang="en-US" sz="4000" dirty="0" smtClean="0"/>
              <a:t> rules, expectations, or social skills</a:t>
            </a:r>
          </a:p>
          <a:p>
            <a:pPr defTabSz="457200" eaLnBrk="1" hangingPunct="1"/>
            <a:r>
              <a:rPr lang="en-US" sz="4000" dirty="0" smtClean="0"/>
              <a:t>Every social interaction you have with a child teaches him/her something</a:t>
            </a:r>
          </a:p>
        </p:txBody>
      </p:sp>
    </p:spTree>
    <p:extLst>
      <p:ext uri="{BB962C8B-B14F-4D97-AF65-F5344CB8AC3E}">
        <p14:creationId xmlns:p14="http://schemas.microsoft.com/office/powerpoint/2010/main" val="112427482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3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3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3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lIns="90487" tIns="44450" rIns="90487" bIns="44450" anchor="t"/>
          <a:lstStyle/>
          <a:p>
            <a:pPr defTabSz="457200" eaLnBrk="1" hangingPunct="1"/>
            <a:r>
              <a:rPr lang="en-US" b="1" dirty="0" smtClean="0">
                <a:solidFill>
                  <a:srgbClr val="00B050"/>
                </a:solidFill>
                <a:latin typeface="Times New Roman" panose="02020603050405020304" pitchFamily="18" charset="0"/>
                <a:cs typeface="Times New Roman" panose="02020603050405020304" pitchFamily="18" charset="0"/>
              </a:rPr>
              <a:t>The Basics</a:t>
            </a:r>
          </a:p>
        </p:txBody>
      </p:sp>
      <p:sp>
        <p:nvSpPr>
          <p:cNvPr id="286723" name="Rectangle 3"/>
          <p:cNvSpPr>
            <a:spLocks noGrp="1" noChangeArrowheads="1"/>
          </p:cNvSpPr>
          <p:nvPr>
            <p:ph type="body" idx="4294967295"/>
          </p:nvPr>
        </p:nvSpPr>
        <p:spPr>
          <a:xfrm>
            <a:off x="1143000" y="1600200"/>
            <a:ext cx="7772400" cy="4114800"/>
          </a:xfrm>
        </p:spPr>
        <p:txBody>
          <a:bodyPr lIns="90487" tIns="44450" rIns="90487" bIns="44450"/>
          <a:lstStyle/>
          <a:p>
            <a:pPr defTabSz="457200" eaLnBrk="1" hangingPunct="1">
              <a:lnSpc>
                <a:spcPct val="90000"/>
              </a:lnSpc>
              <a:buFontTx/>
              <a:buNone/>
            </a:pPr>
            <a:r>
              <a:rPr lang="en-US" sz="3700" b="1" i="1" dirty="0" smtClean="0"/>
              <a:t>Behavior communicates need:</a:t>
            </a:r>
          </a:p>
          <a:p>
            <a:pPr defTabSz="457200" eaLnBrk="1" hangingPunct="1">
              <a:lnSpc>
                <a:spcPct val="90000"/>
              </a:lnSpc>
              <a:buFontTx/>
              <a:buNone/>
            </a:pPr>
            <a:endParaRPr lang="en-US" sz="3700" b="1" dirty="0" smtClean="0"/>
          </a:p>
          <a:p>
            <a:pPr defTabSz="457200" eaLnBrk="1" hangingPunct="1">
              <a:lnSpc>
                <a:spcPct val="90000"/>
              </a:lnSpc>
            </a:pPr>
            <a:r>
              <a:rPr lang="en-US" sz="3700" dirty="0" smtClean="0"/>
              <a:t>Children engage in behavior(s) to "get" what they find reinforcing or to "avoid" what they find aversive</a:t>
            </a:r>
          </a:p>
        </p:txBody>
      </p:sp>
    </p:spTree>
    <p:extLst>
      <p:ext uri="{BB962C8B-B14F-4D97-AF65-F5344CB8AC3E}">
        <p14:creationId xmlns:p14="http://schemas.microsoft.com/office/powerpoint/2010/main" val="208276350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b="1" dirty="0" smtClean="0">
                <a:solidFill>
                  <a:srgbClr val="00B050"/>
                </a:solidFill>
                <a:latin typeface="Times New Roman" panose="02020603050405020304" pitchFamily="18" charset="0"/>
                <a:cs typeface="Times New Roman" panose="02020603050405020304" pitchFamily="18" charset="0"/>
              </a:rPr>
              <a:t>Behavior = Communication</a:t>
            </a:r>
          </a:p>
        </p:txBody>
      </p:sp>
      <p:sp>
        <p:nvSpPr>
          <p:cNvPr id="30723" name="Rectangle 3"/>
          <p:cNvSpPr>
            <a:spLocks noGrp="1" noChangeArrowheads="1"/>
          </p:cNvSpPr>
          <p:nvPr>
            <p:ph type="body" idx="1"/>
          </p:nvPr>
        </p:nvSpPr>
        <p:spPr/>
        <p:txBody>
          <a:bodyPr/>
          <a:lstStyle/>
          <a:p>
            <a:pPr eaLnBrk="1" hangingPunct="1">
              <a:buFontTx/>
              <a:buNone/>
            </a:pPr>
            <a:r>
              <a:rPr lang="en-US" b="1" dirty="0" smtClean="0"/>
              <a:t>Every behavior has a function:</a:t>
            </a:r>
          </a:p>
          <a:p>
            <a:pPr eaLnBrk="1" hangingPunct="1"/>
            <a:r>
              <a:rPr lang="en-US" dirty="0" smtClean="0"/>
              <a:t>Escape</a:t>
            </a:r>
          </a:p>
          <a:p>
            <a:pPr eaLnBrk="1" hangingPunct="1"/>
            <a:r>
              <a:rPr lang="en-US" dirty="0" smtClean="0"/>
              <a:t>Attention</a:t>
            </a:r>
          </a:p>
          <a:p>
            <a:pPr eaLnBrk="1" hangingPunct="1"/>
            <a:r>
              <a:rPr lang="en-US" dirty="0" smtClean="0"/>
              <a:t>Tangible Desires (food, item, activity)</a:t>
            </a:r>
          </a:p>
          <a:p>
            <a:pPr eaLnBrk="1" hangingPunct="1"/>
            <a:r>
              <a:rPr lang="en-US" dirty="0" smtClean="0"/>
              <a:t>Control</a:t>
            </a:r>
          </a:p>
          <a:p>
            <a:pPr eaLnBrk="1" hangingPunct="1"/>
            <a:endParaRPr lang="en-US" dirty="0" smtClean="0"/>
          </a:p>
        </p:txBody>
      </p:sp>
    </p:spTree>
    <p:extLst>
      <p:ext uri="{BB962C8B-B14F-4D97-AF65-F5344CB8AC3E}">
        <p14:creationId xmlns:p14="http://schemas.microsoft.com/office/powerpoint/2010/main" val="32898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smtClean="0">
                <a:solidFill>
                  <a:srgbClr val="00B050"/>
                </a:solidFill>
              </a:rPr>
              <a:t>   </a:t>
            </a:r>
            <a:r>
              <a:rPr lang="en-US" b="1" dirty="0" smtClean="0">
                <a:solidFill>
                  <a:srgbClr val="00B050"/>
                </a:solidFill>
                <a:latin typeface="Times New Roman" panose="02020603050405020304" pitchFamily="18" charset="0"/>
                <a:cs typeface="Times New Roman" panose="02020603050405020304" pitchFamily="18" charset="0"/>
              </a:rPr>
              <a:t>We have the Power</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en-US" b="1" dirty="0" smtClean="0"/>
              <a:t>Our reaction to a particular situation can escalate or de-escalate behavior</a:t>
            </a:r>
          </a:p>
          <a:p>
            <a:pPr eaLnBrk="1" hangingPunct="1">
              <a:lnSpc>
                <a:spcPct val="90000"/>
              </a:lnSpc>
            </a:pPr>
            <a:r>
              <a:rPr lang="en-US" dirty="0" smtClean="0"/>
              <a:t>Control Environmental Factors</a:t>
            </a:r>
          </a:p>
          <a:p>
            <a:pPr eaLnBrk="1" hangingPunct="1">
              <a:lnSpc>
                <a:spcPct val="90000"/>
              </a:lnSpc>
            </a:pPr>
            <a:r>
              <a:rPr lang="en-US" dirty="0" smtClean="0"/>
              <a:t>Control Task Presentation</a:t>
            </a:r>
          </a:p>
          <a:p>
            <a:pPr eaLnBrk="1" hangingPunct="1">
              <a:lnSpc>
                <a:spcPct val="90000"/>
              </a:lnSpc>
            </a:pPr>
            <a:r>
              <a:rPr lang="en-US" dirty="0" smtClean="0"/>
              <a:t>Eliminate Emotional Cues </a:t>
            </a:r>
          </a:p>
          <a:p>
            <a:pPr eaLnBrk="1" hangingPunct="1">
              <a:lnSpc>
                <a:spcPct val="90000"/>
              </a:lnSpc>
            </a:pPr>
            <a:r>
              <a:rPr lang="en-US" dirty="0" smtClean="0"/>
              <a:t>Avoid a Spiral of Conflict</a:t>
            </a:r>
          </a:p>
          <a:p>
            <a:pPr eaLnBrk="1" hangingPunct="1">
              <a:lnSpc>
                <a:spcPct val="90000"/>
              </a:lnSpc>
            </a:pPr>
            <a:endParaRPr lang="en-US" dirty="0" smtClean="0"/>
          </a:p>
        </p:txBody>
      </p:sp>
    </p:spTree>
    <p:extLst>
      <p:ext uri="{BB962C8B-B14F-4D97-AF65-F5344CB8AC3E}">
        <p14:creationId xmlns:p14="http://schemas.microsoft.com/office/powerpoint/2010/main" val="101695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2400" y="609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indent="0" defTabSz="822325" eaLnBrk="0" hangingPunct="0">
              <a:lnSpc>
                <a:spcPct val="90000"/>
              </a:lnSpc>
            </a:pPr>
            <a:r>
              <a:rPr lang="en-US" sz="2600" b="1" dirty="0">
                <a:solidFill>
                  <a:srgbClr val="000000"/>
                </a:solidFill>
                <a:latin typeface="Times New Roman" pitchFamily="18" charset="0"/>
              </a:rPr>
              <a:t>“If a child doesn’t know how to read, we </a:t>
            </a:r>
          </a:p>
        </p:txBody>
      </p:sp>
      <p:sp>
        <p:nvSpPr>
          <p:cNvPr id="3075" name="Rectangle 3"/>
          <p:cNvSpPr>
            <a:spLocks noChangeArrowheads="1"/>
          </p:cNvSpPr>
          <p:nvPr/>
        </p:nvSpPr>
        <p:spPr bwMode="auto">
          <a:xfrm>
            <a:off x="228600" y="1295400"/>
            <a:ext cx="670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indent="0" defTabSz="822325" eaLnBrk="0" hangingPunct="0">
              <a:lnSpc>
                <a:spcPct val="90000"/>
              </a:lnSpc>
            </a:pPr>
            <a:r>
              <a:rPr lang="en-US" sz="2600" b="1" dirty="0">
                <a:solidFill>
                  <a:srgbClr val="000000"/>
                </a:solidFill>
                <a:latin typeface="Times New Roman" pitchFamily="18" charset="0"/>
              </a:rPr>
              <a:t> If a child doesn’t know how to swim, we</a:t>
            </a:r>
          </a:p>
        </p:txBody>
      </p:sp>
      <p:sp>
        <p:nvSpPr>
          <p:cNvPr id="3076" name="Rectangle 4"/>
          <p:cNvSpPr>
            <a:spLocks noChangeArrowheads="1"/>
          </p:cNvSpPr>
          <p:nvPr/>
        </p:nvSpPr>
        <p:spPr bwMode="auto">
          <a:xfrm>
            <a:off x="307975" y="1981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indent="0" defTabSz="822325" eaLnBrk="0" hangingPunct="0">
              <a:lnSpc>
                <a:spcPct val="90000"/>
              </a:lnSpc>
            </a:pPr>
            <a:r>
              <a:rPr lang="en-US" sz="2600" b="1" dirty="0">
                <a:solidFill>
                  <a:srgbClr val="000000"/>
                </a:solidFill>
                <a:latin typeface="Times New Roman" pitchFamily="18" charset="0"/>
              </a:rPr>
              <a:t>If a child doesn’t know how to multiply, we</a:t>
            </a:r>
          </a:p>
        </p:txBody>
      </p:sp>
      <p:sp>
        <p:nvSpPr>
          <p:cNvPr id="3077" name="Rectangle 5"/>
          <p:cNvSpPr>
            <a:spLocks noChangeArrowheads="1"/>
          </p:cNvSpPr>
          <p:nvPr/>
        </p:nvSpPr>
        <p:spPr bwMode="auto">
          <a:xfrm>
            <a:off x="304800" y="2667000"/>
            <a:ext cx="655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indent="0" defTabSz="822325" eaLnBrk="0" hangingPunct="0">
              <a:lnSpc>
                <a:spcPct val="90000"/>
              </a:lnSpc>
            </a:pPr>
            <a:r>
              <a:rPr lang="en-US" sz="2600" b="1" dirty="0">
                <a:solidFill>
                  <a:srgbClr val="000000"/>
                </a:solidFill>
                <a:latin typeface="Times New Roman" pitchFamily="18" charset="0"/>
              </a:rPr>
              <a:t>If a child doesn’t know how to drive, we</a:t>
            </a:r>
          </a:p>
        </p:txBody>
      </p:sp>
      <p:sp>
        <p:nvSpPr>
          <p:cNvPr id="3078" name="Rectangle 6"/>
          <p:cNvSpPr>
            <a:spLocks noChangeArrowheads="1"/>
          </p:cNvSpPr>
          <p:nvPr/>
        </p:nvSpPr>
        <p:spPr bwMode="auto">
          <a:xfrm>
            <a:off x="304800" y="332105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indent="0" defTabSz="822325" eaLnBrk="0" hangingPunct="0">
              <a:lnSpc>
                <a:spcPct val="90000"/>
              </a:lnSpc>
            </a:pPr>
            <a:r>
              <a:rPr lang="en-US" sz="2600" b="1" dirty="0">
                <a:solidFill>
                  <a:srgbClr val="000000"/>
                </a:solidFill>
                <a:latin typeface="Times New Roman" pitchFamily="18" charset="0"/>
              </a:rPr>
              <a:t>If a child doesn’t know how to behave, we...</a:t>
            </a:r>
          </a:p>
        </p:txBody>
      </p:sp>
      <p:sp>
        <p:nvSpPr>
          <p:cNvPr id="3079" name="Rectangle 7"/>
          <p:cNvSpPr>
            <a:spLocks noChangeArrowheads="1"/>
          </p:cNvSpPr>
          <p:nvPr/>
        </p:nvSpPr>
        <p:spPr bwMode="auto">
          <a:xfrm>
            <a:off x="381000" y="4533900"/>
            <a:ext cx="8001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indent="0" defTabSz="822325" eaLnBrk="0" hangingPunct="0">
              <a:lnSpc>
                <a:spcPct val="90000"/>
              </a:lnSpc>
            </a:pPr>
            <a:r>
              <a:rPr lang="en-US" sz="2600" b="1" dirty="0">
                <a:solidFill>
                  <a:srgbClr val="17198F"/>
                </a:solidFill>
                <a:latin typeface="Times New Roman" pitchFamily="18" charset="0"/>
              </a:rPr>
              <a:t>Why can’t we finish the last sentence as automatically as we do the others?”</a:t>
            </a:r>
          </a:p>
          <a:p>
            <a:pPr marL="112713" lvl="1" indent="0" algn="ctr" defTabSz="822325" eaLnBrk="0" hangingPunct="0">
              <a:lnSpc>
                <a:spcPct val="90000"/>
              </a:lnSpc>
            </a:pPr>
            <a:r>
              <a:rPr lang="en-US" sz="2600" b="1" dirty="0" smtClean="0">
                <a:solidFill>
                  <a:srgbClr val="000000"/>
                </a:solidFill>
                <a:latin typeface="Times New Roman" pitchFamily="18" charset="0"/>
              </a:rPr>
              <a:t>The bottom line: </a:t>
            </a:r>
            <a:r>
              <a:rPr lang="en-US" sz="2600" b="1" dirty="0" smtClean="0">
                <a:solidFill>
                  <a:srgbClr val="00B050"/>
                </a:solidFill>
                <a:latin typeface="Times New Roman" pitchFamily="18" charset="0"/>
              </a:rPr>
              <a:t>Teaching</a:t>
            </a:r>
          </a:p>
          <a:p>
            <a:pPr marL="569913" lvl="1" indent="-457200" algn="ctr" defTabSz="822325" eaLnBrk="0" hangingPunct="0">
              <a:lnSpc>
                <a:spcPct val="90000"/>
              </a:lnSpc>
              <a:buFont typeface="Arial" pitchFamily="34" charset="0"/>
              <a:buChar char="•"/>
            </a:pPr>
            <a:r>
              <a:rPr lang="en-US" sz="2600" b="1" dirty="0" smtClean="0">
                <a:solidFill>
                  <a:srgbClr val="00B050"/>
                </a:solidFill>
                <a:latin typeface="Times New Roman" pitchFamily="18" charset="0"/>
              </a:rPr>
              <a:t>Teach</a:t>
            </a:r>
            <a:r>
              <a:rPr lang="en-US" sz="2600" b="1" dirty="0" smtClean="0">
                <a:solidFill>
                  <a:srgbClr val="000000"/>
                </a:solidFill>
                <a:latin typeface="Times New Roman" pitchFamily="18" charset="0"/>
              </a:rPr>
              <a:t> Expectations</a:t>
            </a:r>
          </a:p>
          <a:p>
            <a:pPr marL="569913" lvl="1" indent="-457200" algn="ctr" defTabSz="822325" eaLnBrk="0" hangingPunct="0">
              <a:lnSpc>
                <a:spcPct val="90000"/>
              </a:lnSpc>
              <a:buFont typeface="Arial" pitchFamily="34" charset="0"/>
              <a:buChar char="•"/>
            </a:pPr>
            <a:r>
              <a:rPr lang="en-US" sz="2600" b="1" dirty="0" smtClean="0">
                <a:solidFill>
                  <a:srgbClr val="00B050"/>
                </a:solidFill>
                <a:latin typeface="Times New Roman" pitchFamily="18" charset="0"/>
              </a:rPr>
              <a:t>Teach</a:t>
            </a:r>
            <a:r>
              <a:rPr lang="en-US" sz="2600" b="1" dirty="0" smtClean="0">
                <a:solidFill>
                  <a:srgbClr val="000000"/>
                </a:solidFill>
                <a:latin typeface="Times New Roman" pitchFamily="18" charset="0"/>
              </a:rPr>
              <a:t> Routines and Procedures</a:t>
            </a:r>
            <a:endParaRPr lang="en-US" sz="2600" b="1" dirty="0">
              <a:solidFill>
                <a:srgbClr val="000000"/>
              </a:solidFill>
              <a:latin typeface="Times New Roman" pitchFamily="18" charset="0"/>
            </a:endParaRPr>
          </a:p>
        </p:txBody>
      </p:sp>
      <p:sp>
        <p:nvSpPr>
          <p:cNvPr id="3080" name="Rectangle 8"/>
          <p:cNvSpPr>
            <a:spLocks noChangeArrowheads="1"/>
          </p:cNvSpPr>
          <p:nvPr/>
        </p:nvSpPr>
        <p:spPr bwMode="auto">
          <a:xfrm>
            <a:off x="6784975" y="584200"/>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endParaRPr lang="en-US" sz="2600" b="1" dirty="0">
              <a:solidFill>
                <a:srgbClr val="000000"/>
              </a:solidFill>
              <a:latin typeface="Times New Roman" pitchFamily="18" charset="0"/>
            </a:endParaRPr>
          </a:p>
        </p:txBody>
      </p:sp>
      <p:sp>
        <p:nvSpPr>
          <p:cNvPr id="3081" name="Rectangle 9"/>
          <p:cNvSpPr>
            <a:spLocks noChangeArrowheads="1"/>
          </p:cNvSpPr>
          <p:nvPr/>
        </p:nvSpPr>
        <p:spPr bwMode="auto">
          <a:xfrm>
            <a:off x="6784975" y="1263650"/>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endParaRPr lang="en-US" sz="2600" b="1" dirty="0">
              <a:solidFill>
                <a:srgbClr val="000000"/>
              </a:solidFill>
              <a:latin typeface="Times New Roman" pitchFamily="18" charset="0"/>
            </a:endParaRPr>
          </a:p>
        </p:txBody>
      </p:sp>
      <p:sp>
        <p:nvSpPr>
          <p:cNvPr id="3082" name="Rectangle 10"/>
          <p:cNvSpPr>
            <a:spLocks noChangeArrowheads="1"/>
          </p:cNvSpPr>
          <p:nvPr/>
        </p:nvSpPr>
        <p:spPr bwMode="auto">
          <a:xfrm>
            <a:off x="6781800" y="1981200"/>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p>
        </p:txBody>
      </p:sp>
      <p:sp>
        <p:nvSpPr>
          <p:cNvPr id="3083" name="Rectangle 11"/>
          <p:cNvSpPr>
            <a:spLocks noChangeArrowheads="1"/>
          </p:cNvSpPr>
          <p:nvPr/>
        </p:nvSpPr>
        <p:spPr bwMode="auto">
          <a:xfrm>
            <a:off x="6743700" y="2641600"/>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p>
        </p:txBody>
      </p:sp>
      <p:sp>
        <p:nvSpPr>
          <p:cNvPr id="3084" name="Rectangle 12"/>
          <p:cNvSpPr>
            <a:spLocks noChangeArrowheads="1"/>
          </p:cNvSpPr>
          <p:nvPr/>
        </p:nvSpPr>
        <p:spPr bwMode="auto">
          <a:xfrm>
            <a:off x="6096000" y="3778250"/>
            <a:ext cx="24145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r>
              <a:rPr lang="en-US" sz="2600" b="1" dirty="0">
                <a:solidFill>
                  <a:srgbClr val="000000"/>
                </a:solidFill>
                <a:latin typeface="Times New Roman" pitchFamily="18" charset="0"/>
              </a:rPr>
              <a:t>  </a:t>
            </a:r>
            <a:r>
              <a:rPr lang="en-US" sz="2600" b="1" dirty="0">
                <a:solidFill>
                  <a:srgbClr val="CB0F09"/>
                </a:solidFill>
                <a:latin typeface="Times New Roman" pitchFamily="18" charset="0"/>
              </a:rPr>
              <a:t>punish?</a:t>
            </a:r>
            <a:endParaRPr lang="en-US" sz="2600" b="1" dirty="0">
              <a:solidFill>
                <a:srgbClr val="000000"/>
              </a:solidFill>
              <a:latin typeface="Times New Roman" pitchFamily="18" charset="0"/>
            </a:endParaRPr>
          </a:p>
        </p:txBody>
      </p:sp>
    </p:spTree>
    <p:extLst>
      <p:ext uri="{BB962C8B-B14F-4D97-AF65-F5344CB8AC3E}">
        <p14:creationId xmlns:p14="http://schemas.microsoft.com/office/powerpoint/2010/main" val="3450782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additive="base">
                                        <p:cTn id="13" dur="500" fill="hold"/>
                                        <p:tgtEl>
                                          <p:spTgt spid="3080"/>
                                        </p:tgtEl>
                                        <p:attrNameLst>
                                          <p:attrName>ppt_x</p:attrName>
                                        </p:attrNameLst>
                                      </p:cBhvr>
                                      <p:tavLst>
                                        <p:tav tm="0">
                                          <p:val>
                                            <p:strVal val="#ppt_x"/>
                                          </p:val>
                                        </p:tav>
                                        <p:tav tm="100000">
                                          <p:val>
                                            <p:strVal val="#ppt_x"/>
                                          </p:val>
                                        </p:tav>
                                      </p:tavLst>
                                    </p:anim>
                                    <p:anim calcmode="lin" valueType="num">
                                      <p:cBhvr additive="base">
                                        <p:cTn id="1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0-#ppt_w/2"/>
                                          </p:val>
                                        </p:tav>
                                        <p:tav tm="100000">
                                          <p:val>
                                            <p:strVal val="#ppt_x"/>
                                          </p:val>
                                        </p:tav>
                                      </p:tavLst>
                                    </p:anim>
                                    <p:anim calcmode="lin" valueType="num">
                                      <p:cBhvr additive="base">
                                        <p:cTn id="2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81"/>
                                        </p:tgtEl>
                                        <p:attrNameLst>
                                          <p:attrName>style.visibility</p:attrName>
                                        </p:attrNameLst>
                                      </p:cBhvr>
                                      <p:to>
                                        <p:strVal val="visible"/>
                                      </p:to>
                                    </p:set>
                                    <p:anim calcmode="lin" valueType="num">
                                      <p:cBhvr additive="base">
                                        <p:cTn id="25" dur="500" fill="hold"/>
                                        <p:tgtEl>
                                          <p:spTgt spid="3081"/>
                                        </p:tgtEl>
                                        <p:attrNameLst>
                                          <p:attrName>ppt_x</p:attrName>
                                        </p:attrNameLst>
                                      </p:cBhvr>
                                      <p:tavLst>
                                        <p:tav tm="0">
                                          <p:val>
                                            <p:strVal val="1+#ppt_w/2"/>
                                          </p:val>
                                        </p:tav>
                                        <p:tav tm="100000">
                                          <p:val>
                                            <p:strVal val="#ppt_x"/>
                                          </p:val>
                                        </p:tav>
                                      </p:tavLst>
                                    </p:anim>
                                    <p:anim calcmode="lin" valueType="num">
                                      <p:cBhvr additive="base">
                                        <p:cTn id="26"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additive="base">
                                        <p:cTn id="31" dur="500" fill="hold"/>
                                        <p:tgtEl>
                                          <p:spTgt spid="3076"/>
                                        </p:tgtEl>
                                        <p:attrNameLst>
                                          <p:attrName>ppt_x</p:attrName>
                                        </p:attrNameLst>
                                      </p:cBhvr>
                                      <p:tavLst>
                                        <p:tav tm="0">
                                          <p:val>
                                            <p:strVal val="0-#ppt_w/2"/>
                                          </p:val>
                                        </p:tav>
                                        <p:tav tm="100000">
                                          <p:val>
                                            <p:strVal val="#ppt_x"/>
                                          </p:val>
                                        </p:tav>
                                      </p:tavLst>
                                    </p:anim>
                                    <p:anim calcmode="lin" valueType="num">
                                      <p:cBhvr additive="base">
                                        <p:cTn id="32"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additive="base">
                                        <p:cTn id="37" dur="500" fill="hold"/>
                                        <p:tgtEl>
                                          <p:spTgt spid="3082"/>
                                        </p:tgtEl>
                                        <p:attrNameLst>
                                          <p:attrName>ppt_x</p:attrName>
                                        </p:attrNameLst>
                                      </p:cBhvr>
                                      <p:tavLst>
                                        <p:tav tm="0">
                                          <p:val>
                                            <p:strVal val="1+#ppt_w/2"/>
                                          </p:val>
                                        </p:tav>
                                        <p:tav tm="100000">
                                          <p:val>
                                            <p:strVal val="#ppt_x"/>
                                          </p:val>
                                        </p:tav>
                                      </p:tavLst>
                                    </p:anim>
                                    <p:anim calcmode="lin" valueType="num">
                                      <p:cBhvr additive="base">
                                        <p:cTn id="38"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7"/>
                                        </p:tgtEl>
                                        <p:attrNameLst>
                                          <p:attrName>style.visibility</p:attrName>
                                        </p:attrNameLst>
                                      </p:cBhvr>
                                      <p:to>
                                        <p:strVal val="visible"/>
                                      </p:to>
                                    </p:set>
                                    <p:anim calcmode="lin" valueType="num">
                                      <p:cBhvr additive="base">
                                        <p:cTn id="43" dur="500" fill="hold"/>
                                        <p:tgtEl>
                                          <p:spTgt spid="3077"/>
                                        </p:tgtEl>
                                        <p:attrNameLst>
                                          <p:attrName>ppt_x</p:attrName>
                                        </p:attrNameLst>
                                      </p:cBhvr>
                                      <p:tavLst>
                                        <p:tav tm="0">
                                          <p:val>
                                            <p:strVal val="0-#ppt_w/2"/>
                                          </p:val>
                                        </p:tav>
                                        <p:tav tm="100000">
                                          <p:val>
                                            <p:strVal val="#ppt_x"/>
                                          </p:val>
                                        </p:tav>
                                      </p:tavLst>
                                    </p:anim>
                                    <p:anim calcmode="lin" valueType="num">
                                      <p:cBhvr additive="base">
                                        <p:cTn id="44"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83"/>
                                        </p:tgtEl>
                                        <p:attrNameLst>
                                          <p:attrName>style.visibility</p:attrName>
                                        </p:attrNameLst>
                                      </p:cBhvr>
                                      <p:to>
                                        <p:strVal val="visible"/>
                                      </p:to>
                                    </p:set>
                                    <p:anim calcmode="lin" valueType="num">
                                      <p:cBhvr additive="base">
                                        <p:cTn id="49" dur="500" fill="hold"/>
                                        <p:tgtEl>
                                          <p:spTgt spid="3083"/>
                                        </p:tgtEl>
                                        <p:attrNameLst>
                                          <p:attrName>ppt_x</p:attrName>
                                        </p:attrNameLst>
                                      </p:cBhvr>
                                      <p:tavLst>
                                        <p:tav tm="0">
                                          <p:val>
                                            <p:strVal val="1+#ppt_w/2"/>
                                          </p:val>
                                        </p:tav>
                                        <p:tav tm="100000">
                                          <p:val>
                                            <p:strVal val="#ppt_x"/>
                                          </p:val>
                                        </p:tav>
                                      </p:tavLst>
                                    </p:anim>
                                    <p:anim calcmode="lin" valueType="num">
                                      <p:cBhvr additive="base">
                                        <p:cTn id="50"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78"/>
                                        </p:tgtEl>
                                        <p:attrNameLst>
                                          <p:attrName>style.visibility</p:attrName>
                                        </p:attrNameLst>
                                      </p:cBhvr>
                                      <p:to>
                                        <p:strVal val="visible"/>
                                      </p:to>
                                    </p:set>
                                    <p:anim calcmode="lin" valueType="num">
                                      <p:cBhvr additive="base">
                                        <p:cTn id="55" dur="500" fill="hold"/>
                                        <p:tgtEl>
                                          <p:spTgt spid="3078"/>
                                        </p:tgtEl>
                                        <p:attrNameLst>
                                          <p:attrName>ppt_x</p:attrName>
                                        </p:attrNameLst>
                                      </p:cBhvr>
                                      <p:tavLst>
                                        <p:tav tm="0">
                                          <p:val>
                                            <p:strVal val="0-#ppt_w/2"/>
                                          </p:val>
                                        </p:tav>
                                        <p:tav tm="100000">
                                          <p:val>
                                            <p:strVal val="#ppt_x"/>
                                          </p:val>
                                        </p:tav>
                                      </p:tavLst>
                                    </p:anim>
                                    <p:anim calcmode="lin" valueType="num">
                                      <p:cBhvr additive="base">
                                        <p:cTn id="56"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084"/>
                                        </p:tgtEl>
                                        <p:attrNameLst>
                                          <p:attrName>style.visibility</p:attrName>
                                        </p:attrNameLst>
                                      </p:cBhvr>
                                      <p:to>
                                        <p:strVal val="visible"/>
                                      </p:to>
                                    </p:set>
                                    <p:anim calcmode="lin" valueType="num">
                                      <p:cBhvr additive="base">
                                        <p:cTn id="61" dur="500" fill="hold"/>
                                        <p:tgtEl>
                                          <p:spTgt spid="3084"/>
                                        </p:tgtEl>
                                        <p:attrNameLst>
                                          <p:attrName>ppt_x</p:attrName>
                                        </p:attrNameLst>
                                      </p:cBhvr>
                                      <p:tavLst>
                                        <p:tav tm="0">
                                          <p:val>
                                            <p:strVal val="1+#ppt_w/2"/>
                                          </p:val>
                                        </p:tav>
                                        <p:tav tm="100000">
                                          <p:val>
                                            <p:strVal val="#ppt_x"/>
                                          </p:val>
                                        </p:tav>
                                      </p:tavLst>
                                    </p:anim>
                                    <p:anim calcmode="lin" valueType="num">
                                      <p:cBhvr additive="base">
                                        <p:cTn id="62"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79"/>
                                        </p:tgtEl>
                                        <p:attrNameLst>
                                          <p:attrName>style.visibility</p:attrName>
                                        </p:attrNameLst>
                                      </p:cBhvr>
                                      <p:to>
                                        <p:strVal val="visible"/>
                                      </p:to>
                                    </p:set>
                                    <p:anim calcmode="lin" valueType="num">
                                      <p:cBhvr additive="base">
                                        <p:cTn id="67" dur="500" fill="hold"/>
                                        <p:tgtEl>
                                          <p:spTgt spid="3079"/>
                                        </p:tgtEl>
                                        <p:attrNameLst>
                                          <p:attrName>ppt_x</p:attrName>
                                        </p:attrNameLst>
                                      </p:cBhvr>
                                      <p:tavLst>
                                        <p:tav tm="0">
                                          <p:val>
                                            <p:strVal val="#ppt_x"/>
                                          </p:val>
                                        </p:tav>
                                        <p:tav tm="100000">
                                          <p:val>
                                            <p:strVal val="#ppt_x"/>
                                          </p:val>
                                        </p:tav>
                                      </p:tavLst>
                                    </p:anim>
                                    <p:anim calcmode="lin" valueType="num">
                                      <p:cBhvr additive="base">
                                        <p:cTn id="6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6" grpId="0" autoUpdateAnimBg="0"/>
      <p:bldP spid="3077" grpId="0" autoUpdateAnimBg="0"/>
      <p:bldP spid="3078" grpId="0" autoUpdateAnimBg="0"/>
      <p:bldP spid="3079" grpId="0" autoUpdateAnimBg="0"/>
      <p:bldP spid="3080" grpId="0" autoUpdateAnimBg="0"/>
      <p:bldP spid="3081" grpId="0" autoUpdateAnimBg="0"/>
      <p:bldP spid="3082" grpId="0" autoUpdateAnimBg="0"/>
      <p:bldP spid="3083" grpId="0" autoUpdateAnimBg="0"/>
      <p:bldP spid="308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custDataLst>
              <p:tags r:id="rId2"/>
            </p:custDataLst>
          </p:nvPr>
        </p:nvSpPr>
        <p:spPr>
          <a:xfrm>
            <a:off x="0" y="1588"/>
            <a:ext cx="9144000" cy="1143000"/>
          </a:xfrm>
        </p:spPr>
        <p:txBody>
          <a:bodyPr anchor="t"/>
          <a:lstStyle/>
          <a:p>
            <a:pPr eaLnBrk="1" hangingPunct="1"/>
            <a:r>
              <a:rPr lang="en-US" sz="4000" b="1" dirty="0" smtClean="0">
                <a:solidFill>
                  <a:srgbClr val="00CC5C"/>
                </a:solidFill>
              </a:rPr>
              <a:t>PBIS Matrix at School</a:t>
            </a:r>
          </a:p>
        </p:txBody>
      </p:sp>
      <p:sp>
        <p:nvSpPr>
          <p:cNvPr id="96259" name="Rectangle 3"/>
          <p:cNvSpPr>
            <a:spLocks noGrp="1" noChangeArrowheads="1"/>
          </p:cNvSpPr>
          <p:nvPr>
            <p:ph type="body" idx="4294967295"/>
            <p:custDataLst>
              <p:tags r:id="rId3"/>
            </p:custDataLst>
          </p:nvPr>
        </p:nvSpPr>
        <p:spPr>
          <a:xfrm>
            <a:off x="688975" y="904875"/>
            <a:ext cx="7861300" cy="1333500"/>
          </a:xfrm>
        </p:spPr>
        <p:txBody>
          <a:bodyPr>
            <a:normAutofit lnSpcReduction="10000"/>
          </a:bodyPr>
          <a:lstStyle/>
          <a:p>
            <a:pPr eaLnBrk="1" fontAlgn="auto" hangingPunct="1">
              <a:spcAft>
                <a:spcPts val="0"/>
              </a:spcAft>
              <a:defRPr/>
            </a:pPr>
            <a:r>
              <a:rPr lang="en-US" sz="2800" dirty="0">
                <a:ea typeface="ＭＳ Ｐゴシック" pitchFamily="-112" charset="-128"/>
                <a:cs typeface="ＭＳ Ｐゴシック" pitchFamily="-112" charset="-128"/>
              </a:rPr>
              <a:t>Provide </a:t>
            </a:r>
            <a:r>
              <a:rPr lang="en-US" sz="2800" u="sng" dirty="0">
                <a:ea typeface="ＭＳ Ｐゴシック" pitchFamily="-112" charset="-128"/>
                <a:cs typeface="ＭＳ Ｐゴシック" pitchFamily="-112" charset="-128"/>
              </a:rPr>
              <a:t>initial</a:t>
            </a:r>
            <a:r>
              <a:rPr lang="en-US" sz="2800" dirty="0">
                <a:ea typeface="ＭＳ Ｐゴシック" pitchFamily="-112" charset="-128"/>
                <a:cs typeface="ＭＳ Ｐゴシック" pitchFamily="-112" charset="-128"/>
              </a:rPr>
              <a:t> lesson pla</a:t>
            </a:r>
            <a:r>
              <a:rPr lang="en-US" sz="2800" i="1" dirty="0">
                <a:ea typeface="ＭＳ Ｐゴシック" pitchFamily="-112" charset="-128"/>
                <a:cs typeface="ＭＳ Ｐゴシック" pitchFamily="-112" charset="-128"/>
              </a:rPr>
              <a:t>ns </a:t>
            </a:r>
            <a:r>
              <a:rPr lang="en-US" sz="2800" dirty="0">
                <a:ea typeface="ＭＳ Ｐゴシック" pitchFamily="-112" charset="-128"/>
                <a:cs typeface="ＭＳ Ｐゴシック" pitchFamily="-112" charset="-128"/>
              </a:rPr>
              <a:t>and/or lesson plan format </a:t>
            </a:r>
            <a:r>
              <a:rPr lang="en-US" sz="2800" dirty="0" smtClean="0">
                <a:ea typeface="ＭＳ Ｐゴシック" pitchFamily="-112" charset="-128"/>
                <a:cs typeface="ＭＳ Ｐゴシック" pitchFamily="-112" charset="-128"/>
              </a:rPr>
              <a:t>to teach specific behaviors identified on the Matrix</a:t>
            </a:r>
            <a:endParaRPr lang="en-US" sz="1900" dirty="0" smtClean="0">
              <a:ea typeface="ＭＳ Ｐゴシック" pitchFamily="-112" charset="-128"/>
              <a:cs typeface="ＭＳ Ｐゴシック" pitchFamily="-112" charset="-128"/>
            </a:endParaRPr>
          </a:p>
          <a:p>
            <a:pPr eaLnBrk="1" fontAlgn="auto" hangingPunct="1">
              <a:spcAft>
                <a:spcPts val="0"/>
              </a:spcAft>
              <a:defRPr/>
            </a:pPr>
            <a:endParaRPr lang="en-US" sz="2800" dirty="0" smtClean="0"/>
          </a:p>
          <a:p>
            <a:pPr marL="0" indent="0" eaLnBrk="1" fontAlgn="auto" hangingPunct="1">
              <a:spcAft>
                <a:spcPts val="0"/>
              </a:spcAft>
              <a:buFontTx/>
              <a:buNone/>
              <a:defRPr/>
            </a:pPr>
            <a:endParaRPr lang="en-US" sz="2800" dirty="0">
              <a:ea typeface="ＭＳ Ｐゴシック" pitchFamily="-112" charset="-128"/>
              <a:cs typeface="ＭＳ Ｐゴシック" pitchFamily="-112" charset="-128"/>
            </a:endParaRPr>
          </a:p>
        </p:txBody>
      </p:sp>
      <p:pic>
        <p:nvPicPr>
          <p:cNvPr id="4915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74900"/>
            <a:ext cx="5457825"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5457825" y="2374900"/>
            <a:ext cx="704850" cy="4094163"/>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graphicFrame>
        <p:nvGraphicFramePr>
          <p:cNvPr id="3" name="Table 2"/>
          <p:cNvGraphicFramePr>
            <a:graphicFrameLocks noGrp="1"/>
          </p:cNvGraphicFramePr>
          <p:nvPr/>
        </p:nvGraphicFramePr>
        <p:xfrm>
          <a:off x="6305550" y="1863725"/>
          <a:ext cx="2660650" cy="7821614"/>
        </p:xfrm>
        <a:graphic>
          <a:graphicData uri="http://schemas.openxmlformats.org/drawingml/2006/table">
            <a:tbl>
              <a:tblPr/>
              <a:tblGrid>
                <a:gridCol w="2660650"/>
              </a:tblGrid>
              <a:tr h="1097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endParaRPr lang="en-US" sz="2400" dirty="0">
                        <a:latin typeface="Times New Roman"/>
                        <a:ea typeface="Times New Roman"/>
                      </a:endParaRPr>
                    </a:p>
                    <a:p>
                      <a:pPr marL="0" marR="0" algn="ctr">
                        <a:spcBef>
                          <a:spcPts val="0"/>
                        </a:spcBef>
                        <a:spcAft>
                          <a:spcPts val="0"/>
                        </a:spcAft>
                      </a:pPr>
                      <a:r>
                        <a:rPr lang="en-US" sz="2400" b="1" dirty="0">
                          <a:latin typeface="Times New Roman"/>
                          <a:ea typeface="Times New Roman"/>
                        </a:rPr>
                        <a:t>CAFETERIA</a:t>
                      </a:r>
                      <a:endParaRPr lang="en-US" sz="2400" dirty="0">
                        <a:latin typeface="Times New Roman"/>
                        <a:ea typeface="Times New Roman"/>
                      </a:endParaRP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2002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Be on time</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Keep my area clean</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Dress appropriately</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803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Keep my place in line</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good manners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Dispose of food in the proper manner</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004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good manners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appropriate voice level</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Listen to announcements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Be prepared to leave on time</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4432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Throw my trash away</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Clean my area</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Pay for my food</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3728646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2"/>
            </p:custDataLst>
          </p:nvPr>
        </p:nvSpPr>
        <p:spPr>
          <a:xfrm>
            <a:off x="152400" y="152400"/>
            <a:ext cx="8762999" cy="1143000"/>
          </a:xfrm>
        </p:spPr>
        <p:txBody>
          <a:bodyPr rtlCol="0">
            <a:normAutofit/>
          </a:bodyPr>
          <a:lstStyle/>
          <a:p>
            <a:pPr eaLnBrk="1" fontAlgn="auto" hangingPunct="1">
              <a:spcAft>
                <a:spcPts val="0"/>
              </a:spcAft>
              <a:defRPr/>
            </a:pPr>
            <a: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Why Develop a System </a:t>
            </a:r>
            <a:r>
              <a:rPr lang="en-US" sz="3200" dirty="0" smtClean="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for</a:t>
            </a:r>
            <a:br>
              <a:rPr lang="en-US" sz="3200" dirty="0" smtClean="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br>
            <a:r>
              <a:rPr lang="en-US" sz="3200" dirty="0" smtClean="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 Teaching </a:t>
            </a:r>
            <a: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Behavior?</a:t>
            </a:r>
          </a:p>
        </p:txBody>
      </p:sp>
      <p:sp>
        <p:nvSpPr>
          <p:cNvPr id="17411" name="Rectangle 3"/>
          <p:cNvSpPr>
            <a:spLocks noGrp="1" noChangeArrowheads="1"/>
          </p:cNvSpPr>
          <p:nvPr>
            <p:ph type="body" sz="half" idx="4294967295"/>
            <p:custDataLst>
              <p:tags r:id="rId3"/>
            </p:custDataLst>
          </p:nvPr>
        </p:nvSpPr>
        <p:spPr>
          <a:xfrm>
            <a:off x="381000" y="1355725"/>
            <a:ext cx="8763000" cy="5121275"/>
          </a:xfrm>
        </p:spPr>
        <p:txBody>
          <a:bodyPr/>
          <a:lstStyle/>
          <a:p>
            <a:pPr marL="0" indent="0" eaLnBrk="1" hangingPunct="1">
              <a:lnSpc>
                <a:spcPct val="90000"/>
              </a:lnSpc>
              <a:buNone/>
            </a:pPr>
            <a:r>
              <a:rPr lang="en-US" b="1" i="1" dirty="0" smtClean="0"/>
              <a:t>Behaviors are prerequisites for academics.</a:t>
            </a:r>
          </a:p>
          <a:p>
            <a:pPr marL="0" indent="0" eaLnBrk="1" hangingPunct="1">
              <a:lnSpc>
                <a:spcPct val="90000"/>
              </a:lnSpc>
              <a:buNone/>
            </a:pPr>
            <a:r>
              <a:rPr lang="en-US" b="1" i="1" dirty="0" smtClean="0"/>
              <a:t>Procedures and routines create structure.</a:t>
            </a:r>
          </a:p>
          <a:p>
            <a:pPr marL="0" indent="0" eaLnBrk="1" hangingPunct="1">
              <a:lnSpc>
                <a:spcPct val="90000"/>
              </a:lnSpc>
              <a:buNone/>
            </a:pPr>
            <a:r>
              <a:rPr lang="en-US" b="1" i="1" dirty="0" smtClean="0"/>
              <a:t>Repetition is key to learning new skills</a:t>
            </a:r>
            <a:r>
              <a:rPr lang="en-US" b="1" i="1" dirty="0"/>
              <a:t>.</a:t>
            </a:r>
            <a:endParaRPr lang="en-US" b="1" i="1" dirty="0" smtClean="0"/>
          </a:p>
          <a:p>
            <a:pPr marL="0" indent="0" eaLnBrk="1" hangingPunct="1">
              <a:lnSpc>
                <a:spcPct val="90000"/>
              </a:lnSpc>
              <a:buNone/>
            </a:pPr>
            <a:endParaRPr lang="en-US" dirty="0" smtClean="0"/>
          </a:p>
          <a:p>
            <a:pPr marL="411162" lvl="1" indent="0" eaLnBrk="1" hangingPunct="1">
              <a:lnSpc>
                <a:spcPct val="90000"/>
              </a:lnSpc>
              <a:buNone/>
            </a:pPr>
            <a:r>
              <a:rPr lang="en-US" sz="2400" dirty="0" smtClean="0"/>
              <a:t>For a child to </a:t>
            </a:r>
            <a:r>
              <a:rPr lang="en-US" sz="2400" i="1" dirty="0" smtClean="0"/>
              <a:t>learn something new</a:t>
            </a:r>
            <a:r>
              <a:rPr lang="en-US" sz="2400" dirty="0" smtClean="0"/>
              <a:t>, it needs to be repeated on average of     ?       Times  </a:t>
            </a:r>
            <a:r>
              <a:rPr lang="en-US" sz="1800" dirty="0"/>
              <a:t>(Joyce and Showers, 2006)</a:t>
            </a:r>
          </a:p>
          <a:p>
            <a:pPr marL="411162" lvl="1" indent="0" eaLnBrk="1" hangingPunct="1">
              <a:lnSpc>
                <a:spcPct val="90000"/>
              </a:lnSpc>
              <a:buNone/>
            </a:pPr>
            <a:endParaRPr lang="en-US" sz="1800" dirty="0"/>
          </a:p>
          <a:p>
            <a:pPr marL="411162" lvl="1" indent="0" eaLnBrk="1" hangingPunct="1">
              <a:lnSpc>
                <a:spcPct val="90000"/>
              </a:lnSpc>
              <a:buNone/>
            </a:pPr>
            <a:r>
              <a:rPr lang="en-US" dirty="0" smtClean="0"/>
              <a:t>Adults average    </a:t>
            </a:r>
            <a:r>
              <a:rPr lang="en-US" sz="1800" dirty="0" smtClean="0"/>
              <a:t> ?              (Joyce and Showers, 2006)</a:t>
            </a:r>
          </a:p>
          <a:p>
            <a:pPr marL="822325" lvl="2" indent="0" eaLnBrk="1" hangingPunct="1">
              <a:lnSpc>
                <a:spcPct val="90000"/>
              </a:lnSpc>
              <a:buNone/>
            </a:pPr>
            <a:endParaRPr lang="en-US" sz="1800" dirty="0" smtClean="0"/>
          </a:p>
          <a:p>
            <a:pPr marL="411162" lvl="1" indent="0" eaLnBrk="1" hangingPunct="1">
              <a:lnSpc>
                <a:spcPct val="90000"/>
              </a:lnSpc>
              <a:buNone/>
            </a:pPr>
            <a:r>
              <a:rPr lang="en-US" sz="2400" dirty="0" smtClean="0"/>
              <a:t>For a child to </a:t>
            </a:r>
            <a:r>
              <a:rPr lang="en-US" sz="2400" i="1" dirty="0" smtClean="0"/>
              <a:t>unlearn</a:t>
            </a:r>
            <a:r>
              <a:rPr lang="en-US" sz="2400" dirty="0" smtClean="0"/>
              <a:t> an old behavior and replace with a new behavior, the new behavior must be repeated on average      ?          times   </a:t>
            </a:r>
            <a:r>
              <a:rPr lang="en-US" sz="1800" i="1" dirty="0" smtClean="0"/>
              <a:t>(Harry Wong)</a:t>
            </a:r>
          </a:p>
          <a:p>
            <a:pPr marL="411162" lvl="1" indent="0" eaLnBrk="1" hangingPunct="1">
              <a:lnSpc>
                <a:spcPct val="90000"/>
              </a:lnSpc>
              <a:buNone/>
            </a:pPr>
            <a:endParaRPr lang="en-US" i="1" dirty="0" smtClean="0"/>
          </a:p>
          <a:p>
            <a:pPr eaLnBrk="1" hangingPunct="1">
              <a:lnSpc>
                <a:spcPct val="90000"/>
              </a:lnSpc>
            </a:pPr>
            <a:endParaRPr lang="en-US" i="1" dirty="0" smtClean="0"/>
          </a:p>
        </p:txBody>
      </p:sp>
      <p:sp>
        <p:nvSpPr>
          <p:cNvPr id="2" name="5-Point Star 1"/>
          <p:cNvSpPr/>
          <p:nvPr/>
        </p:nvSpPr>
        <p:spPr>
          <a:xfrm>
            <a:off x="2206335" y="3761777"/>
            <a:ext cx="794400" cy="606425"/>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b="1" dirty="0">
                <a:solidFill>
                  <a:srgbClr val="FFFFFF"/>
                </a:solidFill>
              </a:rPr>
              <a:t>8</a:t>
            </a:r>
          </a:p>
        </p:txBody>
      </p:sp>
      <p:sp>
        <p:nvSpPr>
          <p:cNvPr id="5" name="5-Point Star 4"/>
          <p:cNvSpPr/>
          <p:nvPr/>
        </p:nvSpPr>
        <p:spPr>
          <a:xfrm>
            <a:off x="3000735" y="4406661"/>
            <a:ext cx="823913" cy="704816"/>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sz="1600" b="1" dirty="0">
                <a:solidFill>
                  <a:schemeClr val="bg1"/>
                </a:solidFill>
                <a:effectLst>
                  <a:outerShdw blurRad="38100" dist="38100" dir="2700000" algn="tl">
                    <a:srgbClr val="000000">
                      <a:alpha val="43137"/>
                    </a:srgbClr>
                  </a:outerShdw>
                </a:effectLst>
              </a:rPr>
              <a:t>25</a:t>
            </a:r>
          </a:p>
        </p:txBody>
      </p:sp>
      <p:sp>
        <p:nvSpPr>
          <p:cNvPr id="6" name="5-Point Star 5"/>
          <p:cNvSpPr/>
          <p:nvPr/>
        </p:nvSpPr>
        <p:spPr>
          <a:xfrm>
            <a:off x="7981335" y="5562600"/>
            <a:ext cx="876300" cy="606425"/>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b="1" dirty="0">
                <a:solidFill>
                  <a:srgbClr val="FFFFFF"/>
                </a:solidFill>
                <a:effectLst>
                  <a:outerShdw blurRad="38100" dist="38100" dir="2700000" algn="tl">
                    <a:srgbClr val="000000">
                      <a:alpha val="43137"/>
                    </a:srgbClr>
                  </a:outerShdw>
                </a:effectLst>
              </a:rPr>
              <a:t>28</a:t>
            </a:r>
          </a:p>
        </p:txBody>
      </p:sp>
    </p:spTree>
    <p:custDataLst>
      <p:tags r:id="rId1"/>
    </p:custDataLst>
    <p:extLst>
      <p:ext uri="{BB962C8B-B14F-4D97-AF65-F5344CB8AC3E}">
        <p14:creationId xmlns:p14="http://schemas.microsoft.com/office/powerpoint/2010/main" val="16271114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animEffect transition="in" filter="fade">
                                      <p:cBhvr>
                                        <p:cTn id="35" dur="500"/>
                                        <p:tgtEl>
                                          <p:spTgt spid="1741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fade">
                                      <p:cBhvr>
                                        <p:cTn id="47" dur="500"/>
                                        <p:tgtEl>
                                          <p:spTgt spid="1741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latin typeface="Times New Roman" panose="02020603050405020304" pitchFamily="18" charset="0"/>
                <a:cs typeface="Times New Roman" panose="02020603050405020304" pitchFamily="18" charset="0"/>
              </a:rPr>
              <a:t>Biggest misconception of PBIS is the recognition system</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t>Difference between bribery and recognition</a:t>
            </a:r>
          </a:p>
          <a:p>
            <a:r>
              <a:rPr lang="en-US" sz="2800" dirty="0" smtClean="0"/>
              <a:t>Tickets are not designed to change student behavior</a:t>
            </a:r>
          </a:p>
          <a:p>
            <a:r>
              <a:rPr lang="en-US" sz="2800" dirty="0" smtClean="0"/>
              <a:t>Tickets are designed to change adult behavior</a:t>
            </a:r>
          </a:p>
          <a:p>
            <a:r>
              <a:rPr lang="en-US" sz="2800" dirty="0" smtClean="0"/>
              <a:t>Ticket designed to prompt conversation (relationship building)</a:t>
            </a:r>
          </a:p>
          <a:p>
            <a:r>
              <a:rPr lang="en-US" sz="2800" dirty="0" smtClean="0"/>
              <a:t>Conversation/relationship changes the behavior</a:t>
            </a:r>
          </a:p>
          <a:p>
            <a:r>
              <a:rPr lang="en-US" sz="2800" dirty="0" smtClean="0"/>
              <a:t>What matters is the positive social engagement (know your students)</a:t>
            </a:r>
          </a:p>
          <a:p>
            <a:r>
              <a:rPr lang="en-US" sz="2800" dirty="0" smtClean="0"/>
              <a:t>Not used as general praise</a:t>
            </a:r>
          </a:p>
          <a:p>
            <a:endParaRPr lang="en-US" sz="2800" dirty="0" smtClean="0"/>
          </a:p>
          <a:p>
            <a:endParaRPr lang="en-US" sz="2800" dirty="0"/>
          </a:p>
        </p:txBody>
      </p:sp>
    </p:spTree>
    <p:extLst>
      <p:ext uri="{BB962C8B-B14F-4D97-AF65-F5344CB8AC3E}">
        <p14:creationId xmlns:p14="http://schemas.microsoft.com/office/powerpoint/2010/main" val="36518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5400" b="1" dirty="0" smtClean="0">
                <a:solidFill>
                  <a:srgbClr val="00B050"/>
                </a:solidFill>
              </a:rPr>
              <a:t>PBIS at Home</a:t>
            </a:r>
          </a:p>
        </p:txBody>
      </p:sp>
      <p:sp>
        <p:nvSpPr>
          <p:cNvPr id="73731" name="Rectangle 3"/>
          <p:cNvSpPr>
            <a:spLocks noGrp="1" noChangeArrowheads="1"/>
          </p:cNvSpPr>
          <p:nvPr>
            <p:ph type="body" idx="1"/>
          </p:nvPr>
        </p:nvSpPr>
        <p:spPr/>
        <p:txBody>
          <a:bodyPr/>
          <a:lstStyle/>
          <a:p>
            <a:pPr eaLnBrk="1" hangingPunct="1"/>
            <a:r>
              <a:rPr lang="en-US" sz="4000" b="1" dirty="0" smtClean="0"/>
              <a:t>Helps to build a school and home connection</a:t>
            </a:r>
          </a:p>
          <a:p>
            <a:pPr eaLnBrk="1" hangingPunct="1"/>
            <a:r>
              <a:rPr lang="en-US" sz="4000" b="1" dirty="0" smtClean="0"/>
              <a:t>Teaching and re-teaching behavioral expectations </a:t>
            </a:r>
          </a:p>
          <a:p>
            <a:pPr eaLnBrk="1" hangingPunct="1"/>
            <a:r>
              <a:rPr lang="en-US" sz="4000" b="1" dirty="0" smtClean="0"/>
              <a:t>Positive acknowledgment</a:t>
            </a:r>
          </a:p>
          <a:p>
            <a:pPr eaLnBrk="1" hangingPunct="1"/>
            <a:r>
              <a:rPr lang="en-US" sz="4000" b="1" dirty="0" smtClean="0"/>
              <a:t>Improved behavioral outcomes</a:t>
            </a:r>
            <a:endParaRPr lang="en-US" dirty="0" smtClean="0"/>
          </a:p>
          <a:p>
            <a:pPr eaLnBrk="1" hangingPunct="1">
              <a:buFontTx/>
              <a:buNone/>
            </a:pPr>
            <a:endParaRPr lang="en-US" dirty="0" smtClean="0">
              <a:solidFill>
                <a:schemeClr val="hlink"/>
              </a:solidFill>
            </a:endParaRPr>
          </a:p>
        </p:txBody>
      </p:sp>
    </p:spTree>
    <p:extLst>
      <p:ext uri="{BB962C8B-B14F-4D97-AF65-F5344CB8AC3E}">
        <p14:creationId xmlns:p14="http://schemas.microsoft.com/office/powerpoint/2010/main" val="4197767155"/>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latin typeface="Times New Roman" panose="02020603050405020304" pitchFamily="18" charset="0"/>
                <a:cs typeface="Times New Roman" panose="02020603050405020304" pitchFamily="18" charset="0"/>
              </a:rPr>
              <a:t>The importance of the home, school, community connection</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latin typeface="Comic Sans MS" pitchFamily="66" charset="0"/>
              </a:rPr>
              <a:t>PBIS can be implemented in the home and community settings. </a:t>
            </a:r>
          </a:p>
          <a:p>
            <a:r>
              <a:rPr lang="en-US" dirty="0" smtClean="0">
                <a:latin typeface="Comic Sans MS" pitchFamily="66" charset="0"/>
              </a:rPr>
              <a:t>By connecting PBIS at home and school your child gets:</a:t>
            </a:r>
          </a:p>
          <a:p>
            <a:pPr lvl="1"/>
            <a:r>
              <a:rPr lang="en-US" dirty="0" smtClean="0">
                <a:latin typeface="Comic Sans MS" pitchFamily="66" charset="0"/>
              </a:rPr>
              <a:t>Consistency</a:t>
            </a:r>
          </a:p>
          <a:p>
            <a:pPr lvl="1"/>
            <a:r>
              <a:rPr lang="en-US" dirty="0" smtClean="0">
                <a:latin typeface="Comic Sans MS" pitchFamily="66" charset="0"/>
              </a:rPr>
              <a:t>Common language</a:t>
            </a:r>
          </a:p>
          <a:p>
            <a:pPr lvl="1"/>
            <a:r>
              <a:rPr lang="en-US" dirty="0" smtClean="0">
                <a:latin typeface="Comic Sans MS" pitchFamily="66" charset="0"/>
              </a:rPr>
              <a:t>Additional applications of important social/behavioral skills</a:t>
            </a:r>
          </a:p>
          <a:p>
            <a:pPr lvl="1"/>
            <a:endParaRPr lang="en-US" dirty="0"/>
          </a:p>
        </p:txBody>
      </p:sp>
      <p:pic>
        <p:nvPicPr>
          <p:cNvPr id="5" name="Content Placeholder 4" descr="bridge.jpg"/>
          <p:cNvPicPr>
            <a:picLocks noGrp="1" noChangeAspect="1"/>
          </p:cNvPicPr>
          <p:nvPr>
            <p:ph sz="half" idx="2"/>
          </p:nvPr>
        </p:nvPicPr>
        <p:blipFill>
          <a:blip r:embed="rId3" cstate="print"/>
          <a:stretch>
            <a:fillRect/>
          </a:stretch>
        </p:blipFill>
        <p:spPr>
          <a:xfrm>
            <a:off x="4572000" y="1981200"/>
            <a:ext cx="4267200" cy="3124200"/>
          </a:xfrm>
        </p:spPr>
      </p:pic>
    </p:spTree>
    <p:extLst>
      <p:ext uri="{BB962C8B-B14F-4D97-AF65-F5344CB8AC3E}">
        <p14:creationId xmlns:p14="http://schemas.microsoft.com/office/powerpoint/2010/main" val="1390929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165100" y="406400"/>
            <a:ext cx="8521700" cy="1143000"/>
          </a:xfrm>
        </p:spPr>
        <p:txBody>
          <a:bodyPr/>
          <a:lstStyle/>
          <a:p>
            <a:pPr eaLnBrk="1" hangingPunct="1"/>
            <a:r>
              <a:rPr lang="en-US" b="1" dirty="0" smtClean="0">
                <a:solidFill>
                  <a:srgbClr val="00CC5C"/>
                </a:solidFill>
              </a:rPr>
              <a:t>Mike Muempfer</a:t>
            </a:r>
            <a:r>
              <a:rPr lang="en-US" dirty="0" smtClean="0">
                <a:solidFill>
                  <a:srgbClr val="00CC5C"/>
                </a:solidFill>
              </a:rPr>
              <a:t/>
            </a:r>
            <a:br>
              <a:rPr lang="en-US" dirty="0" smtClean="0">
                <a:solidFill>
                  <a:srgbClr val="00CC5C"/>
                </a:solidFill>
              </a:rPr>
            </a:br>
            <a:r>
              <a:rPr lang="en-US" sz="2000" dirty="0" smtClean="0">
                <a:solidFill>
                  <a:srgbClr val="00CC5C"/>
                </a:solidFill>
              </a:rPr>
              <a:t>(background information)</a:t>
            </a:r>
          </a:p>
        </p:txBody>
      </p:sp>
      <p:sp>
        <p:nvSpPr>
          <p:cNvPr id="13315" name="Rectangle 3"/>
          <p:cNvSpPr>
            <a:spLocks noGrp="1"/>
          </p:cNvSpPr>
          <p:nvPr>
            <p:ph type="body" idx="4294967295"/>
          </p:nvPr>
        </p:nvSpPr>
        <p:spPr>
          <a:xfrm>
            <a:off x="457200" y="1752600"/>
            <a:ext cx="8229600" cy="4525963"/>
          </a:xfrm>
        </p:spPr>
        <p:txBody>
          <a:bodyPr>
            <a:normAutofit fontScale="92500" lnSpcReduction="10000"/>
          </a:bodyPr>
          <a:lstStyle/>
          <a:p>
            <a:pPr eaLnBrk="1" hangingPunct="1">
              <a:lnSpc>
                <a:spcPct val="80000"/>
              </a:lnSpc>
              <a:defRPr/>
            </a:pPr>
            <a:r>
              <a:rPr lang="en-US" sz="3000" b="1" dirty="0" smtClean="0"/>
              <a:t>Father and Husband </a:t>
            </a:r>
          </a:p>
          <a:p>
            <a:pPr lvl="1" eaLnBrk="1" hangingPunct="1">
              <a:lnSpc>
                <a:spcPct val="80000"/>
              </a:lnSpc>
              <a:defRPr/>
            </a:pPr>
            <a:r>
              <a:rPr lang="en-US" sz="2400" dirty="0" smtClean="0"/>
              <a:t>Children: 3 boys: Max (11), Zach (11), Troy (6)</a:t>
            </a:r>
          </a:p>
          <a:p>
            <a:pPr lvl="1" eaLnBrk="1" hangingPunct="1">
              <a:lnSpc>
                <a:spcPct val="80000"/>
              </a:lnSpc>
              <a:defRPr/>
            </a:pPr>
            <a:r>
              <a:rPr lang="en-US" sz="2400" dirty="0" smtClean="0"/>
              <a:t>Wife: Ericka (Cultural Anthropologist at Johns Hopkins University)</a:t>
            </a:r>
          </a:p>
          <a:p>
            <a:pPr eaLnBrk="1" hangingPunct="1">
              <a:lnSpc>
                <a:spcPct val="80000"/>
              </a:lnSpc>
              <a:defRPr/>
            </a:pPr>
            <a:endParaRPr lang="en-US" sz="3000" b="1" dirty="0" smtClean="0"/>
          </a:p>
          <a:p>
            <a:pPr eaLnBrk="1" hangingPunct="1">
              <a:lnSpc>
                <a:spcPct val="80000"/>
              </a:lnSpc>
              <a:defRPr/>
            </a:pPr>
            <a:r>
              <a:rPr lang="en-US" sz="3000" b="1" dirty="0" smtClean="0"/>
              <a:t>Work Experience</a:t>
            </a:r>
          </a:p>
          <a:p>
            <a:pPr lvl="1">
              <a:lnSpc>
                <a:spcPct val="80000"/>
              </a:lnSpc>
              <a:defRPr/>
            </a:pPr>
            <a:r>
              <a:rPr lang="en-US" sz="2600" b="1" dirty="0" smtClean="0"/>
              <a:t>PBIS Specialist MCPS</a:t>
            </a:r>
          </a:p>
          <a:p>
            <a:pPr lvl="1" eaLnBrk="1" hangingPunct="1">
              <a:lnSpc>
                <a:spcPct val="80000"/>
              </a:lnSpc>
              <a:defRPr/>
            </a:pPr>
            <a:r>
              <a:rPr lang="en-US" sz="2400" dirty="0" smtClean="0"/>
              <a:t>6 years School Climate Specialist at Johns Hopkins University</a:t>
            </a:r>
          </a:p>
          <a:p>
            <a:pPr lvl="2" eaLnBrk="1" hangingPunct="1">
              <a:lnSpc>
                <a:spcPct val="80000"/>
              </a:lnSpc>
              <a:defRPr/>
            </a:pPr>
            <a:r>
              <a:rPr lang="en-US" dirty="0" smtClean="0"/>
              <a:t>Partnership with </a:t>
            </a:r>
            <a:r>
              <a:rPr lang="en-US" dirty="0" err="1" smtClean="0"/>
              <a:t>MSDE</a:t>
            </a:r>
            <a:r>
              <a:rPr lang="en-US" dirty="0" smtClean="0"/>
              <a:t> and Sheppard Pratt</a:t>
            </a:r>
          </a:p>
          <a:p>
            <a:pPr lvl="2" eaLnBrk="1" hangingPunct="1">
              <a:lnSpc>
                <a:spcPct val="80000"/>
              </a:lnSpc>
              <a:defRPr/>
            </a:pPr>
            <a:r>
              <a:rPr lang="en-US" dirty="0" smtClean="0"/>
              <a:t>PBIS Implementation throughout MD</a:t>
            </a:r>
          </a:p>
          <a:p>
            <a:pPr lvl="2" eaLnBrk="1" hangingPunct="1">
              <a:lnSpc>
                <a:spcPct val="80000"/>
              </a:lnSpc>
              <a:defRPr/>
            </a:pPr>
            <a:r>
              <a:rPr lang="en-US" dirty="0" smtClean="0"/>
              <a:t>Other various </a:t>
            </a:r>
            <a:r>
              <a:rPr lang="en-US" dirty="0" err="1" smtClean="0"/>
              <a:t>EBP</a:t>
            </a:r>
            <a:r>
              <a:rPr lang="en-US" dirty="0" smtClean="0"/>
              <a:t> interventions throughout MD</a:t>
            </a:r>
          </a:p>
          <a:p>
            <a:pPr lvl="2" eaLnBrk="1" hangingPunct="1">
              <a:lnSpc>
                <a:spcPct val="80000"/>
              </a:lnSpc>
              <a:defRPr/>
            </a:pPr>
            <a:r>
              <a:rPr lang="en-US" dirty="0" smtClean="0"/>
              <a:t>National PAX GBG Trainer (Classroom management)</a:t>
            </a:r>
          </a:p>
          <a:p>
            <a:pPr lvl="1" eaLnBrk="1" hangingPunct="1">
              <a:lnSpc>
                <a:spcPct val="80000"/>
              </a:lnSpc>
              <a:defRPr/>
            </a:pPr>
            <a:r>
              <a:rPr lang="en-US" sz="2400" dirty="0" smtClean="0"/>
              <a:t>10 years as a classroom teacher in Baltimore City</a:t>
            </a:r>
          </a:p>
          <a:p>
            <a:pPr lvl="2" eaLnBrk="1" hangingPunct="1">
              <a:lnSpc>
                <a:spcPct val="80000"/>
              </a:lnSpc>
              <a:defRPr/>
            </a:pPr>
            <a:r>
              <a:rPr lang="en-US" sz="2000" dirty="0" smtClean="0"/>
              <a:t>Classroom/Behavior Management Coach in Baltimore City</a:t>
            </a:r>
          </a:p>
          <a:p>
            <a:pPr marL="914400" lvl="2" indent="0" eaLnBrk="1" hangingPunct="1">
              <a:lnSpc>
                <a:spcPct val="80000"/>
              </a:lnSpc>
              <a:buFontTx/>
              <a:buNone/>
              <a:defRPr/>
            </a:pPr>
            <a:endParaRPr lang="en-US" sz="2000" dirty="0" smtClean="0"/>
          </a:p>
        </p:txBody>
      </p:sp>
    </p:spTree>
    <p:extLst>
      <p:ext uri="{BB962C8B-B14F-4D97-AF65-F5344CB8AC3E}">
        <p14:creationId xmlns:p14="http://schemas.microsoft.com/office/powerpoint/2010/main" val="184715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PBIS at Home Breakdown</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latin typeface="Comic Sans MS" pitchFamily="66" charset="0"/>
              </a:rPr>
              <a:t>To implement PBIS in the home and community, follow these four steps:</a:t>
            </a:r>
          </a:p>
          <a:p>
            <a:pPr>
              <a:buNone/>
            </a:pPr>
            <a:endParaRPr lang="en-US" dirty="0" smtClean="0">
              <a:latin typeface="Comic Sans MS" pitchFamily="66" charset="0"/>
            </a:endParaRPr>
          </a:p>
          <a:p>
            <a:r>
              <a:rPr lang="en-US" dirty="0" smtClean="0">
                <a:latin typeface="Comic Sans MS" pitchFamily="66" charset="0"/>
              </a:rPr>
              <a:t>1. Set expectations in advance</a:t>
            </a:r>
          </a:p>
          <a:p>
            <a:r>
              <a:rPr lang="en-US" dirty="0" smtClean="0">
                <a:latin typeface="Comic Sans MS" pitchFamily="66" charset="0"/>
              </a:rPr>
              <a:t>2.Communicate/teach the expectations</a:t>
            </a:r>
          </a:p>
          <a:p>
            <a:r>
              <a:rPr lang="en-US" dirty="0" smtClean="0">
                <a:latin typeface="Comic Sans MS" pitchFamily="66" charset="0"/>
              </a:rPr>
              <a:t>3.Positively reinforce when expectations are met</a:t>
            </a:r>
          </a:p>
          <a:p>
            <a:r>
              <a:rPr lang="en-US" dirty="0" smtClean="0">
                <a:latin typeface="Comic Sans MS" pitchFamily="66" charset="0"/>
              </a:rPr>
              <a:t>4. Have a plan to give additional support when expectations are not met</a:t>
            </a:r>
          </a:p>
          <a:p>
            <a:endParaRPr lang="en-US" dirty="0"/>
          </a:p>
        </p:txBody>
      </p:sp>
      <p:pic>
        <p:nvPicPr>
          <p:cNvPr id="5" name="Content Placeholder 4" descr="Paw Print.png"/>
          <p:cNvPicPr>
            <a:picLocks noGrp="1" noChangeAspect="1"/>
          </p:cNvPicPr>
          <p:nvPr>
            <p:ph sz="half" idx="2"/>
          </p:nvPr>
        </p:nvPicPr>
        <p:blipFill>
          <a:blip r:embed="rId3" cstate="print"/>
          <a:stretch>
            <a:fillRect/>
          </a:stretch>
        </p:blipFill>
        <p:spPr>
          <a:xfrm>
            <a:off x="5029200" y="1905000"/>
            <a:ext cx="3657600" cy="3657600"/>
          </a:xfrm>
        </p:spPr>
      </p:pic>
    </p:spTree>
    <p:extLst>
      <p:ext uri="{BB962C8B-B14F-4D97-AF65-F5344CB8AC3E}">
        <p14:creationId xmlns:p14="http://schemas.microsoft.com/office/powerpoint/2010/main" val="1334488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Set Your Expectations in Advance</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Autofit/>
          </a:bodyPr>
          <a:lstStyle/>
          <a:p>
            <a:r>
              <a:rPr lang="en-US" sz="2200" dirty="0" smtClean="0">
                <a:latin typeface="Comic Sans MS" pitchFamily="66" charset="0"/>
              </a:rPr>
              <a:t>Simply put, ask yourself, “what is it I want my child to be able to do during dinner or at the movie theatre?”</a:t>
            </a:r>
          </a:p>
          <a:p>
            <a:r>
              <a:rPr lang="en-US" sz="2200" dirty="0" smtClean="0">
                <a:latin typeface="Comic Sans MS" pitchFamily="66" charset="0"/>
              </a:rPr>
              <a:t>Knowing your child, set your expectations in a way that is visible and other people could understand if they read it</a:t>
            </a:r>
          </a:p>
          <a:p>
            <a:r>
              <a:rPr lang="en-US" sz="2200" dirty="0" smtClean="0">
                <a:latin typeface="Comic Sans MS" pitchFamily="66" charset="0"/>
              </a:rPr>
              <a:t>A home/community matrix is a tool to use when completing this step</a:t>
            </a:r>
            <a:endParaRPr lang="en-US" sz="2200" dirty="0">
              <a:latin typeface="Comic Sans MS" pitchFamily="66" charset="0"/>
            </a:endParaRPr>
          </a:p>
        </p:txBody>
      </p:sp>
      <p:pic>
        <p:nvPicPr>
          <p:cNvPr id="5" name="Content Placeholder 4" descr="Matrix.jpg"/>
          <p:cNvPicPr>
            <a:picLocks noGrp="1" noChangeAspect="1"/>
          </p:cNvPicPr>
          <p:nvPr>
            <p:ph sz="half" idx="2"/>
          </p:nvPr>
        </p:nvPicPr>
        <p:blipFill>
          <a:blip r:embed="rId3" cstate="print"/>
          <a:srcRect l="3769" r="6014" b="8681"/>
          <a:stretch>
            <a:fillRect/>
          </a:stretch>
        </p:blipFill>
        <p:spPr>
          <a:xfrm rot="10800000">
            <a:off x="4876800" y="1524000"/>
            <a:ext cx="3458827" cy="4815234"/>
          </a:xfrm>
        </p:spPr>
      </p:pic>
    </p:spTree>
    <p:extLst>
      <p:ext uri="{BB962C8B-B14F-4D97-AF65-F5344CB8AC3E}">
        <p14:creationId xmlns:p14="http://schemas.microsoft.com/office/powerpoint/2010/main" val="1548427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latin typeface="Times New Roman" panose="02020603050405020304" pitchFamily="18" charset="0"/>
                <a:cs typeface="Times New Roman" panose="02020603050405020304" pitchFamily="18" charset="0"/>
              </a:rPr>
              <a:t>Communicate/Teach the Expectations</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t>Just like any other skill, we must teach our expectations to our children</a:t>
            </a:r>
          </a:p>
          <a:p>
            <a:r>
              <a:rPr lang="en-US" dirty="0" smtClean="0"/>
              <a:t>The most effective and usually easiest way to teach expectations is through modeling them ourselves</a:t>
            </a:r>
          </a:p>
          <a:p>
            <a:r>
              <a:rPr lang="en-US" dirty="0" smtClean="0"/>
              <a:t>Some other methods to use are:</a:t>
            </a:r>
          </a:p>
          <a:p>
            <a:pPr lvl="1"/>
            <a:r>
              <a:rPr lang="en-US" dirty="0" smtClean="0"/>
              <a:t>Social stories or books</a:t>
            </a:r>
          </a:p>
          <a:p>
            <a:pPr lvl="1"/>
            <a:r>
              <a:rPr lang="en-US" dirty="0" smtClean="0"/>
              <a:t>You Tube  or other videos</a:t>
            </a:r>
          </a:p>
          <a:p>
            <a:pPr lvl="1"/>
            <a:r>
              <a:rPr lang="en-US" dirty="0" smtClean="0"/>
              <a:t>Siblings/other children modeling</a:t>
            </a:r>
          </a:p>
          <a:p>
            <a:pPr lvl="1"/>
            <a:r>
              <a:rPr lang="en-US" dirty="0" smtClean="0"/>
              <a:t>Use the additional community resources for help with this step</a:t>
            </a:r>
            <a:endParaRPr lang="en-US" dirty="0"/>
          </a:p>
        </p:txBody>
      </p:sp>
      <p:pic>
        <p:nvPicPr>
          <p:cNvPr id="7" name="Content Placeholder 6" descr="cheetah coach.jpg"/>
          <p:cNvPicPr>
            <a:picLocks noGrp="1" noChangeAspect="1"/>
          </p:cNvPicPr>
          <p:nvPr>
            <p:ph sz="half" idx="2"/>
          </p:nvPr>
        </p:nvPicPr>
        <p:blipFill>
          <a:blip r:embed="rId3" cstate="print"/>
          <a:stretch>
            <a:fillRect/>
          </a:stretch>
        </p:blipFill>
        <p:spPr>
          <a:xfrm>
            <a:off x="4876800" y="2057400"/>
            <a:ext cx="3863049" cy="3366142"/>
          </a:xfrm>
        </p:spPr>
      </p:pic>
    </p:spTree>
    <p:extLst>
      <p:ext uri="{BB962C8B-B14F-4D97-AF65-F5344CB8AC3E}">
        <p14:creationId xmlns:p14="http://schemas.microsoft.com/office/powerpoint/2010/main" val="215693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latin typeface="Times New Roman" panose="02020603050405020304" pitchFamily="18" charset="0"/>
                <a:cs typeface="Times New Roman" panose="02020603050405020304" pitchFamily="18" charset="0"/>
              </a:rPr>
              <a:t>Positive Reinforcement when Expectations are Met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r>
              <a:rPr lang="en-US" dirty="0" smtClean="0">
                <a:latin typeface="Comic Sans MS" pitchFamily="66" charset="0"/>
              </a:rPr>
              <a:t>We want to hear when we did a good job and so do our children</a:t>
            </a:r>
          </a:p>
          <a:p>
            <a:r>
              <a:rPr lang="en-US" dirty="0" smtClean="0">
                <a:latin typeface="Comic Sans MS" pitchFamily="66" charset="0"/>
              </a:rPr>
              <a:t>Two big areas to plan and practice are:</a:t>
            </a:r>
          </a:p>
          <a:p>
            <a:pPr lvl="1"/>
            <a:r>
              <a:rPr lang="en-US" dirty="0" smtClean="0">
                <a:latin typeface="Comic Sans MS" pitchFamily="66" charset="0"/>
              </a:rPr>
              <a:t>What </a:t>
            </a:r>
            <a:r>
              <a:rPr lang="en-US" dirty="0" err="1" smtClean="0">
                <a:latin typeface="Comic Sans MS" pitchFamily="66" charset="0"/>
              </a:rPr>
              <a:t>reinforcers</a:t>
            </a:r>
            <a:r>
              <a:rPr lang="en-US" dirty="0" smtClean="0">
                <a:latin typeface="Comic Sans MS" pitchFamily="66" charset="0"/>
              </a:rPr>
              <a:t> should you use</a:t>
            </a:r>
          </a:p>
          <a:p>
            <a:pPr lvl="1"/>
            <a:r>
              <a:rPr lang="en-US" dirty="0" smtClean="0">
                <a:latin typeface="Comic Sans MS" pitchFamily="66" charset="0"/>
              </a:rPr>
              <a:t>How often should you reinforce (frequency)</a:t>
            </a:r>
            <a:endParaRPr lang="en-US" dirty="0">
              <a:latin typeface="Comic Sans MS" pitchFamily="66" charset="0"/>
            </a:endParaRPr>
          </a:p>
        </p:txBody>
      </p:sp>
      <p:pic>
        <p:nvPicPr>
          <p:cNvPr id="5" name="Content Placeholder 4" descr="positive reinforcement.jpg"/>
          <p:cNvPicPr>
            <a:picLocks noGrp="1" noChangeAspect="1"/>
          </p:cNvPicPr>
          <p:nvPr>
            <p:ph sz="half" idx="2"/>
          </p:nvPr>
        </p:nvPicPr>
        <p:blipFill>
          <a:blip r:embed="rId3" cstate="print"/>
          <a:stretch>
            <a:fillRect/>
          </a:stretch>
        </p:blipFill>
        <p:spPr>
          <a:xfrm>
            <a:off x="4876800" y="2048391"/>
            <a:ext cx="3429000" cy="3475130"/>
          </a:xfrm>
        </p:spPr>
      </p:pic>
    </p:spTree>
    <p:extLst>
      <p:ext uri="{BB962C8B-B14F-4D97-AF65-F5344CB8AC3E}">
        <p14:creationId xmlns:p14="http://schemas.microsoft.com/office/powerpoint/2010/main" val="987310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Selecting a </a:t>
            </a:r>
            <a:r>
              <a:rPr lang="en-US" b="1" dirty="0" err="1" smtClean="0">
                <a:solidFill>
                  <a:srgbClr val="00B050"/>
                </a:solidFill>
                <a:latin typeface="Times New Roman" panose="02020603050405020304" pitchFamily="18" charset="0"/>
                <a:cs typeface="Times New Roman" panose="02020603050405020304" pitchFamily="18" charset="0"/>
              </a:rPr>
              <a:t>Reinforcer</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latin typeface="Comic Sans MS" pitchFamily="66" charset="0"/>
              </a:rPr>
              <a:t>Using a reinforcement inventory is one way to identify </a:t>
            </a:r>
            <a:r>
              <a:rPr lang="en-US" dirty="0" err="1" smtClean="0">
                <a:latin typeface="Comic Sans MS" pitchFamily="66" charset="0"/>
              </a:rPr>
              <a:t>reinforcers</a:t>
            </a:r>
            <a:r>
              <a:rPr lang="en-US" dirty="0" smtClean="0">
                <a:latin typeface="Comic Sans MS" pitchFamily="66" charset="0"/>
              </a:rPr>
              <a:t> for your child</a:t>
            </a:r>
          </a:p>
          <a:p>
            <a:r>
              <a:rPr lang="en-US" dirty="0" smtClean="0">
                <a:latin typeface="Comic Sans MS" pitchFamily="66" charset="0"/>
              </a:rPr>
              <a:t>It is important to identify both small and large </a:t>
            </a:r>
            <a:r>
              <a:rPr lang="en-US" dirty="0" err="1" smtClean="0">
                <a:latin typeface="Comic Sans MS" pitchFamily="66" charset="0"/>
              </a:rPr>
              <a:t>reinforcers</a:t>
            </a:r>
            <a:r>
              <a:rPr lang="en-US" dirty="0" smtClean="0">
                <a:latin typeface="Comic Sans MS" pitchFamily="66" charset="0"/>
              </a:rPr>
              <a:t> for your child</a:t>
            </a:r>
          </a:p>
          <a:p>
            <a:pPr lvl="1"/>
            <a:r>
              <a:rPr lang="en-US" dirty="0" smtClean="0">
                <a:latin typeface="Comic Sans MS" pitchFamily="66" charset="0"/>
              </a:rPr>
              <a:t>Example of small: token board</a:t>
            </a:r>
          </a:p>
          <a:p>
            <a:pPr lvl="1"/>
            <a:r>
              <a:rPr lang="en-US" dirty="0" smtClean="0">
                <a:latin typeface="Comic Sans MS" pitchFamily="66" charset="0"/>
              </a:rPr>
              <a:t>Example of large: TV time</a:t>
            </a:r>
          </a:p>
        </p:txBody>
      </p:sp>
      <p:pic>
        <p:nvPicPr>
          <p:cNvPr id="5" name="Content Placeholder 4" descr="token board.jpg"/>
          <p:cNvPicPr>
            <a:picLocks noGrp="1" noChangeAspect="1"/>
          </p:cNvPicPr>
          <p:nvPr>
            <p:ph sz="half" idx="2"/>
          </p:nvPr>
        </p:nvPicPr>
        <p:blipFill>
          <a:blip r:embed="rId3" cstate="print"/>
          <a:stretch>
            <a:fillRect/>
          </a:stretch>
        </p:blipFill>
        <p:spPr>
          <a:xfrm>
            <a:off x="4800600" y="2209800"/>
            <a:ext cx="3836459" cy="2877344"/>
          </a:xfrm>
        </p:spPr>
      </p:pic>
    </p:spTree>
    <p:extLst>
      <p:ext uri="{BB962C8B-B14F-4D97-AF65-F5344CB8AC3E}">
        <p14:creationId xmlns:p14="http://schemas.microsoft.com/office/powerpoint/2010/main" val="1361355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Frequency of Reinforcement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0000" lnSpcReduction="20000"/>
          </a:bodyPr>
          <a:lstStyle/>
          <a:p>
            <a:r>
              <a:rPr lang="en-US" dirty="0" smtClean="0"/>
              <a:t>This is the trickiest part of the whole process</a:t>
            </a:r>
          </a:p>
          <a:p>
            <a:r>
              <a:rPr lang="en-US" dirty="0" smtClean="0"/>
              <a:t>Through knowing your child and some trial and error a plan will be created on how often a child needs to be positively reinforced</a:t>
            </a:r>
          </a:p>
          <a:p>
            <a:r>
              <a:rPr lang="en-US" dirty="0" smtClean="0"/>
              <a:t>The goal is for independence so the less you can reinforce the better</a:t>
            </a:r>
          </a:p>
          <a:p>
            <a:r>
              <a:rPr lang="en-US" dirty="0" smtClean="0"/>
              <a:t>Usually when starting the process you will need to reinforce often and in time can lessen the amount</a:t>
            </a:r>
          </a:p>
          <a:p>
            <a:r>
              <a:rPr lang="en-US" dirty="0" smtClean="0"/>
              <a:t>The home/community PBIS chart is a way to give reinforcement</a:t>
            </a:r>
          </a:p>
        </p:txBody>
      </p:sp>
      <p:pic>
        <p:nvPicPr>
          <p:cNvPr id="5" name="Content Placeholder 4" descr="data summary.jpg"/>
          <p:cNvPicPr>
            <a:picLocks noGrp="1" noChangeAspect="1"/>
          </p:cNvPicPr>
          <p:nvPr>
            <p:ph sz="half" idx="2"/>
          </p:nvPr>
        </p:nvPicPr>
        <p:blipFill>
          <a:blip r:embed="rId3" cstate="print"/>
          <a:stretch>
            <a:fillRect/>
          </a:stretch>
        </p:blipFill>
        <p:spPr>
          <a:xfrm>
            <a:off x="4876800" y="1981200"/>
            <a:ext cx="3810000" cy="3327401"/>
          </a:xfrm>
        </p:spPr>
      </p:pic>
    </p:spTree>
    <p:extLst>
      <p:ext uri="{BB962C8B-B14F-4D97-AF65-F5344CB8AC3E}">
        <p14:creationId xmlns:p14="http://schemas.microsoft.com/office/powerpoint/2010/main" val="72042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Additional Support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latin typeface="Comic Sans MS" pitchFamily="66" charset="0"/>
              </a:rPr>
              <a:t>What is the plan if the expectations are not met?</a:t>
            </a:r>
          </a:p>
          <a:p>
            <a:pPr lvl="1"/>
            <a:r>
              <a:rPr lang="en-US" dirty="0" smtClean="0">
                <a:latin typeface="Comic Sans MS" pitchFamily="66" charset="0"/>
              </a:rPr>
              <a:t>Re-teach the expectation </a:t>
            </a:r>
          </a:p>
          <a:p>
            <a:pPr lvl="1"/>
            <a:r>
              <a:rPr lang="en-US" dirty="0" smtClean="0">
                <a:latin typeface="Comic Sans MS" pitchFamily="66" charset="0"/>
              </a:rPr>
              <a:t>Give additional prompting or support for success</a:t>
            </a:r>
          </a:p>
          <a:p>
            <a:pPr lvl="1"/>
            <a:r>
              <a:rPr lang="en-US" dirty="0" smtClean="0">
                <a:latin typeface="Comic Sans MS" pitchFamily="66" charset="0"/>
              </a:rPr>
              <a:t>Time for consequences for their actions</a:t>
            </a:r>
          </a:p>
          <a:p>
            <a:pPr lvl="2"/>
            <a:r>
              <a:rPr lang="en-US" dirty="0" smtClean="0">
                <a:latin typeface="Comic Sans MS" pitchFamily="66" charset="0"/>
              </a:rPr>
              <a:t>Not receiving the </a:t>
            </a:r>
            <a:r>
              <a:rPr lang="en-US" dirty="0" err="1" smtClean="0">
                <a:latin typeface="Comic Sans MS" pitchFamily="66" charset="0"/>
              </a:rPr>
              <a:t>reinforcer</a:t>
            </a:r>
            <a:r>
              <a:rPr lang="en-US" dirty="0" smtClean="0">
                <a:latin typeface="Comic Sans MS" pitchFamily="66" charset="0"/>
              </a:rPr>
              <a:t> until expectations are met  </a:t>
            </a:r>
            <a:endParaRPr lang="en-US" dirty="0">
              <a:latin typeface="Comic Sans MS" pitchFamily="66" charset="0"/>
            </a:endParaRPr>
          </a:p>
        </p:txBody>
      </p:sp>
      <p:pic>
        <p:nvPicPr>
          <p:cNvPr id="5" name="Content Placeholder 4" descr="help.jpg"/>
          <p:cNvPicPr>
            <a:picLocks noGrp="1" noChangeAspect="1"/>
          </p:cNvPicPr>
          <p:nvPr>
            <p:ph sz="half" idx="2"/>
          </p:nvPr>
        </p:nvPicPr>
        <p:blipFill>
          <a:blip r:embed="rId3" cstate="print"/>
          <a:stretch>
            <a:fillRect/>
          </a:stretch>
        </p:blipFill>
        <p:spPr>
          <a:xfrm>
            <a:off x="4792722" y="2057400"/>
            <a:ext cx="4063139" cy="3352800"/>
          </a:xfrm>
        </p:spPr>
      </p:pic>
    </p:spTree>
    <p:extLst>
      <p:ext uri="{BB962C8B-B14F-4D97-AF65-F5344CB8AC3E}">
        <p14:creationId xmlns:p14="http://schemas.microsoft.com/office/powerpoint/2010/main" val="1493697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PBIS is not 100% effective</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0000" lnSpcReduction="20000"/>
          </a:bodyPr>
          <a:lstStyle/>
          <a:p>
            <a:r>
              <a:rPr lang="en-US" dirty="0" smtClean="0">
                <a:latin typeface="Comic Sans MS" pitchFamily="66" charset="0"/>
              </a:rPr>
              <a:t>It would be great if it was but the PBIS system data shows it is effective about 80-85% of the time</a:t>
            </a:r>
          </a:p>
          <a:p>
            <a:pPr>
              <a:buNone/>
            </a:pPr>
            <a:endParaRPr lang="en-US" dirty="0" smtClean="0">
              <a:latin typeface="Comic Sans MS" pitchFamily="66" charset="0"/>
            </a:endParaRPr>
          </a:p>
          <a:p>
            <a:r>
              <a:rPr lang="en-US" dirty="0" smtClean="0">
                <a:latin typeface="Comic Sans MS" pitchFamily="66" charset="0"/>
              </a:rPr>
              <a:t>The school PBIS team is looking to work together with you in learning from each other in specific workshops designed address specific behavior topics such as:</a:t>
            </a:r>
          </a:p>
          <a:p>
            <a:pPr lvl="1"/>
            <a:r>
              <a:rPr lang="en-US" dirty="0" smtClean="0">
                <a:latin typeface="Comic Sans MS" pitchFamily="66" charset="0"/>
              </a:rPr>
              <a:t>Accepting No</a:t>
            </a:r>
          </a:p>
          <a:p>
            <a:pPr lvl="1"/>
            <a:r>
              <a:rPr lang="en-US" dirty="0" smtClean="0">
                <a:latin typeface="Comic Sans MS" pitchFamily="66" charset="0"/>
              </a:rPr>
              <a:t>Transitions</a:t>
            </a:r>
          </a:p>
          <a:p>
            <a:pPr lvl="1"/>
            <a:r>
              <a:rPr lang="en-US" dirty="0" smtClean="0">
                <a:latin typeface="Comic Sans MS" pitchFamily="66" charset="0"/>
              </a:rPr>
              <a:t>Prompting</a:t>
            </a:r>
          </a:p>
          <a:p>
            <a:pPr lvl="1"/>
            <a:r>
              <a:rPr lang="en-US" dirty="0" smtClean="0">
                <a:latin typeface="Comic Sans MS" pitchFamily="66" charset="0"/>
              </a:rPr>
              <a:t>Task Analysis</a:t>
            </a:r>
            <a:endParaRPr lang="en-US" dirty="0">
              <a:latin typeface="Comic Sans MS" pitchFamily="66" charset="0"/>
            </a:endParaRPr>
          </a:p>
        </p:txBody>
      </p:sp>
      <p:pic>
        <p:nvPicPr>
          <p:cNvPr id="5" name="Content Placeholder 4" descr="Children%20Teamwork.jpg"/>
          <p:cNvPicPr>
            <a:picLocks noGrp="1" noChangeAspect="1"/>
          </p:cNvPicPr>
          <p:nvPr>
            <p:ph sz="half" idx="2"/>
          </p:nvPr>
        </p:nvPicPr>
        <p:blipFill>
          <a:blip r:embed="rId3" cstate="print"/>
          <a:stretch>
            <a:fillRect/>
          </a:stretch>
        </p:blipFill>
        <p:spPr>
          <a:xfrm>
            <a:off x="5013568" y="1600200"/>
            <a:ext cx="3307864" cy="4525963"/>
          </a:xfrm>
        </p:spPr>
      </p:pic>
    </p:spTree>
    <p:extLst>
      <p:ext uri="{BB962C8B-B14F-4D97-AF65-F5344CB8AC3E}">
        <p14:creationId xmlns:p14="http://schemas.microsoft.com/office/powerpoint/2010/main" val="1907929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sz="4000" b="1" dirty="0" smtClean="0">
                <a:solidFill>
                  <a:srgbClr val="00B050"/>
                </a:solidFill>
              </a:rPr>
              <a:t>My Family’s Matrix</a:t>
            </a:r>
          </a:p>
        </p:txBody>
      </p:sp>
      <p:sp>
        <p:nvSpPr>
          <p:cNvPr id="39939" name="Rectangle 3"/>
          <p:cNvSpPr>
            <a:spLocks noGrp="1" noChangeArrowheads="1"/>
          </p:cNvSpPr>
          <p:nvPr>
            <p:ph type="body" idx="1"/>
          </p:nvPr>
        </p:nvSpPr>
        <p:spPr/>
        <p:txBody>
          <a:bodyPr/>
          <a:lstStyle/>
          <a:p>
            <a:pPr marL="0" indent="0" eaLnBrk="1" hangingPunct="1">
              <a:lnSpc>
                <a:spcPct val="80000"/>
              </a:lnSpc>
              <a:buNone/>
            </a:pPr>
            <a:endParaRPr lang="en-US" sz="2800" b="1" dirty="0" smtClean="0"/>
          </a:p>
        </p:txBody>
      </p:sp>
      <p:graphicFrame>
        <p:nvGraphicFramePr>
          <p:cNvPr id="2" name="Table 1"/>
          <p:cNvGraphicFramePr>
            <a:graphicFrameLocks noGrp="1"/>
          </p:cNvGraphicFramePr>
          <p:nvPr/>
        </p:nvGraphicFramePr>
        <p:xfrm>
          <a:off x="2620060" y="1304723"/>
          <a:ext cx="3903880" cy="5116917"/>
        </p:xfrm>
        <a:graphic>
          <a:graphicData uri="http://schemas.openxmlformats.org/drawingml/2006/table">
            <a:tbl>
              <a:tblPr firstRow="1" firstCol="1" bandRow="1"/>
              <a:tblGrid>
                <a:gridCol w="1142599"/>
                <a:gridCol w="920427"/>
                <a:gridCol w="888688"/>
                <a:gridCol w="952166"/>
              </a:tblGrid>
              <a:tr h="350397">
                <a:tc>
                  <a:txBody>
                    <a:bodyPr/>
                    <a:lstStyle/>
                    <a:p>
                      <a:pPr marL="0" marR="0" algn="ctr">
                        <a:lnSpc>
                          <a:spcPct val="115000"/>
                        </a:lnSpc>
                        <a:spcBef>
                          <a:spcPts val="0"/>
                        </a:spcBef>
                        <a:spcAft>
                          <a:spcPts val="0"/>
                        </a:spcAft>
                      </a:pPr>
                      <a:r>
                        <a:rPr lang="en-US" sz="900">
                          <a:effectLst/>
                          <a:latin typeface="Rockwell Extra Bold"/>
                          <a:ea typeface="Calibri"/>
                          <a:cs typeface="Times New Roman"/>
                        </a:rPr>
                        <a:t>Muempfer Family Matrix</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Ourselves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Family Members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Property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35329">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At Home…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Listen to Parents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Honest</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Kind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Golden Rule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When Finished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Ask for Help</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461">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Morning…</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Wake-Up at Appropriate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Brush Teeth After Breakfast</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Say Good Morning</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Kind Words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Hands to Self</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Make Bed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(room, dishes, bathroom, etc.)</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Homework…</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Quiet Space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Get Materials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Ask for Help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Read Carefully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Take My Time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Disturb Others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Kind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Get Rid of Distractions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Meals…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Make Healthy Choices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Take My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Set Table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Appropriate Conversations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Inside Voice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Utensils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When Finished</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In Car…</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Wear Seatbelt ALWAYS!!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Distract Driver</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Inside Voice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Hands to Self</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Car Clean</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No Throwing Items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Play…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Limit Screen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 Outside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Active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Safe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Sportsmanship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a Role Model</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Safe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263">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Bedtime…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8+ Hours of Sleep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 to Bed On-Time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Disturb Others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Shower</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No Electronics</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No Rough-Housing</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Clean-Up</a:t>
                      </a:r>
                      <a:endParaRPr lang="en-US" sz="600" dirty="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8740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152400" y="457200"/>
          <a:ext cx="8839202" cy="6472237"/>
        </p:xfrm>
        <a:graphic>
          <a:graphicData uri="http://schemas.openxmlformats.org/drawingml/2006/table">
            <a:tbl>
              <a:tblPr/>
              <a:tblGrid>
                <a:gridCol w="531813"/>
                <a:gridCol w="1068387"/>
                <a:gridCol w="947739"/>
                <a:gridCol w="998537"/>
                <a:gridCol w="1177925"/>
                <a:gridCol w="990600"/>
                <a:gridCol w="935039"/>
                <a:gridCol w="1093787"/>
                <a:gridCol w="1095375"/>
              </a:tblGrid>
              <a:tr h="609540">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ＭＳ Ｐゴシック"/>
                          <a:cs typeface="Arial" pitchFamily="34" charset="0"/>
                        </a:rPr>
                        <a:t>Family Teaching Matrix</a:t>
                      </a:r>
                    </a:p>
                  </a:txBody>
                  <a:tcPr marT="45716" marB="45716"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Arial" pitchFamily="34" charset="0"/>
                        </a:rPr>
                        <a:t>SETTING</a:t>
                      </a:r>
                      <a:endParaRPr kumimoji="0" lang="en-US" sz="1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0516">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At home</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Morning Routine</a:t>
                      </a:r>
                      <a:endParaRPr kumimoji="0" lang="en-US" sz="20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Homework</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Meal Times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In Car</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Play</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Bedtime</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r>
              <a:tr h="1463531">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Ourselves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6511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Others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6353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Property</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8421" name="Rectangle 59"/>
          <p:cNvSpPr>
            <a:spLocks noChangeArrowheads="1"/>
          </p:cNvSpPr>
          <p:nvPr/>
        </p:nvSpPr>
        <p:spPr bwMode="auto">
          <a:xfrm>
            <a:off x="211138" y="7921625"/>
            <a:ext cx="1841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solidFill>
                  <a:srgbClr val="000000"/>
                </a:solidFill>
                <a:ea typeface="Arial" pitchFamily="34" charset="0"/>
                <a:cs typeface="Times New Roman" pitchFamily="18" charset="0"/>
              </a:rPr>
              <a:t/>
            </a:r>
            <a:br>
              <a:rPr lang="en-US" sz="1200">
                <a:solidFill>
                  <a:srgbClr val="000000"/>
                </a:solidFill>
                <a:ea typeface="Arial" pitchFamily="34" charset="0"/>
                <a:cs typeface="Times New Roman" pitchFamily="18" charset="0"/>
              </a:rPr>
            </a:br>
            <a:endParaRPr lang="en-US">
              <a:solidFill>
                <a:srgbClr val="000000"/>
              </a:solidFill>
              <a:ea typeface="Arial" pitchFamily="34" charset="0"/>
              <a:cs typeface="Times New Roman" pitchFamily="18" charset="0"/>
            </a:endParaRPr>
          </a:p>
        </p:txBody>
      </p:sp>
      <p:sp>
        <p:nvSpPr>
          <p:cNvPr id="58422" name="Text Box 60"/>
          <p:cNvSpPr txBox="1">
            <a:spLocks noChangeArrowheads="1"/>
          </p:cNvSpPr>
          <p:nvPr/>
        </p:nvSpPr>
        <p:spPr bwMode="auto">
          <a:xfrm rot="-5400000">
            <a:off x="-896937" y="3541712"/>
            <a:ext cx="2590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eaLnBrk="1" hangingPunct="1">
              <a:lnSpc>
                <a:spcPct val="90000"/>
              </a:lnSpc>
              <a:spcAft>
                <a:spcPct val="25000"/>
              </a:spcAft>
              <a:buClr>
                <a:srgbClr val="000000"/>
              </a:buClr>
            </a:pPr>
            <a:r>
              <a:rPr lang="en-US" sz="3200">
                <a:solidFill>
                  <a:srgbClr val="000000"/>
                </a:solidFill>
              </a:rPr>
              <a:t>Expectations</a:t>
            </a:r>
          </a:p>
        </p:txBody>
      </p:sp>
    </p:spTree>
    <p:extLst>
      <p:ext uri="{BB962C8B-B14F-4D97-AF65-F5344CB8AC3E}">
        <p14:creationId xmlns:p14="http://schemas.microsoft.com/office/powerpoint/2010/main" val="2443371803"/>
      </p:ext>
    </p:extLst>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687" t="31250" r="31564"/>
          <a:stretch/>
        </p:blipFill>
        <p:spPr>
          <a:xfrm>
            <a:off x="2057400" y="1600200"/>
            <a:ext cx="5181600" cy="4191000"/>
          </a:xfrm>
          <a:prstGeom prst="rect">
            <a:avLst/>
          </a:prstGeom>
        </p:spPr>
      </p:pic>
      <p:sp>
        <p:nvSpPr>
          <p:cNvPr id="3" name="TextBox 2"/>
          <p:cNvSpPr txBox="1"/>
          <p:nvPr/>
        </p:nvSpPr>
        <p:spPr>
          <a:xfrm>
            <a:off x="2895600" y="381000"/>
            <a:ext cx="3505200" cy="769441"/>
          </a:xfrm>
          <a:prstGeom prst="rect">
            <a:avLst/>
          </a:prstGeom>
          <a:noFill/>
        </p:spPr>
        <p:txBody>
          <a:bodyPr wrap="square" rtlCol="0">
            <a:spAutoFit/>
          </a:bodyPr>
          <a:lstStyle/>
          <a:p>
            <a:r>
              <a:rPr lang="en-US" sz="4400" b="1" dirty="0" smtClean="0">
                <a:solidFill>
                  <a:srgbClr val="00B050"/>
                </a:solidFill>
                <a:latin typeface="Times New Roman" panose="02020603050405020304" pitchFamily="18" charset="0"/>
                <a:cs typeface="Times New Roman" panose="02020603050405020304" pitchFamily="18" charset="0"/>
              </a:rPr>
              <a:t>My Family</a:t>
            </a:r>
            <a:endParaRPr lang="en-US" sz="4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349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PAX Good Behavior Game</a:t>
            </a:r>
            <a:endParaRPr lang="en-US" b="1" dirty="0">
              <a:solidFill>
                <a:srgbClr val="00B050"/>
              </a:solidFill>
            </a:endParaRPr>
          </a:p>
        </p:txBody>
      </p:sp>
      <p:sp>
        <p:nvSpPr>
          <p:cNvPr id="3" name="Content Placeholder 2"/>
          <p:cNvSpPr>
            <a:spLocks noGrp="1"/>
          </p:cNvSpPr>
          <p:nvPr>
            <p:ph idx="1"/>
          </p:nvPr>
        </p:nvSpPr>
        <p:spPr/>
        <p:txBody>
          <a:bodyPr/>
          <a:lstStyle/>
          <a:p>
            <a:r>
              <a:rPr lang="en-US" dirty="0" smtClean="0"/>
              <a:t>Evidence Based </a:t>
            </a:r>
            <a:r>
              <a:rPr lang="en-US" dirty="0" smtClean="0"/>
              <a:t>Classroom Practice</a:t>
            </a:r>
            <a:endParaRPr lang="en-US" dirty="0" smtClean="0"/>
          </a:p>
          <a:p>
            <a:r>
              <a:rPr lang="en-US" dirty="0" err="1" smtClean="0"/>
              <a:t>PAXIS</a:t>
            </a:r>
            <a:r>
              <a:rPr lang="en-US" dirty="0" smtClean="0"/>
              <a:t> Institute (goodbehaviorgame.org)</a:t>
            </a:r>
          </a:p>
          <a:p>
            <a:r>
              <a:rPr lang="en-US" dirty="0" smtClean="0"/>
              <a:t>www.PubMed.gov</a:t>
            </a:r>
          </a:p>
          <a:p>
            <a:r>
              <a:rPr lang="en-US" dirty="0" smtClean="0"/>
              <a:t>My testimonial: </a:t>
            </a:r>
          </a:p>
          <a:p>
            <a:pPr lvl="1"/>
            <a:r>
              <a:rPr lang="en-US" dirty="0" smtClean="0"/>
              <a:t>“Most effective behavior management tool I’ve ever used in my classroom.”</a:t>
            </a:r>
          </a:p>
          <a:p>
            <a:pPr lvl="1"/>
            <a:r>
              <a:rPr lang="en-US" dirty="0" smtClean="0"/>
              <a:t>“Easiest behavior management tool I’ve ever used in my classroom.”</a:t>
            </a:r>
          </a:p>
          <a:p>
            <a:pPr lvl="1"/>
            <a:endParaRPr lang="en-US" dirty="0"/>
          </a:p>
        </p:txBody>
      </p:sp>
    </p:spTree>
    <p:extLst>
      <p:ext uri="{BB962C8B-B14F-4D97-AF65-F5344CB8AC3E}">
        <p14:creationId xmlns:p14="http://schemas.microsoft.com/office/powerpoint/2010/main" val="3524864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Impulsive Behavior/Self-Regulation</a:t>
            </a:r>
            <a:endParaRPr lang="en-US" b="1" dirty="0">
              <a:solidFill>
                <a:srgbClr val="00B050"/>
              </a:solidFill>
            </a:endParaRPr>
          </a:p>
        </p:txBody>
      </p:sp>
      <p:sp>
        <p:nvSpPr>
          <p:cNvPr id="3" name="Content Placeholder 2"/>
          <p:cNvSpPr>
            <a:spLocks noGrp="1"/>
          </p:cNvSpPr>
          <p:nvPr>
            <p:ph idx="1"/>
          </p:nvPr>
        </p:nvSpPr>
        <p:spPr/>
        <p:txBody>
          <a:bodyPr/>
          <a:lstStyle/>
          <a:p>
            <a:r>
              <a:rPr lang="en-US" dirty="0" smtClean="0"/>
              <a:t>The ability to self-regulate (self-control) is a more accurate predictor to future academic success than a reading level</a:t>
            </a:r>
          </a:p>
          <a:p>
            <a:r>
              <a:rPr lang="en-US" dirty="0" smtClean="0"/>
              <a:t>The PAX Good Behavior Game is a classroom strategy that helps kids learn how to self-regulate while they are participating in their daily lessons </a:t>
            </a:r>
            <a:endParaRPr lang="en-US" dirty="0"/>
          </a:p>
        </p:txBody>
      </p:sp>
    </p:spTree>
    <p:extLst>
      <p:ext uri="{BB962C8B-B14F-4D97-AF65-F5344CB8AC3E}">
        <p14:creationId xmlns:p14="http://schemas.microsoft.com/office/powerpoint/2010/main" val="1243319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7" name="Group 627"/>
          <p:cNvGrpSpPr/>
          <p:nvPr/>
        </p:nvGrpSpPr>
        <p:grpSpPr>
          <a:xfrm>
            <a:off x="3057525" y="2002632"/>
            <a:ext cx="4343400" cy="3931444"/>
            <a:chOff x="0" y="0"/>
            <a:chExt cx="7721600" cy="5241925"/>
          </a:xfrm>
        </p:grpSpPr>
        <p:pic>
          <p:nvPicPr>
            <p:cNvPr id="622" name="image.png"/>
            <p:cNvPicPr/>
            <p:nvPr/>
          </p:nvPicPr>
          <p:blipFill>
            <a:blip r:embed="rId3">
              <a:extLst/>
            </a:blip>
            <a:srcRect l="3033" r="2900" b="4536"/>
            <a:stretch>
              <a:fillRect/>
            </a:stretch>
          </p:blipFill>
          <p:spPr>
            <a:xfrm>
              <a:off x="0" y="0"/>
              <a:ext cx="7721600" cy="5241925"/>
            </a:xfrm>
            <a:prstGeom prst="rect">
              <a:avLst/>
            </a:prstGeom>
            <a:ln w="12700" cap="flat">
              <a:noFill/>
              <a:miter lim="400000"/>
            </a:ln>
            <a:effectLst/>
          </p:spPr>
        </p:pic>
        <p:sp>
          <p:nvSpPr>
            <p:cNvPr id="623" name="Shape 623"/>
            <p:cNvSpPr/>
            <p:nvPr/>
          </p:nvSpPr>
          <p:spPr>
            <a:xfrm>
              <a:off x="203200" y="676823"/>
              <a:ext cx="2362201" cy="2236509"/>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marL="132017" indent="-132017" defTabSz="576072">
                <a:buClr>
                  <a:srgbClr val="000000"/>
                </a:buClr>
                <a:buSzPct val="100000"/>
                <a:buFont typeface="Arial"/>
                <a:buChar char="•"/>
                <a:defRPr sz="1800"/>
              </a:pPr>
              <a:r>
                <a:rPr sz="1300" dirty="0">
                  <a:uFill>
                    <a:solidFill/>
                  </a:uFill>
                  <a:latin typeface="Calibri"/>
                  <a:ea typeface="Calibri"/>
                  <a:cs typeface="Calibri"/>
                  <a:sym typeface="Calibri"/>
                </a:rPr>
                <a:t>Daily group intrinsic, activity rewards for </a:t>
              </a:r>
              <a:r>
                <a:rPr sz="1300" dirty="0" err="1">
                  <a:uFill>
                    <a:solidFill/>
                  </a:uFill>
                  <a:latin typeface="Calibri"/>
                  <a:ea typeface="Calibri"/>
                  <a:cs typeface="Calibri"/>
                  <a:sym typeface="Calibri"/>
                </a:rPr>
                <a:t>prosocial</a:t>
              </a:r>
              <a:r>
                <a:rPr sz="1300" dirty="0">
                  <a:uFill>
                    <a:solidFill/>
                  </a:uFill>
                  <a:latin typeface="Calibri"/>
                  <a:ea typeface="Calibri"/>
                  <a:cs typeface="Calibri"/>
                  <a:sym typeface="Calibri"/>
                </a:rPr>
                <a:t> behavior</a:t>
              </a:r>
            </a:p>
            <a:p>
              <a:pPr marL="132017" indent="-132017" defTabSz="576072">
                <a:buClr>
                  <a:srgbClr val="000000"/>
                </a:buClr>
                <a:buSzPct val="100000"/>
                <a:buFont typeface="Arial"/>
                <a:buChar char="•"/>
                <a:defRPr sz="1800"/>
              </a:pPr>
              <a:r>
                <a:rPr sz="1300" dirty="0">
                  <a:uFill>
                    <a:solidFill/>
                  </a:uFill>
                  <a:latin typeface="Calibri"/>
                  <a:ea typeface="Calibri"/>
                  <a:cs typeface="Calibri"/>
                  <a:sym typeface="Calibri"/>
                </a:rPr>
                <a:t>Written “Tootles” from peers &amp; adults</a:t>
              </a:r>
            </a:p>
          </p:txBody>
        </p:sp>
        <p:sp>
          <p:nvSpPr>
            <p:cNvPr id="624" name="Shape 624"/>
            <p:cNvSpPr/>
            <p:nvPr/>
          </p:nvSpPr>
          <p:spPr>
            <a:xfrm>
              <a:off x="198437" y="2828608"/>
              <a:ext cx="3162300" cy="1969771"/>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marL="132017" indent="-132017" defTabSz="576072">
                <a:buClr>
                  <a:srgbClr val="000000"/>
                </a:buClr>
                <a:buSzPct val="100000"/>
                <a:buFont typeface="Arial"/>
                <a:buChar char="•"/>
                <a:defRPr sz="1800"/>
              </a:pPr>
              <a:r>
                <a:rPr sz="1300" dirty="0">
                  <a:uFill>
                    <a:solidFill/>
                  </a:uFill>
                  <a:latin typeface="Calibri"/>
                  <a:ea typeface="Calibri"/>
                  <a:cs typeface="Calibri"/>
                  <a:sym typeface="Calibri"/>
                </a:rPr>
                <a:t>75% to 85% reduction in disturbing, disruptive, aggressive peer behaviors every day.</a:t>
              </a:r>
            </a:p>
            <a:p>
              <a:pPr marL="132017" indent="-132017" defTabSz="576072">
                <a:buClr>
                  <a:srgbClr val="000000"/>
                </a:buClr>
                <a:buSzPct val="100000"/>
                <a:buFont typeface="Arial"/>
                <a:buChar char="•"/>
                <a:defRPr sz="1800"/>
              </a:pPr>
              <a:r>
                <a:rPr sz="1300" dirty="0">
                  <a:uFill>
                    <a:solidFill/>
                  </a:uFill>
                  <a:latin typeface="Calibri"/>
                  <a:ea typeface="Calibri"/>
                  <a:cs typeface="Calibri"/>
                  <a:sym typeface="Calibri"/>
                </a:rPr>
                <a:t>Low rates of negative peer reinforcement.</a:t>
              </a:r>
            </a:p>
          </p:txBody>
        </p:sp>
        <p:sp>
          <p:nvSpPr>
            <p:cNvPr id="625" name="Shape 625"/>
            <p:cNvSpPr/>
            <p:nvPr/>
          </p:nvSpPr>
          <p:spPr>
            <a:xfrm>
              <a:off x="4635500" y="858837"/>
              <a:ext cx="2768601" cy="1969771"/>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marL="132017" indent="-132017" algn="r" defTabSz="576072">
                <a:buClr>
                  <a:srgbClr val="000000"/>
                </a:buClr>
                <a:buSzPct val="100000"/>
                <a:buFont typeface="Arial"/>
                <a:buChar char="•"/>
                <a:defRPr sz="1800"/>
              </a:pPr>
              <a:r>
                <a:rPr sz="1300">
                  <a:uFill>
                    <a:solidFill/>
                  </a:uFill>
                  <a:latin typeface="Calibri"/>
                  <a:ea typeface="Calibri"/>
                  <a:cs typeface="Calibri"/>
                  <a:sym typeface="Calibri"/>
                </a:rPr>
                <a:t>Lower rates exposure to exclusion  &amp; tattling </a:t>
              </a:r>
            </a:p>
            <a:p>
              <a:pPr marL="132017" indent="-132017" algn="r" defTabSz="576072">
                <a:buClr>
                  <a:srgbClr val="000000"/>
                </a:buClr>
                <a:buSzPct val="100000"/>
                <a:buFont typeface="Arial"/>
                <a:buChar char="•"/>
                <a:defRPr sz="1800"/>
              </a:pPr>
              <a:r>
                <a:rPr sz="1300">
                  <a:uFill>
                    <a:solidFill/>
                  </a:uFill>
                  <a:latin typeface="Calibri"/>
                  <a:ea typeface="Calibri"/>
                  <a:cs typeface="Calibri"/>
                  <a:sym typeface="Calibri"/>
                </a:rPr>
                <a:t>Lower exposure to bullying &amp; trauma</a:t>
              </a:r>
            </a:p>
            <a:p>
              <a:pPr marL="132017" indent="-132017" algn="r" defTabSz="576072">
                <a:buClr>
                  <a:srgbClr val="000000"/>
                </a:buClr>
                <a:buSzPct val="100000"/>
                <a:buFont typeface="Arial"/>
                <a:buChar char="•"/>
                <a:defRPr sz="1800"/>
              </a:pPr>
              <a:r>
                <a:rPr sz="1300">
                  <a:uFill>
                    <a:solidFill/>
                  </a:uFill>
                  <a:latin typeface="Calibri"/>
                  <a:ea typeface="Calibri"/>
                  <a:cs typeface="Calibri"/>
                  <a:sym typeface="Calibri"/>
                </a:rPr>
                <a:t>Lower exposure to harsh adult actions</a:t>
              </a:r>
            </a:p>
          </p:txBody>
        </p:sp>
        <p:sp>
          <p:nvSpPr>
            <p:cNvPr id="626" name="Shape 626"/>
            <p:cNvSpPr/>
            <p:nvPr/>
          </p:nvSpPr>
          <p:spPr>
            <a:xfrm>
              <a:off x="4645026" y="3098800"/>
              <a:ext cx="2768601" cy="1436291"/>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marL="132017" indent="-132017" algn="r" defTabSz="576072">
                <a:buClr>
                  <a:srgbClr val="000000"/>
                </a:buClr>
                <a:buSzPct val="100000"/>
                <a:buFont typeface="Arial"/>
                <a:buChar char="•"/>
                <a:defRPr sz="1800"/>
              </a:pPr>
              <a:r>
                <a:rPr sz="1300">
                  <a:uFill>
                    <a:solidFill/>
                  </a:uFill>
                  <a:latin typeface="Calibri"/>
                  <a:ea typeface="Calibri"/>
                  <a:cs typeface="Calibri"/>
                  <a:sym typeface="Calibri"/>
                </a:rPr>
                <a:t>Increased ability to change the social environment</a:t>
              </a:r>
            </a:p>
            <a:p>
              <a:pPr marL="132017" indent="-132017" algn="r" defTabSz="576072">
                <a:buClr>
                  <a:srgbClr val="000000"/>
                </a:buClr>
                <a:buSzPct val="100000"/>
                <a:buFont typeface="Arial"/>
                <a:buChar char="•"/>
                <a:defRPr sz="1800"/>
              </a:pPr>
              <a:r>
                <a:rPr sz="1300">
                  <a:uFill>
                    <a:solidFill/>
                  </a:uFill>
                  <a:latin typeface="Calibri"/>
                  <a:ea typeface="Calibri"/>
                  <a:cs typeface="Calibri"/>
                  <a:sym typeface="Calibri"/>
                </a:rPr>
                <a:t>More ability to treat upsets lightly</a:t>
              </a:r>
            </a:p>
          </p:txBody>
        </p:sp>
      </p:grpSp>
      <p:pic>
        <p:nvPicPr>
          <p:cNvPr id="628" name="shutterstock_doubtful thoughtful woman with pensive look 20635942.jpg"/>
          <p:cNvPicPr/>
          <p:nvPr/>
        </p:nvPicPr>
        <p:blipFill>
          <a:blip r:embed="rId4">
            <a:extLst/>
          </a:blip>
          <a:stretch>
            <a:fillRect/>
          </a:stretch>
        </p:blipFill>
        <p:spPr>
          <a:xfrm>
            <a:off x="270191" y="1361801"/>
            <a:ext cx="2544515" cy="4791350"/>
          </a:xfrm>
          <a:prstGeom prst="rect">
            <a:avLst/>
          </a:prstGeom>
          <a:ln w="12700">
            <a:miter lim="400000"/>
          </a:ln>
        </p:spPr>
      </p:pic>
      <p:sp>
        <p:nvSpPr>
          <p:cNvPr id="629" name="Shape 629"/>
          <p:cNvSpPr>
            <a:spLocks noGrp="1"/>
          </p:cNvSpPr>
          <p:nvPr>
            <p:ph type="title" idx="4294967295"/>
          </p:nvPr>
        </p:nvSpPr>
        <p:spPr>
          <a:xfrm>
            <a:off x="1671638" y="981075"/>
            <a:ext cx="5800725" cy="733425"/>
          </a:xfrm>
          <a:prstGeom prst="rect">
            <a:avLst/>
          </a:prstGeom>
          <a:ln>
            <a:miter lim="400000"/>
          </a:ln>
        </p:spPr>
        <p:txBody>
          <a:bodyPr lIns="0" tIns="0" rIns="0" bIns="0" anchor="b">
            <a:normAutofit fontScale="90000"/>
          </a:bodyPr>
          <a:lstStyle>
            <a:lvl1pPr defTabSz="533400">
              <a:defRPr sz="4900">
                <a:uFillTx/>
              </a:defRPr>
            </a:lvl1pPr>
          </a:lstStyle>
          <a:p>
            <a:pPr lvl="0">
              <a:defRPr sz="1800"/>
            </a:pPr>
            <a:r>
              <a:rPr sz="3100"/>
              <a:t>How does PAX create self-regulation? </a:t>
            </a:r>
          </a:p>
        </p:txBody>
      </p:sp>
      <p:sp>
        <p:nvSpPr>
          <p:cNvPr id="630" name="Shape 630"/>
          <p:cNvSpPr/>
          <p:nvPr/>
        </p:nvSpPr>
        <p:spPr>
          <a:xfrm flipH="1">
            <a:off x="2004771" y="1769343"/>
            <a:ext cx="558106" cy="648073"/>
          </a:xfrm>
          <a:prstGeom prst="line">
            <a:avLst/>
          </a:prstGeom>
          <a:ln w="38100">
            <a:solidFill/>
            <a:miter lim="400000"/>
          </a:ln>
        </p:spPr>
        <p:txBody>
          <a:bodyPr lIns="0" tIns="0" rIns="0" bIns="0"/>
          <a:lstStyle/>
          <a:p>
            <a:pPr lvl="0"/>
            <a:endParaRPr/>
          </a:p>
        </p:txBody>
      </p:sp>
    </p:spTree>
    <p:extLst>
      <p:ext uri="{BB962C8B-B14F-4D97-AF65-F5344CB8AC3E}">
        <p14:creationId xmlns:p14="http://schemas.microsoft.com/office/powerpoint/2010/main" val="211538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p:nvPr/>
        </p:nvSpPr>
        <p:spPr>
          <a:xfrm>
            <a:off x="164306" y="866776"/>
            <a:ext cx="6121748" cy="2831009"/>
          </a:xfrm>
          <a:custGeom>
            <a:avLst/>
            <a:gdLst/>
            <a:ahLst/>
            <a:cxnLst>
              <a:cxn ang="0">
                <a:pos x="wd2" y="hd2"/>
              </a:cxn>
              <a:cxn ang="5400000">
                <a:pos x="wd2" y="hd2"/>
              </a:cxn>
              <a:cxn ang="10800000">
                <a:pos x="wd2" y="hd2"/>
              </a:cxn>
              <a:cxn ang="16200000">
                <a:pos x="wd2" y="hd2"/>
              </a:cxn>
            </a:cxnLst>
            <a:rect l="0" t="0" r="r" b="b"/>
            <a:pathLst>
              <a:path w="21600" h="21600" extrusionOk="0">
                <a:moveTo>
                  <a:pt x="504" y="0"/>
                </a:moveTo>
                <a:cubicBezTo>
                  <a:pt x="226" y="0"/>
                  <a:pt x="0" y="651"/>
                  <a:pt x="0" y="1453"/>
                </a:cubicBezTo>
                <a:lnTo>
                  <a:pt x="0" y="5814"/>
                </a:lnTo>
                <a:cubicBezTo>
                  <a:pt x="0" y="6617"/>
                  <a:pt x="226" y="7267"/>
                  <a:pt x="504" y="7267"/>
                </a:cubicBezTo>
                <a:lnTo>
                  <a:pt x="12729" y="7267"/>
                </a:lnTo>
                <a:cubicBezTo>
                  <a:pt x="12814" y="7267"/>
                  <a:pt x="12893" y="7200"/>
                  <a:pt x="12964" y="7093"/>
                </a:cubicBezTo>
                <a:lnTo>
                  <a:pt x="21600" y="21600"/>
                </a:lnTo>
                <a:lnTo>
                  <a:pt x="13232" y="5850"/>
                </a:lnTo>
                <a:cubicBezTo>
                  <a:pt x="13232" y="5838"/>
                  <a:pt x="13233" y="5826"/>
                  <a:pt x="13233" y="5814"/>
                </a:cubicBezTo>
                <a:lnTo>
                  <a:pt x="13233" y="1453"/>
                </a:lnTo>
                <a:cubicBezTo>
                  <a:pt x="13233" y="651"/>
                  <a:pt x="13007" y="0"/>
                  <a:pt x="12729" y="0"/>
                </a:cubicBezTo>
                <a:lnTo>
                  <a:pt x="504" y="0"/>
                </a:lnTo>
                <a:close/>
              </a:path>
            </a:pathLst>
          </a:custGeom>
          <a:solidFill>
            <a:srgbClr val="9EC308"/>
          </a:solidFill>
          <a:ln w="25400">
            <a:miter lim="400000"/>
          </a:ln>
        </p:spPr>
        <p:txBody>
          <a:bodyPr lIns="32004" tIns="32004" rIns="32004" bIns="32004" anchor="ctr"/>
          <a:lstStyle/>
          <a:p>
            <a:pPr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pic>
        <p:nvPicPr>
          <p:cNvPr id="560" name="shutterstock_thoughtful black guy 42425332.jpg"/>
          <p:cNvPicPr/>
          <p:nvPr/>
        </p:nvPicPr>
        <p:blipFill>
          <a:blip r:embed="rId3">
            <a:extLst/>
          </a:blip>
          <a:stretch>
            <a:fillRect/>
          </a:stretch>
        </p:blipFill>
        <p:spPr>
          <a:xfrm>
            <a:off x="4836339" y="2505210"/>
            <a:ext cx="2974034" cy="3638444"/>
          </a:xfrm>
          <a:prstGeom prst="rect">
            <a:avLst/>
          </a:prstGeom>
          <a:ln w="12700">
            <a:miter lim="400000"/>
          </a:ln>
        </p:spPr>
      </p:pic>
      <p:pic>
        <p:nvPicPr>
          <p:cNvPr id="561" name="Attention Self-regulation diagram.pdf"/>
          <p:cNvPicPr/>
          <p:nvPr/>
        </p:nvPicPr>
        <p:blipFill>
          <a:blip r:embed="rId4">
            <a:extLst/>
          </a:blip>
          <a:stretch>
            <a:fillRect/>
          </a:stretch>
        </p:blipFill>
        <p:spPr>
          <a:xfrm>
            <a:off x="635794" y="1695450"/>
            <a:ext cx="4736620" cy="3743326"/>
          </a:xfrm>
          <a:prstGeom prst="rect">
            <a:avLst/>
          </a:prstGeom>
          <a:ln w="12700">
            <a:miter lim="400000"/>
          </a:ln>
        </p:spPr>
      </p:pic>
      <p:sp>
        <p:nvSpPr>
          <p:cNvPr id="562" name="Shape 562"/>
          <p:cNvSpPr>
            <a:spLocks noGrp="1"/>
          </p:cNvSpPr>
          <p:nvPr>
            <p:ph type="title" idx="4294967295"/>
          </p:nvPr>
        </p:nvSpPr>
        <p:spPr>
          <a:xfrm>
            <a:off x="200025" y="838200"/>
            <a:ext cx="3821906" cy="733425"/>
          </a:xfrm>
          <a:prstGeom prst="rect">
            <a:avLst/>
          </a:prstGeom>
          <a:ln>
            <a:miter lim="400000"/>
          </a:ln>
        </p:spPr>
        <p:txBody>
          <a:bodyPr lIns="0" tIns="0" rIns="0" bIns="0" anchor="b"/>
          <a:lstStyle>
            <a:lvl1pPr defTabSz="533400">
              <a:defRPr sz="3400">
                <a:uFillTx/>
                <a:latin typeface="Helvetica Neue"/>
                <a:ea typeface="Helvetica Neue"/>
                <a:cs typeface="Helvetica Neue"/>
                <a:sym typeface="Helvetica Neue"/>
              </a:defRPr>
            </a:lvl1pPr>
          </a:lstStyle>
          <a:p>
            <a:pPr lvl="0">
              <a:defRPr sz="1800"/>
            </a:pPr>
            <a:r>
              <a:rPr sz="2100"/>
              <a:t>How Do Teachers Create These?</a:t>
            </a:r>
          </a:p>
        </p:txBody>
      </p:sp>
      <p:sp>
        <p:nvSpPr>
          <p:cNvPr id="563" name="Shape 563"/>
          <p:cNvSpPr/>
          <p:nvPr/>
        </p:nvSpPr>
        <p:spPr>
          <a:xfrm>
            <a:off x="302191" y="5313352"/>
            <a:ext cx="3971926" cy="803297"/>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lvl1pPr defTabSz="533400">
              <a:defRPr sz="1900">
                <a:latin typeface="+mn-lt"/>
                <a:ea typeface="+mn-ea"/>
                <a:cs typeface="+mn-cs"/>
                <a:sym typeface="Helvetica Neue Light"/>
              </a:defRPr>
            </a:lvl1pPr>
          </a:lstStyle>
          <a:p>
            <a:pPr lvl="0">
              <a:defRPr sz="1800"/>
            </a:pPr>
            <a:r>
              <a:rPr sz="1200"/>
              <a:t>Razza, R. A., Martin, A., &amp; Brooks-Gunn, J. (2012). The Implications of Early Attentional Regulation for School Success among Low-Income Children. J Appl Dev Psychol, 33(6), 311-319</a:t>
            </a:r>
          </a:p>
        </p:txBody>
      </p:sp>
      <p:sp>
        <p:nvSpPr>
          <p:cNvPr id="564" name="Shape 564"/>
          <p:cNvSpPr/>
          <p:nvPr/>
        </p:nvSpPr>
        <p:spPr>
          <a:xfrm>
            <a:off x="5522119" y="457200"/>
            <a:ext cx="2028825" cy="2667000"/>
          </a:xfrm>
          <a:custGeom>
            <a:avLst/>
            <a:gdLst/>
            <a:ahLst/>
            <a:cxnLst>
              <a:cxn ang="0">
                <a:pos x="wd2" y="hd2"/>
              </a:cxn>
              <a:cxn ang="5400000">
                <a:pos x="wd2" y="hd2"/>
              </a:cxn>
              <a:cxn ang="10800000">
                <a:pos x="wd2" y="hd2"/>
              </a:cxn>
              <a:cxn ang="16200000">
                <a:pos x="wd2" y="hd2"/>
              </a:cxn>
            </a:cxnLst>
            <a:rect l="0" t="0" r="r" b="b"/>
            <a:pathLst>
              <a:path w="21600" h="21600" extrusionOk="0">
                <a:moveTo>
                  <a:pt x="1521" y="0"/>
                </a:moveTo>
                <a:cubicBezTo>
                  <a:pt x="681" y="0"/>
                  <a:pt x="0" y="948"/>
                  <a:pt x="0" y="2118"/>
                </a:cubicBezTo>
                <a:lnTo>
                  <a:pt x="0" y="12180"/>
                </a:lnTo>
                <a:cubicBezTo>
                  <a:pt x="0" y="13350"/>
                  <a:pt x="681" y="14298"/>
                  <a:pt x="1521" y="14298"/>
                </a:cubicBezTo>
                <a:lnTo>
                  <a:pt x="8212" y="14298"/>
                </a:lnTo>
                <a:lnTo>
                  <a:pt x="10087" y="21600"/>
                </a:lnTo>
                <a:lnTo>
                  <a:pt x="11960" y="14298"/>
                </a:lnTo>
                <a:lnTo>
                  <a:pt x="20079" y="14298"/>
                </a:lnTo>
                <a:cubicBezTo>
                  <a:pt x="20919" y="14298"/>
                  <a:pt x="21600" y="13350"/>
                  <a:pt x="21600" y="12180"/>
                </a:cubicBezTo>
                <a:lnTo>
                  <a:pt x="21600" y="2118"/>
                </a:lnTo>
                <a:cubicBezTo>
                  <a:pt x="21600" y="948"/>
                  <a:pt x="20919" y="0"/>
                  <a:pt x="20079" y="0"/>
                </a:cubicBezTo>
                <a:lnTo>
                  <a:pt x="1521" y="0"/>
                </a:lnTo>
                <a:close/>
              </a:path>
            </a:pathLst>
          </a:custGeom>
          <a:solidFill>
            <a:srgbClr val="68BBD9"/>
          </a:solidFill>
          <a:ln w="25400">
            <a:miter lim="400000"/>
          </a:ln>
          <a:extLst>
            <a:ext uri="{C572A759-6A51-4108-AA02-DFA0A04FC94B}">
              <ma14:wrappingTextBoxFlag xmlns:ma14="http://schemas.microsoft.com/office/mac/drawingml/2011/main" val="1"/>
            </a:ext>
          </a:extLst>
        </p:spPr>
        <p:txBody>
          <a:bodyPr lIns="0" tIns="0" rIns="0" bIns="0" anchor="ctr"/>
          <a:lstStyle/>
          <a:p>
            <a:pPr algn="ctr" defTabSz="336042">
              <a:defRPr sz="1800"/>
            </a:pPr>
            <a:r>
              <a:rPr b="1" dirty="0">
                <a:latin typeface="Helvetica Neue"/>
                <a:ea typeface="Helvetica Neue"/>
                <a:cs typeface="Helvetica Neue"/>
                <a:sym typeface="Helvetica Neue"/>
              </a:rPr>
              <a:t>How do all these</a:t>
            </a:r>
          </a:p>
          <a:p>
            <a:pPr algn="ctr" defTabSz="336042">
              <a:defRPr sz="1800"/>
            </a:pPr>
            <a:r>
              <a:rPr b="1" dirty="0">
                <a:latin typeface="Helvetica Neue"/>
                <a:ea typeface="Helvetica Neue"/>
                <a:cs typeface="Helvetica Neue"/>
                <a:sym typeface="Helvetica Neue"/>
              </a:rPr>
              <a:t>skills change a</a:t>
            </a:r>
          </a:p>
          <a:p>
            <a:pPr algn="ctr" defTabSz="336042">
              <a:defRPr sz="1800"/>
            </a:pPr>
            <a:r>
              <a:rPr b="1" dirty="0">
                <a:latin typeface="Helvetica Neue"/>
                <a:ea typeface="Helvetica Neue"/>
                <a:cs typeface="Helvetica Neue"/>
                <a:sym typeface="Helvetica Neue"/>
              </a:rPr>
              <a:t>child’s future?</a:t>
            </a:r>
          </a:p>
        </p:txBody>
      </p:sp>
    </p:spTree>
    <p:extLst>
      <p:ext uri="{BB962C8B-B14F-4D97-AF65-F5344CB8AC3E}">
        <p14:creationId xmlns:p14="http://schemas.microsoft.com/office/powerpoint/2010/main" val="166759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5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0" animBg="1" advAuto="0"/>
      <p:bldP spid="562" grpId="0" animBg="1" advAuto="0"/>
      <p:bldP spid="564"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1050"/>
            <a:ext cx="91725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562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 name="Shape 1552"/>
          <p:cNvSpPr>
            <a:spLocks noGrp="1"/>
          </p:cNvSpPr>
          <p:nvPr>
            <p:ph type="title"/>
          </p:nvPr>
        </p:nvSpPr>
        <p:spPr>
          <a:xfrm>
            <a:off x="1571625" y="952500"/>
            <a:ext cx="5172075" cy="1676400"/>
          </a:xfrm>
          <a:prstGeom prst="rect">
            <a:avLst/>
          </a:prstGeom>
        </p:spPr>
        <p:txBody>
          <a:bodyPr/>
          <a:lstStyle/>
          <a:p>
            <a:pPr lvl="0">
              <a:defRPr sz="1800"/>
            </a:pPr>
            <a:r>
              <a:rPr sz="3000"/>
              <a:t>Create a </a:t>
            </a:r>
            <a:r>
              <a:rPr sz="3000" b="1"/>
              <a:t>Wonderful</a:t>
            </a:r>
            <a:r>
              <a:rPr sz="3000"/>
              <a:t> School Vision with your students from Chapter 8</a:t>
            </a:r>
          </a:p>
        </p:txBody>
      </p:sp>
      <p:sp>
        <p:nvSpPr>
          <p:cNvPr id="1553" name="Shape 1553"/>
          <p:cNvSpPr/>
          <p:nvPr/>
        </p:nvSpPr>
        <p:spPr>
          <a:xfrm>
            <a:off x="85725" y="3114675"/>
            <a:ext cx="1100138" cy="1466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EC308"/>
          </a:solidFill>
          <a:ln w="25400">
            <a:miter lim="400000"/>
          </a:ln>
          <a:extLst>
            <a:ext uri="{C572A759-6A51-4108-AA02-DFA0A04FC94B}">
              <ma14:wrappingTextBoxFlag xmlns:ma14="http://schemas.microsoft.com/office/mac/drawingml/2011/main" val="1"/>
            </a:ext>
          </a:extLst>
        </p:spPr>
        <p:txBody>
          <a:bodyPr lIns="32004" tIns="32004" rIns="32004" bIns="32004" anchor="ctr"/>
          <a:lstStyle/>
          <a:p>
            <a:pPr algn="ctr" defTabSz="336042">
              <a:defRPr sz="1800"/>
            </a:pPr>
            <a:r>
              <a:rPr sz="2100" b="1">
                <a:solidFill>
                  <a:srgbClr val="FFFFFF"/>
                </a:solidFill>
                <a:sym typeface="Helvetica Neue Light"/>
              </a:rPr>
              <a:t>Prep </a:t>
            </a:r>
          </a:p>
          <a:p>
            <a:pPr algn="ctr" defTabSz="336042">
              <a:defRPr sz="1800"/>
            </a:pPr>
            <a:r>
              <a:rPr sz="2100" b="1">
                <a:solidFill>
                  <a:srgbClr val="FFFFFF"/>
                </a:solidFill>
                <a:sym typeface="Helvetica Neue Light"/>
              </a:rPr>
              <a:t>Step 7</a:t>
            </a:r>
          </a:p>
        </p:txBody>
      </p:sp>
      <p:sp>
        <p:nvSpPr>
          <p:cNvPr id="1554" name="Shape 1554"/>
          <p:cNvSpPr/>
          <p:nvPr/>
        </p:nvSpPr>
        <p:spPr>
          <a:xfrm>
            <a:off x="207168" y="4733924"/>
            <a:ext cx="850107" cy="1133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AB1D9"/>
          </a:solidFill>
          <a:ln w="25400">
            <a:miter lim="400000"/>
          </a:ln>
          <a:extLst>
            <a:ext uri="{C572A759-6A51-4108-AA02-DFA0A04FC94B}">
              <ma14:wrappingTextBoxFlag xmlns:ma14="http://schemas.microsoft.com/office/mac/drawingml/2011/main" val="1"/>
            </a:ext>
          </a:extLst>
        </p:spPr>
        <p:txBody>
          <a:bodyPr lIns="0" tIns="0" rIns="0" bIns="0" anchor="ctr"/>
          <a:lstStyle/>
          <a:p>
            <a:pPr algn="ctr" defTabSz="336042">
              <a:defRPr sz="1800"/>
            </a:pPr>
            <a:r>
              <a:rPr sz="1500" b="1">
                <a:solidFill>
                  <a:srgbClr val="FFFFFF"/>
                </a:solidFill>
                <a:sym typeface="Helvetica Neue Light"/>
              </a:rPr>
              <a:t>Page</a:t>
            </a:r>
          </a:p>
          <a:p>
            <a:pPr algn="ctr" defTabSz="336042">
              <a:defRPr sz="1800"/>
            </a:pPr>
            <a:r>
              <a:rPr sz="1500" b="1">
                <a:solidFill>
                  <a:srgbClr val="FFFFFF"/>
                </a:solidFill>
                <a:sym typeface="Helvetica Neue Light"/>
              </a:rPr>
              <a:t>41</a:t>
            </a:r>
          </a:p>
        </p:txBody>
      </p:sp>
      <p:sp>
        <p:nvSpPr>
          <p:cNvPr id="1555" name="Shape 1555"/>
          <p:cNvSpPr/>
          <p:nvPr/>
        </p:nvSpPr>
        <p:spPr>
          <a:xfrm>
            <a:off x="222533" y="6346858"/>
            <a:ext cx="7629526" cy="203133"/>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lvl1pPr defTabSz="533400">
              <a:defRPr sz="1500">
                <a:latin typeface="+mn-lt"/>
                <a:ea typeface="+mn-ea"/>
                <a:cs typeface="+mn-cs"/>
                <a:sym typeface="Helvetica Neue Light"/>
              </a:defRPr>
            </a:lvl1pPr>
          </a:lstStyle>
          <a:p>
            <a:pPr lvl="0">
              <a:defRPr sz="1800"/>
            </a:pPr>
            <a:r>
              <a:rPr sz="900"/>
              <a:t>Copyright © 2011-13, PAXIS Institute. Only for use by accredited PAX GBG Coaches and licensed by PAXIS.</a:t>
            </a:r>
          </a:p>
        </p:txBody>
      </p:sp>
      <p:pic>
        <p:nvPicPr>
          <p:cNvPr id="1556" name="photo.jpg"/>
          <p:cNvPicPr/>
          <p:nvPr/>
        </p:nvPicPr>
        <p:blipFill>
          <a:blip r:embed="rId3">
            <a:extLst/>
          </a:blip>
          <a:srcRect t="8592" b="12051"/>
          <a:stretch>
            <a:fillRect/>
          </a:stretch>
        </p:blipFill>
        <p:spPr>
          <a:xfrm>
            <a:off x="1378744" y="2486025"/>
            <a:ext cx="3886200" cy="3533775"/>
          </a:xfrm>
          <a:prstGeom prst="rect">
            <a:avLst/>
          </a:prstGeom>
          <a:ln w="12700">
            <a:miter lim="400000"/>
          </a:ln>
          <a:effectLst>
            <a:outerShdw blurRad="88900" dir="2700000" rotWithShape="0">
              <a:srgbClr val="000000">
                <a:alpha val="15000"/>
              </a:srgbClr>
            </a:outerShdw>
          </a:effectLst>
        </p:spPr>
      </p:pic>
      <p:pic>
        <p:nvPicPr>
          <p:cNvPr id="1557" name="photo.jpg"/>
          <p:cNvPicPr/>
          <p:nvPr/>
        </p:nvPicPr>
        <p:blipFill>
          <a:blip r:embed="rId4">
            <a:extLst/>
          </a:blip>
          <a:srcRect t="7850" b="6041"/>
          <a:stretch>
            <a:fillRect/>
          </a:stretch>
        </p:blipFill>
        <p:spPr>
          <a:xfrm>
            <a:off x="5243512" y="2409825"/>
            <a:ext cx="3893343" cy="3543300"/>
          </a:xfrm>
          <a:prstGeom prst="rect">
            <a:avLst/>
          </a:prstGeom>
          <a:ln w="12700">
            <a:miter lim="400000"/>
          </a:ln>
          <a:effectLst>
            <a:outerShdw blurRad="88900" dir="2700000" rotWithShape="0">
              <a:srgbClr val="000000">
                <a:alpha val="15000"/>
              </a:srgbClr>
            </a:outerShdw>
          </a:effectLst>
        </p:spPr>
      </p:pic>
      <p:pic>
        <p:nvPicPr>
          <p:cNvPr id="1558" name="shutterstock_black teacher with Spleem Away PAX Blackboard in school 18551767.jpg"/>
          <p:cNvPicPr/>
          <p:nvPr/>
        </p:nvPicPr>
        <p:blipFill>
          <a:blip r:embed="rId5">
            <a:extLst/>
          </a:blip>
          <a:stretch>
            <a:fillRect/>
          </a:stretch>
        </p:blipFill>
        <p:spPr>
          <a:xfrm>
            <a:off x="5457103" y="823293"/>
            <a:ext cx="3660726" cy="5310807"/>
          </a:xfrm>
          <a:prstGeom prst="rect">
            <a:avLst/>
          </a:prstGeom>
          <a:ln w="12700">
            <a:miter lim="400000"/>
          </a:ln>
        </p:spPr>
      </p:pic>
    </p:spTree>
    <p:extLst>
      <p:ext uri="{BB962C8B-B14F-4D97-AF65-F5344CB8AC3E}">
        <p14:creationId xmlns:p14="http://schemas.microsoft.com/office/powerpoint/2010/main" val="1668607614"/>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PAX &amp; </a:t>
            </a:r>
            <a:r>
              <a:rPr lang="en-US" b="1" dirty="0" err="1" smtClean="0">
                <a:solidFill>
                  <a:srgbClr val="00B050"/>
                </a:solidFill>
              </a:rPr>
              <a:t>SPLEEMS</a:t>
            </a:r>
            <a:endParaRPr lang="en-US" b="1" dirty="0">
              <a:solidFill>
                <a:srgbClr val="00B050"/>
              </a:solidFill>
            </a:endParaRPr>
          </a:p>
        </p:txBody>
      </p:sp>
      <p:sp>
        <p:nvSpPr>
          <p:cNvPr id="3" name="Text Placeholder 2"/>
          <p:cNvSpPr>
            <a:spLocks noGrp="1"/>
          </p:cNvSpPr>
          <p:nvPr>
            <p:ph type="body" idx="1"/>
          </p:nvPr>
        </p:nvSpPr>
        <p:spPr/>
        <p:txBody>
          <a:bodyPr/>
          <a:lstStyle/>
          <a:p>
            <a:r>
              <a:rPr lang="en-US" b="1" dirty="0" err="1" smtClean="0"/>
              <a:t>Pax</a:t>
            </a:r>
            <a:r>
              <a:rPr lang="en-US" dirty="0" smtClean="0"/>
              <a:t>: Peace, productivity, health, and happiness.  Actual word. </a:t>
            </a:r>
          </a:p>
          <a:p>
            <a:pPr marL="0" indent="0">
              <a:buNone/>
            </a:pPr>
            <a:endParaRPr lang="en-US" dirty="0" smtClean="0"/>
          </a:p>
          <a:p>
            <a:r>
              <a:rPr lang="en-US" b="1" dirty="0" err="1" smtClean="0"/>
              <a:t>Spleem</a:t>
            </a:r>
            <a:r>
              <a:rPr lang="en-US" dirty="0" smtClean="0"/>
              <a:t>:  Anything that prevents PAX.  Completely made up word.</a:t>
            </a:r>
          </a:p>
          <a:p>
            <a:pPr lvl="2"/>
            <a:r>
              <a:rPr lang="en-US" sz="2000" dirty="0" smtClean="0"/>
              <a:t>No negative connotation</a:t>
            </a:r>
          </a:p>
          <a:p>
            <a:pPr lvl="2"/>
            <a:r>
              <a:rPr lang="en-US" sz="2000" dirty="0" smtClean="0"/>
              <a:t>No labeling/defining the behavior</a:t>
            </a:r>
          </a:p>
          <a:p>
            <a:pPr lvl="2"/>
            <a:r>
              <a:rPr lang="en-US" sz="2000" dirty="0" smtClean="0"/>
              <a:t>Easier for students to generalize</a:t>
            </a:r>
          </a:p>
          <a:p>
            <a:pPr lvl="2"/>
            <a:r>
              <a:rPr lang="en-US" sz="2000" dirty="0" smtClean="0"/>
              <a:t>Reduces negative visual stimulation</a:t>
            </a:r>
          </a:p>
          <a:p>
            <a:pPr lvl="2"/>
            <a:endParaRPr lang="en-US" dirty="0"/>
          </a:p>
        </p:txBody>
      </p:sp>
    </p:spTree>
    <p:extLst>
      <p:ext uri="{BB962C8B-B14F-4D97-AF65-F5344CB8AC3E}">
        <p14:creationId xmlns:p14="http://schemas.microsoft.com/office/powerpoint/2010/main" val="177039864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1050"/>
            <a:ext cx="91725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560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1050"/>
            <a:ext cx="91725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136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1" name="Group 1861"/>
          <p:cNvGrpSpPr/>
          <p:nvPr/>
        </p:nvGrpSpPr>
        <p:grpSpPr>
          <a:xfrm>
            <a:off x="1457328" y="1200154"/>
            <a:ext cx="2386013" cy="4955381"/>
            <a:chOff x="-215900" y="-139700"/>
            <a:chExt cx="4241800" cy="6607175"/>
          </a:xfrm>
        </p:grpSpPr>
        <p:pic>
          <p:nvPicPr>
            <p:cNvPr id="1860" name="10 easy steps for pax game 2012.jpg"/>
            <p:cNvPicPr/>
            <p:nvPr/>
          </p:nvPicPr>
          <p:blipFill>
            <a:blip r:embed="rId3">
              <a:extLst/>
            </a:blip>
            <a:stretch>
              <a:fillRect/>
            </a:stretch>
          </p:blipFill>
          <p:spPr>
            <a:xfrm>
              <a:off x="0" y="0"/>
              <a:ext cx="3810000" cy="6048375"/>
            </a:xfrm>
            <a:prstGeom prst="rect">
              <a:avLst/>
            </a:prstGeom>
            <a:ln>
              <a:noFill/>
            </a:ln>
            <a:effectLst/>
          </p:spPr>
        </p:pic>
        <p:pic>
          <p:nvPicPr>
            <p:cNvPr id="1859" name="Picture 1858"/>
            <p:cNvPicPr/>
            <p:nvPr/>
          </p:nvPicPr>
          <p:blipFill>
            <a:blip r:embed="rId4">
              <a:extLst/>
            </a:blip>
            <a:stretch>
              <a:fillRect/>
            </a:stretch>
          </p:blipFill>
          <p:spPr>
            <a:xfrm>
              <a:off x="-215900" y="-139700"/>
              <a:ext cx="4241800" cy="6607175"/>
            </a:xfrm>
            <a:prstGeom prst="rect">
              <a:avLst/>
            </a:prstGeom>
            <a:effectLst/>
          </p:spPr>
        </p:pic>
      </p:grpSp>
      <p:sp>
        <p:nvSpPr>
          <p:cNvPr id="1862" name="Shape 1862"/>
          <p:cNvSpPr/>
          <p:nvPr/>
        </p:nvSpPr>
        <p:spPr>
          <a:xfrm>
            <a:off x="2190149" y="915037"/>
            <a:ext cx="915380" cy="341632"/>
          </a:xfrm>
          <a:prstGeom prst="rect">
            <a:avLst/>
          </a:prstGeom>
          <a:ln w="12700">
            <a:miter lim="400000"/>
          </a:ln>
          <a:extLst>
            <a:ext uri="{C572A759-6A51-4108-AA02-DFA0A04FC94B}">
              <ma14:wrappingTextBoxFlag xmlns:ma14="http://schemas.microsoft.com/office/mac/drawingml/2011/main" val="1"/>
            </a:ext>
          </a:extLst>
        </p:spPr>
        <p:txBody>
          <a:bodyPr wrap="none" lIns="32004" tIns="32004" rIns="32004" bIns="32004" anchor="ctr">
            <a:spAutoFit/>
          </a:bodyPr>
          <a:lstStyle>
            <a:lvl1pPr algn="ctr" defTabSz="533400">
              <a:defRPr sz="2200">
                <a:latin typeface="+mn-lt"/>
                <a:ea typeface="+mn-ea"/>
                <a:cs typeface="+mn-cs"/>
                <a:sym typeface="Helvetica Neue Light"/>
              </a:defRPr>
            </a:lvl1pPr>
          </a:lstStyle>
          <a:p>
            <a:pPr lvl="0">
              <a:defRPr sz="1800"/>
            </a:pPr>
            <a:r>
              <a:rPr/>
              <a:t>Page 101</a:t>
            </a:r>
          </a:p>
        </p:txBody>
      </p:sp>
      <p:pic>
        <p:nvPicPr>
          <p:cNvPr id="1863" name="shutterstock_English_PAX-House-Chef-Kid-31122157.jpg"/>
          <p:cNvPicPr/>
          <p:nvPr/>
        </p:nvPicPr>
        <p:blipFill>
          <a:blip r:embed="rId5">
            <a:extLst/>
          </a:blip>
          <a:stretch>
            <a:fillRect/>
          </a:stretch>
        </p:blipFill>
        <p:spPr>
          <a:xfrm>
            <a:off x="4567313" y="1676587"/>
            <a:ext cx="3149055" cy="4476474"/>
          </a:xfrm>
          <a:prstGeom prst="rect">
            <a:avLst/>
          </a:prstGeom>
          <a:ln w="12700">
            <a:miter lim="400000"/>
          </a:ln>
        </p:spPr>
      </p:pic>
      <p:sp>
        <p:nvSpPr>
          <p:cNvPr id="1864" name="Shape 1864"/>
          <p:cNvSpPr/>
          <p:nvPr/>
        </p:nvSpPr>
        <p:spPr>
          <a:xfrm>
            <a:off x="3957638" y="1343028"/>
            <a:ext cx="1993106" cy="2706887"/>
          </a:xfrm>
          <a:custGeom>
            <a:avLst/>
            <a:gdLst/>
            <a:ahLst/>
            <a:cxnLst>
              <a:cxn ang="0">
                <a:pos x="wd2" y="hd2"/>
              </a:cxn>
              <a:cxn ang="5400000">
                <a:pos x="wd2" y="hd2"/>
              </a:cxn>
              <a:cxn ang="10800000">
                <a:pos x="wd2" y="hd2"/>
              </a:cxn>
              <a:cxn ang="16200000">
                <a:pos x="wd2" y="hd2"/>
              </a:cxn>
            </a:cxnLst>
            <a:rect l="0" t="0" r="r" b="b"/>
            <a:pathLst>
              <a:path w="21600" h="21600" extrusionOk="0">
                <a:moveTo>
                  <a:pt x="1548" y="0"/>
                </a:moveTo>
                <a:cubicBezTo>
                  <a:pt x="693" y="0"/>
                  <a:pt x="0" y="681"/>
                  <a:pt x="0" y="1520"/>
                </a:cubicBezTo>
                <a:lnTo>
                  <a:pt x="0" y="15277"/>
                </a:lnTo>
                <a:cubicBezTo>
                  <a:pt x="0" y="16117"/>
                  <a:pt x="693" y="16797"/>
                  <a:pt x="1548" y="16797"/>
                </a:cubicBezTo>
                <a:lnTo>
                  <a:pt x="15102" y="16797"/>
                </a:lnTo>
                <a:lnTo>
                  <a:pt x="15876" y="21600"/>
                </a:lnTo>
                <a:lnTo>
                  <a:pt x="16650" y="16797"/>
                </a:lnTo>
                <a:lnTo>
                  <a:pt x="20052" y="16797"/>
                </a:lnTo>
                <a:cubicBezTo>
                  <a:pt x="20907" y="16797"/>
                  <a:pt x="21600" y="16117"/>
                  <a:pt x="21600" y="15277"/>
                </a:cubicBezTo>
                <a:lnTo>
                  <a:pt x="21600" y="1520"/>
                </a:lnTo>
                <a:cubicBezTo>
                  <a:pt x="21600" y="681"/>
                  <a:pt x="20907" y="0"/>
                  <a:pt x="20052" y="0"/>
                </a:cubicBezTo>
                <a:lnTo>
                  <a:pt x="1548" y="0"/>
                </a:lnTo>
                <a:close/>
              </a:path>
            </a:pathLst>
          </a:custGeom>
          <a:solidFill>
            <a:srgbClr val="68BBD9"/>
          </a:solidFill>
          <a:ln w="25400">
            <a:miter lim="400000"/>
          </a:ln>
          <a:effectLst>
            <a:outerShdw blurRad="76200" dist="76200" dir="27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lgn="ctr" defTabSz="336041">
              <a:defRPr sz="1800"/>
            </a:pPr>
            <a:r>
              <a:rPr>
                <a:solidFill>
                  <a:srgbClr val="040003"/>
                </a:solidFill>
                <a:sym typeface="Helvetica Neue Light"/>
              </a:rPr>
              <a:t>Now you know the</a:t>
            </a:r>
          </a:p>
          <a:p>
            <a:pPr algn="ctr" defTabSz="336041">
              <a:defRPr sz="1800"/>
            </a:pPr>
            <a:r>
              <a:rPr>
                <a:solidFill>
                  <a:srgbClr val="040003"/>
                </a:solidFill>
                <a:sym typeface="Helvetica Neue Light"/>
              </a:rPr>
              <a:t>PAX ingredients. Now make the recipe. Please open the</a:t>
            </a:r>
          </a:p>
          <a:p>
            <a:pPr algn="ctr" defTabSz="336041">
              <a:defRPr sz="1800"/>
            </a:pPr>
            <a:r>
              <a:rPr>
                <a:solidFill>
                  <a:srgbClr val="040003"/>
                </a:solidFill>
                <a:sym typeface="Helvetica Neue Light"/>
              </a:rPr>
              <a:t>book to this page.</a:t>
            </a:r>
          </a:p>
        </p:txBody>
      </p:sp>
      <p:sp>
        <p:nvSpPr>
          <p:cNvPr id="1865" name="Shape 1865"/>
          <p:cNvSpPr/>
          <p:nvPr/>
        </p:nvSpPr>
        <p:spPr>
          <a:xfrm>
            <a:off x="222533" y="6346859"/>
            <a:ext cx="7629526" cy="203133"/>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lvl1pPr defTabSz="533400">
              <a:defRPr sz="1500">
                <a:latin typeface="+mn-lt"/>
                <a:ea typeface="+mn-ea"/>
                <a:cs typeface="+mn-cs"/>
                <a:sym typeface="Helvetica Neue Light"/>
              </a:defRPr>
            </a:lvl1pPr>
          </a:lstStyle>
          <a:p>
            <a:pPr lvl="0">
              <a:defRPr sz="1800"/>
            </a:pPr>
            <a:r>
              <a:rPr sz="900"/>
              <a:t>Copyright © 2011-13, PAXIS Institute. Only for use by accredited PAX GBG Coaches and licensed by PAXIS.</a:t>
            </a:r>
          </a:p>
        </p:txBody>
      </p:sp>
    </p:spTree>
    <p:extLst>
      <p:ext uri="{BB962C8B-B14F-4D97-AF65-F5344CB8AC3E}">
        <p14:creationId xmlns:p14="http://schemas.microsoft.com/office/powerpoint/2010/main" val="1451595662"/>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Goals for the workshop</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normAutofit/>
          </a:bodyPr>
          <a:lstStyle/>
          <a:p>
            <a:pPr>
              <a:buNone/>
            </a:pPr>
            <a:endParaRPr lang="en-US" dirty="0" smtClean="0">
              <a:latin typeface="Comic Sans MS" pitchFamily="66" charset="0"/>
            </a:endParaRPr>
          </a:p>
          <a:p>
            <a:pPr lvl="1"/>
            <a:r>
              <a:rPr lang="en-US" sz="2000" dirty="0" smtClean="0">
                <a:latin typeface="Comic Sans MS" pitchFamily="66" charset="0"/>
              </a:rPr>
              <a:t>Understand the philosophy of the PBIS system </a:t>
            </a:r>
            <a:r>
              <a:rPr lang="en-US" sz="2000" dirty="0" smtClean="0">
                <a:latin typeface="Comic Sans MS" pitchFamily="66" charset="0"/>
              </a:rPr>
              <a:t>and the PAX Good Behavior Game</a:t>
            </a:r>
            <a:endParaRPr lang="en-US" sz="2000" dirty="0" smtClean="0">
              <a:latin typeface="Comic Sans MS" pitchFamily="66" charset="0"/>
            </a:endParaRPr>
          </a:p>
          <a:p>
            <a:pPr lvl="1"/>
            <a:r>
              <a:rPr lang="en-US" sz="2000" dirty="0" smtClean="0">
                <a:latin typeface="Comic Sans MS" pitchFamily="66" charset="0"/>
              </a:rPr>
              <a:t>Learn how </a:t>
            </a:r>
            <a:r>
              <a:rPr lang="en-US" sz="2000" dirty="0" smtClean="0">
                <a:latin typeface="Comic Sans MS" pitchFamily="66" charset="0"/>
              </a:rPr>
              <a:t>PBIS and PAX are </a:t>
            </a:r>
            <a:r>
              <a:rPr lang="en-US" sz="2000" dirty="0" smtClean="0">
                <a:latin typeface="Comic Sans MS" pitchFamily="66" charset="0"/>
              </a:rPr>
              <a:t>implemented in schools</a:t>
            </a:r>
          </a:p>
          <a:p>
            <a:pPr lvl="1"/>
            <a:r>
              <a:rPr lang="en-US" sz="2000" dirty="0" smtClean="0">
                <a:latin typeface="Comic Sans MS" pitchFamily="66" charset="0"/>
              </a:rPr>
              <a:t>Collect and implement strategies on how to use </a:t>
            </a:r>
            <a:r>
              <a:rPr lang="en-US" sz="2000" dirty="0" err="1" smtClean="0">
                <a:latin typeface="Comic Sans MS" pitchFamily="66" charset="0"/>
              </a:rPr>
              <a:t>PBIS</a:t>
            </a:r>
            <a:r>
              <a:rPr lang="en-US" sz="2000" dirty="0" smtClean="0">
                <a:latin typeface="Comic Sans MS" pitchFamily="66" charset="0"/>
              </a:rPr>
              <a:t> in the home and community</a:t>
            </a:r>
          </a:p>
          <a:p>
            <a:pPr lvl="1"/>
            <a:endParaRPr lang="en-US" dirty="0">
              <a:latin typeface="Comic Sans MS" pitchFamily="66" charset="0"/>
            </a:endParaRPr>
          </a:p>
        </p:txBody>
      </p:sp>
      <p:sp>
        <p:nvSpPr>
          <p:cNvPr id="6" name="Content Placeholder 5"/>
          <p:cNvSpPr>
            <a:spLocks noGrp="1"/>
          </p:cNvSpPr>
          <p:nvPr>
            <p:ph sz="half" idx="2"/>
          </p:nvPr>
        </p:nvSpPr>
        <p:spPr/>
        <p:txBody>
          <a:bodyPr>
            <a:normAutofit/>
          </a:bodyPr>
          <a:lstStyle/>
          <a:p>
            <a:endParaRPr lang="en-US" dirty="0"/>
          </a:p>
        </p:txBody>
      </p:sp>
      <p:pic>
        <p:nvPicPr>
          <p:cNvPr id="1026" name="Picture 2" descr="C:\Documents and Settings\learyk00\Local Settings\Temporary Internet Files\Content.IE5\Z1SII0OL\MP900439575[1].jpg"/>
          <p:cNvPicPr>
            <a:picLocks noChangeAspect="1" noChangeArrowheads="1"/>
          </p:cNvPicPr>
          <p:nvPr/>
        </p:nvPicPr>
        <p:blipFill>
          <a:blip r:embed="rId2" cstate="print"/>
          <a:srcRect/>
          <a:stretch>
            <a:fillRect/>
          </a:stretch>
        </p:blipFill>
        <p:spPr bwMode="auto">
          <a:xfrm>
            <a:off x="4953000" y="2362200"/>
            <a:ext cx="3429000" cy="2694214"/>
          </a:xfrm>
          <a:prstGeom prst="rect">
            <a:avLst/>
          </a:prstGeom>
          <a:noFill/>
        </p:spPr>
      </p:pic>
    </p:spTree>
    <p:extLst>
      <p:ext uri="{BB962C8B-B14F-4D97-AF65-F5344CB8AC3E}">
        <p14:creationId xmlns:p14="http://schemas.microsoft.com/office/powerpoint/2010/main" val="456221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3" name="droppedImage.pdf"/>
          <p:cNvPicPr/>
          <p:nvPr/>
        </p:nvPicPr>
        <p:blipFill>
          <a:blip r:embed="rId3">
            <a:extLst/>
          </a:blip>
          <a:stretch>
            <a:fillRect/>
          </a:stretch>
        </p:blipFill>
        <p:spPr>
          <a:xfrm>
            <a:off x="2771775" y="1905000"/>
            <a:ext cx="3343275" cy="3296841"/>
          </a:xfrm>
          <a:prstGeom prst="rect">
            <a:avLst/>
          </a:prstGeom>
          <a:ln w="12700">
            <a:miter lim="400000"/>
          </a:ln>
        </p:spPr>
      </p:pic>
      <p:sp>
        <p:nvSpPr>
          <p:cNvPr id="2094" name="Shape 2094"/>
          <p:cNvSpPr/>
          <p:nvPr/>
        </p:nvSpPr>
        <p:spPr>
          <a:xfrm>
            <a:off x="835714" y="4590940"/>
            <a:ext cx="1664494" cy="495520"/>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p>
            <a:pPr algn="ctr" defTabSz="336042">
              <a:defRPr sz="1800"/>
            </a:pPr>
            <a:r>
              <a:rPr sz="1400">
                <a:sym typeface="Helvetica Neue Light"/>
              </a:rPr>
              <a:t>PAX Signals safety to</a:t>
            </a:r>
          </a:p>
          <a:p>
            <a:pPr algn="ctr" defTabSz="336042">
              <a:defRPr sz="1800"/>
            </a:pPr>
            <a:r>
              <a:rPr sz="1400">
                <a:sym typeface="Helvetica Neue Light"/>
              </a:rPr>
              <a:t>the Amygdala</a:t>
            </a:r>
          </a:p>
        </p:txBody>
      </p:sp>
      <p:sp>
        <p:nvSpPr>
          <p:cNvPr id="2095" name="Shape 2095"/>
          <p:cNvSpPr/>
          <p:nvPr/>
        </p:nvSpPr>
        <p:spPr>
          <a:xfrm>
            <a:off x="2536031" y="4733925"/>
            <a:ext cx="742307" cy="1"/>
          </a:xfrm>
          <a:prstGeom prst="line">
            <a:avLst/>
          </a:prstGeom>
          <a:ln w="38100">
            <a:solidFill/>
            <a:miter lim="400000"/>
          </a:ln>
        </p:spPr>
        <p:txBody>
          <a:bodyPr lIns="0" tIns="0" rIns="0" bIns="0"/>
          <a:lstStyle/>
          <a:p>
            <a:pPr lvl="0"/>
            <a:endParaRPr/>
          </a:p>
        </p:txBody>
      </p:sp>
      <p:sp>
        <p:nvSpPr>
          <p:cNvPr id="2096" name="Shape 2096"/>
          <p:cNvSpPr/>
          <p:nvPr/>
        </p:nvSpPr>
        <p:spPr>
          <a:xfrm>
            <a:off x="484594" y="3764080"/>
            <a:ext cx="2178844" cy="710964"/>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p>
            <a:pPr algn="ctr" defTabSz="336042">
              <a:defRPr sz="1800"/>
            </a:pPr>
            <a:r>
              <a:rPr sz="1400">
                <a:sym typeface="Helvetica Neue Light"/>
              </a:rPr>
              <a:t>Granny’s Wacky Prizes pair  self-control with PAX</a:t>
            </a:r>
          </a:p>
          <a:p>
            <a:pPr algn="ctr" defTabSz="336042">
              <a:defRPr sz="1800"/>
            </a:pPr>
            <a:r>
              <a:rPr sz="1400">
                <a:sym typeface="Helvetica Neue Light"/>
              </a:rPr>
              <a:t>in reward center</a:t>
            </a:r>
          </a:p>
        </p:txBody>
      </p:sp>
      <p:sp>
        <p:nvSpPr>
          <p:cNvPr id="2097" name="Shape 2097"/>
          <p:cNvSpPr/>
          <p:nvPr/>
        </p:nvSpPr>
        <p:spPr>
          <a:xfrm>
            <a:off x="2378869" y="4295775"/>
            <a:ext cx="526102" cy="1"/>
          </a:xfrm>
          <a:prstGeom prst="line">
            <a:avLst/>
          </a:prstGeom>
          <a:ln w="38100">
            <a:solidFill/>
            <a:miter lim="400000"/>
          </a:ln>
        </p:spPr>
        <p:txBody>
          <a:bodyPr lIns="0" tIns="0" rIns="0" bIns="0"/>
          <a:lstStyle/>
          <a:p>
            <a:pPr lvl="0"/>
            <a:endParaRPr/>
          </a:p>
        </p:txBody>
      </p:sp>
      <p:sp>
        <p:nvSpPr>
          <p:cNvPr id="2098" name="Shape 2098"/>
          <p:cNvSpPr/>
          <p:nvPr/>
        </p:nvSpPr>
        <p:spPr>
          <a:xfrm>
            <a:off x="250031" y="1809640"/>
            <a:ext cx="2657475" cy="495520"/>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p>
            <a:pPr algn="ctr" defTabSz="336042">
              <a:defRPr sz="1800"/>
            </a:pPr>
            <a:r>
              <a:rPr sz="1400">
                <a:sym typeface="Helvetica Neue Light"/>
              </a:rPr>
              <a:t>The Game and Cues</a:t>
            </a:r>
          </a:p>
          <a:p>
            <a:pPr algn="ctr" defTabSz="336042">
              <a:defRPr sz="1800"/>
            </a:pPr>
            <a:r>
              <a:rPr sz="1400">
                <a:sym typeface="Helvetica Neue Light"/>
              </a:rPr>
              <a:t>dampen fear and anxiety reactions</a:t>
            </a:r>
          </a:p>
        </p:txBody>
      </p:sp>
      <p:sp>
        <p:nvSpPr>
          <p:cNvPr id="2099" name="Shape 2099"/>
          <p:cNvSpPr/>
          <p:nvPr/>
        </p:nvSpPr>
        <p:spPr>
          <a:xfrm>
            <a:off x="2457450" y="2019300"/>
            <a:ext cx="526102" cy="1"/>
          </a:xfrm>
          <a:prstGeom prst="line">
            <a:avLst/>
          </a:prstGeom>
          <a:ln w="38100">
            <a:solidFill/>
            <a:miter lim="400000"/>
          </a:ln>
        </p:spPr>
        <p:txBody>
          <a:bodyPr lIns="0" tIns="0" rIns="0" bIns="0"/>
          <a:lstStyle/>
          <a:p>
            <a:pPr lvl="0"/>
            <a:endParaRPr/>
          </a:p>
        </p:txBody>
      </p:sp>
      <p:sp>
        <p:nvSpPr>
          <p:cNvPr id="2100" name="Shape 2100"/>
          <p:cNvSpPr/>
          <p:nvPr/>
        </p:nvSpPr>
        <p:spPr>
          <a:xfrm flipV="1">
            <a:off x="2950954" y="5048250"/>
            <a:ext cx="439792" cy="330808"/>
          </a:xfrm>
          <a:prstGeom prst="line">
            <a:avLst/>
          </a:prstGeom>
          <a:ln w="38100">
            <a:solidFill/>
            <a:miter lim="400000"/>
          </a:ln>
        </p:spPr>
        <p:txBody>
          <a:bodyPr lIns="0" tIns="0" rIns="0" bIns="0"/>
          <a:lstStyle/>
          <a:p>
            <a:pPr lvl="0"/>
            <a:endParaRPr/>
          </a:p>
        </p:txBody>
      </p:sp>
      <p:sp>
        <p:nvSpPr>
          <p:cNvPr id="2101" name="Shape 2101"/>
          <p:cNvSpPr/>
          <p:nvPr/>
        </p:nvSpPr>
        <p:spPr>
          <a:xfrm>
            <a:off x="557213" y="5410090"/>
            <a:ext cx="3343275" cy="495520"/>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lvl1pPr algn="ctr" defTabSz="533400">
              <a:defRPr sz="2200">
                <a:latin typeface="+mn-lt"/>
                <a:ea typeface="+mn-ea"/>
                <a:cs typeface="+mn-cs"/>
                <a:sym typeface="Helvetica Neue Light"/>
              </a:defRPr>
            </a:lvl1pPr>
          </a:lstStyle>
          <a:p>
            <a:pPr lvl="0">
              <a:defRPr sz="1800"/>
            </a:pPr>
            <a:r>
              <a:rPr sz="1400"/>
              <a:t>Daily repetition of Game &amp; Cues encode memory of self-control &amp; self-regulation</a:t>
            </a:r>
          </a:p>
        </p:txBody>
      </p:sp>
      <p:sp>
        <p:nvSpPr>
          <p:cNvPr id="2102" name="Shape 2102"/>
          <p:cNvSpPr/>
          <p:nvPr/>
        </p:nvSpPr>
        <p:spPr>
          <a:xfrm>
            <a:off x="464344" y="2549643"/>
            <a:ext cx="1950244" cy="710964"/>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lvl1pPr algn="ctr" defTabSz="533400">
              <a:defRPr sz="2200">
                <a:latin typeface="+mn-lt"/>
                <a:ea typeface="+mn-ea"/>
                <a:cs typeface="+mn-cs"/>
                <a:sym typeface="Helvetica Neue Light"/>
              </a:defRPr>
            </a:lvl1pPr>
          </a:lstStyle>
          <a:p>
            <a:pPr lvl="0">
              <a:defRPr sz="1800"/>
            </a:pPr>
            <a:r>
              <a:rPr sz="1400"/>
              <a:t>Peer expectations of PAX create goal setting in Prefrontal Cortex</a:t>
            </a:r>
          </a:p>
        </p:txBody>
      </p:sp>
      <p:sp>
        <p:nvSpPr>
          <p:cNvPr id="2103" name="Shape 2103"/>
          <p:cNvSpPr/>
          <p:nvPr/>
        </p:nvSpPr>
        <p:spPr>
          <a:xfrm>
            <a:off x="2286000" y="2857500"/>
            <a:ext cx="622567" cy="400497"/>
          </a:xfrm>
          <a:prstGeom prst="line">
            <a:avLst/>
          </a:prstGeom>
          <a:ln w="38100">
            <a:solidFill/>
            <a:miter lim="400000"/>
          </a:ln>
        </p:spPr>
        <p:txBody>
          <a:bodyPr lIns="0" tIns="0" rIns="0" bIns="0"/>
          <a:lstStyle/>
          <a:p>
            <a:pPr lvl="0"/>
            <a:endParaRPr/>
          </a:p>
        </p:txBody>
      </p:sp>
      <p:sp>
        <p:nvSpPr>
          <p:cNvPr id="2104" name="Shape 2104"/>
          <p:cNvSpPr/>
          <p:nvPr/>
        </p:nvSpPr>
        <p:spPr>
          <a:xfrm>
            <a:off x="4025070" y="5302368"/>
            <a:ext cx="2821782" cy="710964"/>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lvl1pPr algn="ctr" defTabSz="533400">
              <a:defRPr sz="2200">
                <a:latin typeface="+mn-lt"/>
                <a:ea typeface="+mn-ea"/>
                <a:cs typeface="+mn-cs"/>
                <a:sym typeface="Helvetica Neue Light"/>
              </a:defRPr>
            </a:lvl1pPr>
          </a:lstStyle>
          <a:p>
            <a:pPr lvl="0">
              <a:defRPr sz="1800"/>
            </a:pPr>
            <a:r>
              <a:rPr sz="1400"/>
              <a:t>Alarm circuits dampened in Locus Coeruleus by PAX cues, kernels &amp; game</a:t>
            </a:r>
          </a:p>
        </p:txBody>
      </p:sp>
      <p:sp>
        <p:nvSpPr>
          <p:cNvPr id="2105" name="Shape 2105"/>
          <p:cNvSpPr/>
          <p:nvPr/>
        </p:nvSpPr>
        <p:spPr>
          <a:xfrm flipV="1">
            <a:off x="4475029" y="5202510"/>
            <a:ext cx="1" cy="208067"/>
          </a:xfrm>
          <a:prstGeom prst="line">
            <a:avLst/>
          </a:prstGeom>
          <a:ln w="38100">
            <a:solidFill/>
            <a:miter lim="400000"/>
          </a:ln>
        </p:spPr>
        <p:txBody>
          <a:bodyPr lIns="0" tIns="0" rIns="0" bIns="0"/>
          <a:lstStyle/>
          <a:p>
            <a:pPr lvl="0"/>
            <a:endParaRPr/>
          </a:p>
        </p:txBody>
      </p:sp>
      <p:sp>
        <p:nvSpPr>
          <p:cNvPr id="2106" name="Shape 2106"/>
          <p:cNvSpPr/>
          <p:nvPr/>
        </p:nvSpPr>
        <p:spPr>
          <a:xfrm>
            <a:off x="3659054" y="1057165"/>
            <a:ext cx="2821029" cy="495520"/>
          </a:xfrm>
          <a:prstGeom prst="rect">
            <a:avLst/>
          </a:prstGeom>
          <a:ln w="12700">
            <a:miter lim="400000"/>
          </a:ln>
          <a:extLst>
            <a:ext uri="{C572A759-6A51-4108-AA02-DFA0A04FC94B}">
              <ma14:wrappingTextBoxFlag xmlns:ma14="http://schemas.microsoft.com/office/mac/drawingml/2011/main" val="1"/>
            </a:ext>
          </a:extLst>
        </p:spPr>
        <p:txBody>
          <a:bodyPr wrap="none" lIns="32004" tIns="32004" rIns="32004" bIns="32004" anchor="ctr">
            <a:spAutoFit/>
          </a:bodyPr>
          <a:lstStyle/>
          <a:p>
            <a:pPr algn="ctr" defTabSz="336042">
              <a:defRPr sz="1800"/>
            </a:pPr>
            <a:r>
              <a:rPr sz="1400">
                <a:sym typeface="Helvetica Neue Light"/>
              </a:rPr>
              <a:t>Dopamine synthesized in VTA</a:t>
            </a:r>
          </a:p>
          <a:p>
            <a:pPr algn="ctr" defTabSz="336042">
              <a:defRPr sz="1800"/>
            </a:pPr>
            <a:r>
              <a:rPr sz="1400">
                <a:sym typeface="Helvetica Neue Light"/>
              </a:rPr>
              <a:t>associated with PAX &amp; Self-Regulation</a:t>
            </a:r>
          </a:p>
        </p:txBody>
      </p:sp>
      <p:sp>
        <p:nvSpPr>
          <p:cNvPr id="2107" name="Shape 2107"/>
          <p:cNvSpPr/>
          <p:nvPr/>
        </p:nvSpPr>
        <p:spPr>
          <a:xfrm>
            <a:off x="5479256" y="1590675"/>
            <a:ext cx="0" cy="252927"/>
          </a:xfrm>
          <a:prstGeom prst="line">
            <a:avLst/>
          </a:prstGeom>
          <a:ln w="38100">
            <a:solidFill/>
            <a:miter lim="400000"/>
          </a:ln>
        </p:spPr>
        <p:txBody>
          <a:bodyPr lIns="0" tIns="0" rIns="0" bIns="0"/>
          <a:lstStyle/>
          <a:p>
            <a:pPr lvl="0"/>
            <a:endParaRPr/>
          </a:p>
        </p:txBody>
      </p:sp>
      <p:sp>
        <p:nvSpPr>
          <p:cNvPr id="2108" name="Shape 2108"/>
          <p:cNvSpPr>
            <a:spLocks noGrp="1"/>
          </p:cNvSpPr>
          <p:nvPr>
            <p:ph type="title" idx="4294967295"/>
          </p:nvPr>
        </p:nvSpPr>
        <p:spPr>
          <a:xfrm>
            <a:off x="428625" y="904875"/>
            <a:ext cx="4421981" cy="695325"/>
          </a:xfrm>
          <a:prstGeom prst="rect">
            <a:avLst/>
          </a:prstGeom>
          <a:ln>
            <a:miter lim="400000"/>
          </a:ln>
        </p:spPr>
        <p:txBody>
          <a:bodyPr lIns="0" tIns="0" rIns="0" bIns="0" anchor="b"/>
          <a:lstStyle>
            <a:lvl1pPr defTabSz="533400">
              <a:defRPr sz="4700">
                <a:uFillTx/>
              </a:defRPr>
            </a:lvl1pPr>
          </a:lstStyle>
          <a:p>
            <a:pPr lvl="0">
              <a:defRPr sz="1800"/>
            </a:pPr>
            <a:r>
              <a:rPr sz="3000"/>
              <a:t>A PAX Brain…</a:t>
            </a:r>
          </a:p>
        </p:txBody>
      </p:sp>
      <p:grpSp>
        <p:nvGrpSpPr>
          <p:cNvPr id="2111" name="Group 2111"/>
          <p:cNvGrpSpPr/>
          <p:nvPr/>
        </p:nvGrpSpPr>
        <p:grpSpPr>
          <a:xfrm>
            <a:off x="6056926" y="2110628"/>
            <a:ext cx="1678782" cy="2896721"/>
            <a:chOff x="-215900" y="-139700"/>
            <a:chExt cx="2984500" cy="3862294"/>
          </a:xfrm>
        </p:grpSpPr>
        <p:pic>
          <p:nvPicPr>
            <p:cNvPr id="2110" name="First “Preface to PAX GBG Book 2012 for Promotions-reduced.pdf”.jpg"/>
            <p:cNvPicPr/>
            <p:nvPr/>
          </p:nvPicPr>
          <p:blipFill>
            <a:blip r:embed="rId4">
              <a:extLst/>
            </a:blip>
            <a:stretch>
              <a:fillRect/>
            </a:stretch>
          </p:blipFill>
          <p:spPr>
            <a:xfrm>
              <a:off x="0" y="0"/>
              <a:ext cx="2552700" cy="3303495"/>
            </a:xfrm>
            <a:prstGeom prst="rect">
              <a:avLst/>
            </a:prstGeom>
            <a:ln>
              <a:noFill/>
            </a:ln>
            <a:effectLst/>
          </p:spPr>
        </p:pic>
        <p:pic>
          <p:nvPicPr>
            <p:cNvPr id="2109" name="Picture 2108"/>
            <p:cNvPicPr/>
            <p:nvPr/>
          </p:nvPicPr>
          <p:blipFill>
            <a:blip r:embed="rId5">
              <a:extLst/>
            </a:blip>
            <a:stretch>
              <a:fillRect/>
            </a:stretch>
          </p:blipFill>
          <p:spPr>
            <a:xfrm>
              <a:off x="-215900" y="-139700"/>
              <a:ext cx="2984500" cy="3862295"/>
            </a:xfrm>
            <a:prstGeom prst="rect">
              <a:avLst/>
            </a:prstGeom>
            <a:effectLst/>
          </p:spPr>
        </p:pic>
      </p:grpSp>
      <p:sp>
        <p:nvSpPr>
          <p:cNvPr id="2112" name="Shape 2112"/>
          <p:cNvSpPr/>
          <p:nvPr/>
        </p:nvSpPr>
        <p:spPr>
          <a:xfrm>
            <a:off x="7523708" y="2162175"/>
            <a:ext cx="1498848" cy="2209800"/>
          </a:xfrm>
          <a:custGeom>
            <a:avLst/>
            <a:gdLst/>
            <a:ahLst/>
            <a:cxnLst>
              <a:cxn ang="0">
                <a:pos x="wd2" y="hd2"/>
              </a:cxn>
              <a:cxn ang="5400000">
                <a:pos x="wd2" y="hd2"/>
              </a:cxn>
              <a:cxn ang="10800000">
                <a:pos x="wd2" y="hd2"/>
              </a:cxn>
              <a:cxn ang="16200000">
                <a:pos x="wd2" y="hd2"/>
              </a:cxn>
            </a:cxnLst>
            <a:rect l="0" t="0" r="r" b="b"/>
            <a:pathLst>
              <a:path w="21600" h="21600" extrusionOk="0">
                <a:moveTo>
                  <a:pt x="8217" y="0"/>
                </a:moveTo>
                <a:cubicBezTo>
                  <a:pt x="7079" y="0"/>
                  <a:pt x="6158" y="834"/>
                  <a:pt x="6158" y="1862"/>
                </a:cubicBezTo>
                <a:lnTo>
                  <a:pt x="6158" y="2624"/>
                </a:lnTo>
                <a:lnTo>
                  <a:pt x="0" y="3555"/>
                </a:lnTo>
                <a:lnTo>
                  <a:pt x="6158" y="4489"/>
                </a:lnTo>
                <a:lnTo>
                  <a:pt x="6158" y="19738"/>
                </a:lnTo>
                <a:cubicBezTo>
                  <a:pt x="6158" y="20766"/>
                  <a:pt x="7079" y="21600"/>
                  <a:pt x="8217" y="21600"/>
                </a:cubicBezTo>
                <a:lnTo>
                  <a:pt x="19541" y="21600"/>
                </a:lnTo>
                <a:cubicBezTo>
                  <a:pt x="20678" y="21600"/>
                  <a:pt x="21600" y="20766"/>
                  <a:pt x="21600" y="19738"/>
                </a:cubicBezTo>
                <a:lnTo>
                  <a:pt x="21600" y="1862"/>
                </a:lnTo>
                <a:cubicBezTo>
                  <a:pt x="21600" y="834"/>
                  <a:pt x="20678" y="0"/>
                  <a:pt x="19541" y="0"/>
                </a:cubicBezTo>
                <a:lnTo>
                  <a:pt x="8217" y="0"/>
                </a:lnTo>
                <a:close/>
              </a:path>
            </a:pathLst>
          </a:custGeom>
          <a:solidFill>
            <a:srgbClr val="9EC308"/>
          </a:solidFill>
          <a:ln w="25400">
            <a:miter lim="400000"/>
          </a:ln>
        </p:spPr>
        <p:txBody>
          <a:bodyPr lIns="32004" tIns="32004" rIns="32004" bIns="32004" anchor="ctr"/>
          <a:lstStyle/>
          <a:p>
            <a:pPr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2113" name="Shape 2113"/>
          <p:cNvSpPr/>
          <p:nvPr/>
        </p:nvSpPr>
        <p:spPr>
          <a:xfrm>
            <a:off x="8086725" y="2427961"/>
            <a:ext cx="1057275" cy="1449628"/>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p>
            <a:pPr defTabSz="336042">
              <a:defRPr sz="1800"/>
            </a:pPr>
            <a:r>
              <a:rPr sz="1500">
                <a:sym typeface="Helvetica Neue Light"/>
              </a:rPr>
              <a:t>Read the</a:t>
            </a:r>
          </a:p>
          <a:p>
            <a:pPr defTabSz="336042">
              <a:defRPr sz="1800"/>
            </a:pPr>
            <a:r>
              <a:rPr sz="1500">
                <a:sym typeface="Helvetica Neue Light"/>
              </a:rPr>
              <a:t>Preface in the manual for info on the brain </a:t>
            </a:r>
          </a:p>
          <a:p>
            <a:pPr defTabSz="336042">
              <a:defRPr sz="1800"/>
            </a:pPr>
            <a:r>
              <a:rPr sz="1500">
                <a:sym typeface="Helvetica Neue Light"/>
              </a:rPr>
              <a:t>and PAX.</a:t>
            </a:r>
          </a:p>
        </p:txBody>
      </p:sp>
      <p:sp>
        <p:nvSpPr>
          <p:cNvPr id="2114" name="Shape 2114"/>
          <p:cNvSpPr/>
          <p:nvPr/>
        </p:nvSpPr>
        <p:spPr>
          <a:xfrm>
            <a:off x="222533" y="6346858"/>
            <a:ext cx="7629526" cy="203133"/>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lvl1pPr defTabSz="533400">
              <a:defRPr sz="1500">
                <a:latin typeface="+mn-lt"/>
                <a:ea typeface="+mn-ea"/>
                <a:cs typeface="+mn-cs"/>
                <a:sym typeface="Helvetica Neue Light"/>
              </a:defRPr>
            </a:lvl1pPr>
          </a:lstStyle>
          <a:p>
            <a:pPr lvl="0">
              <a:defRPr sz="1800"/>
            </a:pPr>
            <a:r>
              <a:rPr sz="900"/>
              <a:t>Copyright © 2011-13, PAXIS Institute. Only for use by accredited PAX GBG Coaches and licensed by PAXIS.</a:t>
            </a:r>
          </a:p>
        </p:txBody>
      </p:sp>
    </p:spTree>
    <p:extLst>
      <p:ext uri="{BB962C8B-B14F-4D97-AF65-F5344CB8AC3E}">
        <p14:creationId xmlns:p14="http://schemas.microsoft.com/office/powerpoint/2010/main" val="2883840553"/>
      </p:ext>
    </p:extLst>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 name="droppedImage.pdf"/>
          <p:cNvPicPr/>
          <p:nvPr/>
        </p:nvPicPr>
        <p:blipFill>
          <a:blip r:embed="rId3">
            <a:extLst/>
          </a:blip>
          <a:srcRect t="7042" b="7100"/>
          <a:stretch>
            <a:fillRect/>
          </a:stretch>
        </p:blipFill>
        <p:spPr>
          <a:xfrm>
            <a:off x="1378744" y="695325"/>
            <a:ext cx="7765256" cy="5457825"/>
          </a:xfrm>
          <a:prstGeom prst="rect">
            <a:avLst/>
          </a:prstGeom>
          <a:ln w="12700">
            <a:miter lim="400000"/>
          </a:ln>
          <a:effectLst>
            <a:outerShdw blurRad="88900" dir="2700000" rotWithShape="0">
              <a:srgbClr val="000000">
                <a:alpha val="15000"/>
              </a:srgbClr>
            </a:outerShdw>
          </a:effectLst>
        </p:spPr>
      </p:pic>
      <p:pic>
        <p:nvPicPr>
          <p:cNvPr id="916" name="droppedImage.pdf"/>
          <p:cNvPicPr/>
          <p:nvPr/>
        </p:nvPicPr>
        <p:blipFill>
          <a:blip r:embed="rId4">
            <a:extLst/>
          </a:blip>
          <a:stretch>
            <a:fillRect/>
          </a:stretch>
        </p:blipFill>
        <p:spPr>
          <a:xfrm>
            <a:off x="3436144" y="3429000"/>
            <a:ext cx="1092994" cy="1457325"/>
          </a:xfrm>
          <a:prstGeom prst="rect">
            <a:avLst/>
          </a:prstGeom>
          <a:ln w="12700">
            <a:miter lim="400000"/>
          </a:ln>
        </p:spPr>
      </p:pic>
      <p:pic>
        <p:nvPicPr>
          <p:cNvPr id="917" name="droppedImage.pdf"/>
          <p:cNvPicPr/>
          <p:nvPr/>
        </p:nvPicPr>
        <p:blipFill>
          <a:blip r:embed="rId5">
            <a:extLst/>
          </a:blip>
          <a:stretch>
            <a:fillRect/>
          </a:stretch>
        </p:blipFill>
        <p:spPr>
          <a:xfrm>
            <a:off x="6765131" y="3476625"/>
            <a:ext cx="1021556" cy="1362075"/>
          </a:xfrm>
          <a:prstGeom prst="rect">
            <a:avLst/>
          </a:prstGeom>
          <a:ln w="12700">
            <a:miter lim="400000"/>
          </a:ln>
        </p:spPr>
      </p:pic>
    </p:spTree>
    <p:extLst>
      <p:ext uri="{BB962C8B-B14F-4D97-AF65-F5344CB8AC3E}">
        <p14:creationId xmlns:p14="http://schemas.microsoft.com/office/powerpoint/2010/main" val="347651016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p:nvPr/>
        </p:nvSpPr>
        <p:spPr>
          <a:xfrm>
            <a:off x="1200150" y="504825"/>
            <a:ext cx="7508081"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defTabSz="533400">
              <a:defRPr sz="4800">
                <a:latin typeface="+mn-lt"/>
                <a:ea typeface="+mn-ea"/>
                <a:cs typeface="+mn-cs"/>
                <a:sym typeface="Helvetica Neue Light"/>
              </a:defRPr>
            </a:lvl1pPr>
          </a:lstStyle>
          <a:p>
            <a:pPr lvl="0">
              <a:defRPr sz="1800"/>
            </a:pPr>
            <a:r>
              <a:rPr sz="3000"/>
              <a:t>Longitudinal Johns Hopkins Studies of GBG</a:t>
            </a:r>
          </a:p>
        </p:txBody>
      </p:sp>
      <p:sp>
        <p:nvSpPr>
          <p:cNvPr id="775" name="Shape 775"/>
          <p:cNvSpPr/>
          <p:nvPr/>
        </p:nvSpPr>
        <p:spPr>
          <a:xfrm>
            <a:off x="1235869" y="1914525"/>
            <a:ext cx="878681" cy="1543050"/>
          </a:xfrm>
          <a:prstGeom prst="roundRect">
            <a:avLst>
              <a:gd name="adj" fmla="val 12195"/>
            </a:avLst>
          </a:prstGeom>
          <a:solidFill>
            <a:srgbClr val="68BBD9"/>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533400">
              <a:defRPr sz="2600">
                <a:latin typeface="+mn-lt"/>
                <a:ea typeface="+mn-ea"/>
                <a:cs typeface="+mn-cs"/>
                <a:sym typeface="Helvetica Neue Light"/>
              </a:defRPr>
            </a:lvl1pPr>
          </a:lstStyle>
          <a:p>
            <a:pPr lvl="0">
              <a:defRPr sz="1800"/>
            </a:pPr>
            <a:r>
              <a:rPr sz="1600"/>
              <a:t>Every child rated by teachers </a:t>
            </a:r>
          </a:p>
        </p:txBody>
      </p:sp>
      <p:sp>
        <p:nvSpPr>
          <p:cNvPr id="776" name="Shape 776"/>
          <p:cNvSpPr/>
          <p:nvPr/>
        </p:nvSpPr>
        <p:spPr>
          <a:xfrm>
            <a:off x="1193006" y="1374437"/>
            <a:ext cx="1045479" cy="280077"/>
          </a:xfrm>
          <a:prstGeom prst="rect">
            <a:avLst/>
          </a:prstGeom>
          <a:ln w="12700">
            <a:miter lim="400000"/>
          </a:ln>
          <a:extLst>
            <a:ext uri="{C572A759-6A51-4108-AA02-DFA0A04FC94B}">
              <ma14:wrappingTextBoxFlag xmlns:ma14="http://schemas.microsoft.com/office/mac/drawingml/2011/main" val="1"/>
            </a:ext>
          </a:extLst>
        </p:spPr>
        <p:txBody>
          <a:bodyPr wrap="none" lIns="32004" tIns="32004" rIns="32004" bIns="32004" anchor="ctr">
            <a:spAutoFit/>
          </a:bodyPr>
          <a:lstStyle>
            <a:lvl1pPr defTabSz="533400">
              <a:defRPr sz="2200" b="1">
                <a:latin typeface="+mn-lt"/>
                <a:ea typeface="+mn-ea"/>
                <a:cs typeface="+mn-cs"/>
                <a:sym typeface="Helvetica Neue Light"/>
              </a:defRPr>
            </a:lvl1pPr>
          </a:lstStyle>
          <a:p>
            <a:pPr lvl="0">
              <a:defRPr sz="1800" b="0"/>
            </a:pPr>
            <a:r>
              <a:rPr sz="1400"/>
              <a:t>Kindergarden</a:t>
            </a:r>
          </a:p>
        </p:txBody>
      </p:sp>
      <p:grpSp>
        <p:nvGrpSpPr>
          <p:cNvPr id="780" name="Group 780"/>
          <p:cNvGrpSpPr/>
          <p:nvPr/>
        </p:nvGrpSpPr>
        <p:grpSpPr>
          <a:xfrm>
            <a:off x="2224922" y="1876425"/>
            <a:ext cx="620160" cy="1610777"/>
            <a:chOff x="56518" y="0"/>
            <a:chExt cx="1102505" cy="2147701"/>
          </a:xfrm>
        </p:grpSpPr>
        <p:pic>
          <p:nvPicPr>
            <p:cNvPr id="777" name="Flipping Coin and Hand Art.pdf"/>
            <p:cNvPicPr/>
            <p:nvPr/>
          </p:nvPicPr>
          <p:blipFill>
            <a:blip r:embed="rId3">
              <a:extLst/>
            </a:blip>
            <a:srcRect t="523"/>
            <a:stretch>
              <a:fillRect/>
            </a:stretch>
          </p:blipFill>
          <p:spPr>
            <a:xfrm>
              <a:off x="56518" y="0"/>
              <a:ext cx="994727" cy="2147702"/>
            </a:xfrm>
            <a:prstGeom prst="rect">
              <a:avLst/>
            </a:prstGeom>
            <a:ln w="12700" cap="flat">
              <a:noFill/>
              <a:miter lim="400000"/>
            </a:ln>
            <a:effectLst/>
          </p:spPr>
        </p:pic>
        <p:sp>
          <p:nvSpPr>
            <p:cNvPr id="778" name="Shape 778"/>
            <p:cNvSpPr/>
            <p:nvPr/>
          </p:nvSpPr>
          <p:spPr>
            <a:xfrm flipH="1">
              <a:off x="320178" y="393700"/>
              <a:ext cx="708522" cy="237927"/>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779" name="Shape 779"/>
            <p:cNvSpPr/>
            <p:nvPr/>
          </p:nvSpPr>
          <p:spPr>
            <a:xfrm flipH="1" flipV="1">
              <a:off x="378122" y="754856"/>
              <a:ext cx="780902" cy="50681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785" name="Group 785"/>
          <p:cNvGrpSpPr/>
          <p:nvPr/>
        </p:nvGrpSpPr>
        <p:grpSpPr>
          <a:xfrm>
            <a:off x="2601402" y="1350826"/>
            <a:ext cx="1514476" cy="4283697"/>
            <a:chOff x="0" y="0"/>
            <a:chExt cx="2692400" cy="5711595"/>
          </a:xfrm>
        </p:grpSpPr>
        <p:sp>
          <p:nvSpPr>
            <p:cNvPr id="781" name="Shape 781"/>
            <p:cNvSpPr/>
            <p:nvPr/>
          </p:nvSpPr>
          <p:spPr>
            <a:xfrm>
              <a:off x="544185" y="0"/>
              <a:ext cx="1599033" cy="4363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33400">
                <a:defRPr sz="2200" b="1">
                  <a:latin typeface="+mn-lt"/>
                  <a:ea typeface="+mn-ea"/>
                  <a:cs typeface="+mn-cs"/>
                  <a:sym typeface="Helvetica Neue Light"/>
                </a:defRPr>
              </a:lvl1pPr>
            </a:lstStyle>
            <a:p>
              <a:pPr lvl="0">
                <a:defRPr sz="1800" b="0"/>
              </a:pPr>
              <a:r>
                <a:rPr sz="1400"/>
                <a:t>First Grade</a:t>
              </a:r>
            </a:p>
          </p:txBody>
        </p:sp>
        <p:sp>
          <p:nvSpPr>
            <p:cNvPr id="782" name="Shape 782"/>
            <p:cNvSpPr/>
            <p:nvPr/>
          </p:nvSpPr>
          <p:spPr>
            <a:xfrm>
              <a:off x="379085" y="700797"/>
              <a:ext cx="1917701" cy="812801"/>
            </a:xfrm>
            <a:prstGeom prst="roundRect">
              <a:avLst>
                <a:gd name="adj" fmla="val 23438"/>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GBG</a:t>
              </a:r>
            </a:p>
          </p:txBody>
        </p:sp>
        <p:sp>
          <p:nvSpPr>
            <p:cNvPr id="783" name="Shape 783"/>
            <p:cNvSpPr/>
            <p:nvPr/>
          </p:nvSpPr>
          <p:spPr>
            <a:xfrm>
              <a:off x="379085" y="2021597"/>
              <a:ext cx="1917701" cy="812801"/>
            </a:xfrm>
            <a:prstGeom prst="roundRect">
              <a:avLst>
                <a:gd name="adj" fmla="val 23438"/>
              </a:avLst>
            </a:prstGeom>
            <a:solidFill>
              <a:srgbClr val="FFBA56"/>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NO GBG</a:t>
              </a:r>
            </a:p>
          </p:txBody>
        </p:sp>
        <p:sp>
          <p:nvSpPr>
            <p:cNvPr id="784" name="Shape 784"/>
            <p:cNvSpPr/>
            <p:nvPr/>
          </p:nvSpPr>
          <p:spPr>
            <a:xfrm>
              <a:off x="0" y="3564000"/>
              <a:ext cx="2692400" cy="21475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33400">
                <a:defRPr sz="2300">
                  <a:latin typeface="+mn-lt"/>
                  <a:ea typeface="+mn-ea"/>
                  <a:cs typeface="+mn-cs"/>
                  <a:sym typeface="Helvetica Neue Light"/>
                </a:defRPr>
              </a:lvl1pPr>
            </a:lstStyle>
            <a:p>
              <a:pPr lvl="0">
                <a:defRPr sz="1800"/>
              </a:pPr>
              <a:r>
                <a:rPr sz="1400" dirty="0"/>
                <a:t>Tested in 41 first- </a:t>
              </a:r>
              <a:r>
                <a:rPr sz="1400" dirty="0" smtClean="0"/>
                <a:t>grade </a:t>
              </a:r>
              <a:r>
                <a:rPr sz="1400" dirty="0"/>
                <a:t>classrooms within 19 elementary schools with two consecutive groups of first graders.</a:t>
              </a:r>
            </a:p>
          </p:txBody>
        </p:sp>
      </p:grpSp>
      <p:grpSp>
        <p:nvGrpSpPr>
          <p:cNvPr id="795" name="Group 795"/>
          <p:cNvGrpSpPr/>
          <p:nvPr/>
        </p:nvGrpSpPr>
        <p:grpSpPr>
          <a:xfrm>
            <a:off x="6079330" y="1181100"/>
            <a:ext cx="2107407" cy="3327212"/>
            <a:chOff x="-1" y="0"/>
            <a:chExt cx="3746501" cy="4436282"/>
          </a:xfrm>
        </p:grpSpPr>
        <p:sp>
          <p:nvSpPr>
            <p:cNvPr id="786" name="Shape 786"/>
            <p:cNvSpPr/>
            <p:nvPr/>
          </p:nvSpPr>
          <p:spPr>
            <a:xfrm flipH="1">
              <a:off x="-1" y="0"/>
              <a:ext cx="2" cy="3562474"/>
            </a:xfrm>
            <a:prstGeom prst="line">
              <a:avLst/>
            </a:prstGeom>
            <a:noFill/>
            <a:ln w="127000" cap="rnd">
              <a:solidFill>
                <a:srgbClr val="0092D0"/>
              </a:solidFill>
              <a:custDash>
                <a:ds d="100000" sp="200000"/>
              </a:custDash>
              <a:miter lim="400000"/>
            </a:ln>
            <a:effectLst/>
          </p:spPr>
          <p:txBody>
            <a:bodyPr wrap="square" lIns="0" tIns="0" rIns="0" bIns="0" numCol="1" anchor="t">
              <a:noAutofit/>
            </a:bodyPr>
            <a:lstStyle/>
            <a:p>
              <a:pPr lvl="0"/>
              <a:endParaRPr/>
            </a:p>
          </p:txBody>
        </p:sp>
        <p:sp>
          <p:nvSpPr>
            <p:cNvPr id="787" name="Shape 787"/>
            <p:cNvSpPr/>
            <p:nvPr/>
          </p:nvSpPr>
          <p:spPr>
            <a:xfrm>
              <a:off x="903963" y="76147"/>
              <a:ext cx="2467798" cy="711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336042">
                <a:defRPr sz="1800"/>
              </a:pPr>
              <a:r>
                <a:rPr sz="1400" b="1">
                  <a:sym typeface="Helvetica Neue Light"/>
                </a:rPr>
                <a:t>Young Adulthood</a:t>
              </a:r>
            </a:p>
            <a:p>
              <a:pPr algn="ctr" defTabSz="336042">
                <a:defRPr sz="1800"/>
              </a:pPr>
              <a:r>
                <a:rPr sz="1400" b="1">
                  <a:sym typeface="Helvetica Neue Light"/>
                </a:rPr>
                <a:t>Follow Up</a:t>
              </a:r>
            </a:p>
          </p:txBody>
        </p:sp>
        <p:sp>
          <p:nvSpPr>
            <p:cNvPr id="788" name="Shape 788"/>
            <p:cNvSpPr/>
            <p:nvPr/>
          </p:nvSpPr>
          <p:spPr>
            <a:xfrm>
              <a:off x="279400" y="901700"/>
              <a:ext cx="1193800" cy="1066800"/>
            </a:xfrm>
            <a:prstGeom prst="roundRect">
              <a:avLst>
                <a:gd name="adj" fmla="val 17857"/>
              </a:avLst>
            </a:prstGeom>
            <a:solidFill>
              <a:srgbClr val="E3FB2F"/>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Age 19-21</a:t>
              </a:r>
            </a:p>
          </p:txBody>
        </p:sp>
        <p:sp>
          <p:nvSpPr>
            <p:cNvPr id="789" name="Shape 789"/>
            <p:cNvSpPr/>
            <p:nvPr/>
          </p:nvSpPr>
          <p:spPr>
            <a:xfrm>
              <a:off x="1676400" y="889000"/>
              <a:ext cx="939800" cy="1066800"/>
            </a:xfrm>
            <a:prstGeom prst="roundRect">
              <a:avLst>
                <a:gd name="adj" fmla="val 20270"/>
              </a:avLst>
            </a:prstGeom>
            <a:solidFill>
              <a:srgbClr val="E3FB2F"/>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Age 26</a:t>
              </a:r>
            </a:p>
          </p:txBody>
        </p:sp>
        <p:sp>
          <p:nvSpPr>
            <p:cNvPr id="790" name="Shape 790"/>
            <p:cNvSpPr/>
            <p:nvPr/>
          </p:nvSpPr>
          <p:spPr>
            <a:xfrm>
              <a:off x="2806700" y="889000"/>
              <a:ext cx="939800" cy="1066800"/>
            </a:xfrm>
            <a:prstGeom prst="roundRect">
              <a:avLst>
                <a:gd name="adj" fmla="val 20270"/>
              </a:avLst>
            </a:prstGeom>
            <a:solidFill>
              <a:srgbClr val="E3FB2F">
                <a:alpha val="50000"/>
              </a:srgbClr>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Age 30</a:t>
              </a:r>
            </a:p>
          </p:txBody>
        </p:sp>
        <p:sp>
          <p:nvSpPr>
            <p:cNvPr id="791" name="Shape 791"/>
            <p:cNvSpPr/>
            <p:nvPr/>
          </p:nvSpPr>
          <p:spPr>
            <a:xfrm>
              <a:off x="292100" y="2120900"/>
              <a:ext cx="1181100" cy="1066800"/>
            </a:xfrm>
            <a:prstGeom prst="roundRect">
              <a:avLst>
                <a:gd name="adj" fmla="val 17857"/>
              </a:avLst>
            </a:prstGeom>
            <a:solidFill>
              <a:srgbClr val="FFBA56"/>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Age 19-21</a:t>
              </a:r>
            </a:p>
          </p:txBody>
        </p:sp>
        <p:sp>
          <p:nvSpPr>
            <p:cNvPr id="792" name="Shape 792"/>
            <p:cNvSpPr/>
            <p:nvPr/>
          </p:nvSpPr>
          <p:spPr>
            <a:xfrm>
              <a:off x="1676400" y="2108200"/>
              <a:ext cx="939800" cy="1066800"/>
            </a:xfrm>
            <a:prstGeom prst="roundRect">
              <a:avLst>
                <a:gd name="adj" fmla="val 20270"/>
              </a:avLst>
            </a:prstGeom>
            <a:solidFill>
              <a:srgbClr val="FFBA56"/>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Age 26</a:t>
              </a:r>
            </a:p>
          </p:txBody>
        </p:sp>
        <p:sp>
          <p:nvSpPr>
            <p:cNvPr id="793" name="Shape 793"/>
            <p:cNvSpPr/>
            <p:nvPr/>
          </p:nvSpPr>
          <p:spPr>
            <a:xfrm>
              <a:off x="2806700" y="2108200"/>
              <a:ext cx="939800" cy="1066800"/>
            </a:xfrm>
            <a:prstGeom prst="roundRect">
              <a:avLst>
                <a:gd name="adj" fmla="val 20270"/>
              </a:avLst>
            </a:prstGeom>
            <a:solidFill>
              <a:srgbClr val="FFBA56">
                <a:alpha val="50000"/>
              </a:srgbClr>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Age 30</a:t>
              </a:r>
            </a:p>
          </p:txBody>
        </p:sp>
        <p:sp>
          <p:nvSpPr>
            <p:cNvPr id="794" name="Shape 794"/>
            <p:cNvSpPr/>
            <p:nvPr/>
          </p:nvSpPr>
          <p:spPr>
            <a:xfrm>
              <a:off x="492996" y="3437718"/>
              <a:ext cx="3009900" cy="9985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33400">
                <a:defRPr sz="2300">
                  <a:latin typeface="+mn-lt"/>
                  <a:ea typeface="+mn-ea"/>
                  <a:cs typeface="+mn-cs"/>
                  <a:sym typeface="Helvetica Neue Light"/>
                </a:defRPr>
              </a:lvl1pPr>
            </a:lstStyle>
            <a:p>
              <a:pPr lvl="0">
                <a:defRPr sz="1800"/>
              </a:pPr>
              <a:r>
                <a:rPr sz="1400"/>
                <a:t>Purpose: To find out if GBG affected their adult lives.</a:t>
              </a:r>
            </a:p>
          </p:txBody>
        </p:sp>
      </p:grpSp>
      <p:grpSp>
        <p:nvGrpSpPr>
          <p:cNvPr id="803" name="Group 803"/>
          <p:cNvGrpSpPr/>
          <p:nvPr/>
        </p:nvGrpSpPr>
        <p:grpSpPr>
          <a:xfrm>
            <a:off x="3993355" y="1181100"/>
            <a:ext cx="1964532" cy="4404283"/>
            <a:chOff x="-1" y="0"/>
            <a:chExt cx="3492501" cy="5872375"/>
          </a:xfrm>
        </p:grpSpPr>
        <p:sp>
          <p:nvSpPr>
            <p:cNvPr id="796" name="Shape 796"/>
            <p:cNvSpPr/>
            <p:nvPr/>
          </p:nvSpPr>
          <p:spPr>
            <a:xfrm flipH="1">
              <a:off x="-1" y="0"/>
              <a:ext cx="2" cy="3562474"/>
            </a:xfrm>
            <a:prstGeom prst="line">
              <a:avLst/>
            </a:prstGeom>
            <a:noFill/>
            <a:ln w="127000" cap="rnd">
              <a:solidFill>
                <a:srgbClr val="0092D0"/>
              </a:solidFill>
              <a:custDash>
                <a:ds d="100000" sp="200000"/>
              </a:custDash>
              <a:miter lim="400000"/>
            </a:ln>
            <a:effectLst/>
          </p:spPr>
          <p:txBody>
            <a:bodyPr wrap="square" lIns="0" tIns="0" rIns="0" bIns="0" numCol="1" anchor="t">
              <a:noAutofit/>
            </a:bodyPr>
            <a:lstStyle/>
            <a:p>
              <a:pPr lvl="0"/>
              <a:endParaRPr/>
            </a:p>
          </p:txBody>
        </p:sp>
        <p:grpSp>
          <p:nvGrpSpPr>
            <p:cNvPr id="802" name="Group 802"/>
            <p:cNvGrpSpPr/>
            <p:nvPr/>
          </p:nvGrpSpPr>
          <p:grpSpPr>
            <a:xfrm>
              <a:off x="444500" y="88847"/>
              <a:ext cx="3048000" cy="5783528"/>
              <a:chOff x="0" y="33995"/>
              <a:chExt cx="3048000" cy="5783526"/>
            </a:xfrm>
          </p:grpSpPr>
          <p:sp>
            <p:nvSpPr>
              <p:cNvPr id="797" name="Shape 797"/>
              <p:cNvSpPr/>
              <p:nvPr/>
            </p:nvSpPr>
            <p:spPr>
              <a:xfrm>
                <a:off x="38100" y="1037347"/>
                <a:ext cx="2921000" cy="622301"/>
              </a:xfrm>
              <a:prstGeom prst="roundRect">
                <a:avLst>
                  <a:gd name="adj" fmla="val 30612"/>
                </a:avLst>
              </a:prstGeom>
              <a:solidFill>
                <a:srgbClr val="E3FB2F"/>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No More GBG</a:t>
                </a:r>
              </a:p>
            </p:txBody>
          </p:sp>
          <p:sp>
            <p:nvSpPr>
              <p:cNvPr id="798" name="Shape 798"/>
              <p:cNvSpPr/>
              <p:nvPr/>
            </p:nvSpPr>
            <p:spPr>
              <a:xfrm>
                <a:off x="38100" y="2281947"/>
                <a:ext cx="3009900" cy="622301"/>
              </a:xfrm>
              <a:prstGeom prst="roundRect">
                <a:avLst>
                  <a:gd name="adj" fmla="val 30612"/>
                </a:avLst>
              </a:prstGeom>
              <a:solidFill>
                <a:srgbClr val="FFBA56"/>
              </a:solid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33400">
                  <a:defRPr sz="2800" b="1">
                    <a:effectLst>
                      <a:outerShdw blurRad="38100" dist="12700" dir="5400000" rotWithShape="0">
                        <a:srgbClr val="000000">
                          <a:alpha val="50000"/>
                        </a:srgbClr>
                      </a:outerShdw>
                    </a:effectLst>
                    <a:latin typeface="Helvetica Neue"/>
                    <a:ea typeface="Helvetica Neue"/>
                    <a:cs typeface="Helvetica Neue"/>
                    <a:sym typeface="Helvetica Neue"/>
                  </a:defRPr>
                </a:lvl1pPr>
              </a:lstStyle>
              <a:p>
                <a:pPr lvl="0">
                  <a:defRPr sz="1800" b="0">
                    <a:effectLst/>
                  </a:defRPr>
                </a:pPr>
                <a:r>
                  <a:rPr sz="1800"/>
                  <a:t>No GBG</a:t>
                </a:r>
              </a:p>
            </p:txBody>
          </p:sp>
          <p:sp>
            <p:nvSpPr>
              <p:cNvPr id="799" name="Shape 799"/>
              <p:cNvSpPr/>
              <p:nvPr/>
            </p:nvSpPr>
            <p:spPr>
              <a:xfrm>
                <a:off x="324916" y="33995"/>
                <a:ext cx="2375351" cy="711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336042">
                  <a:defRPr sz="1800"/>
                </a:pPr>
                <a:r>
                  <a:rPr sz="1400" b="1">
                    <a:sym typeface="Helvetica Neue Light"/>
                  </a:rPr>
                  <a:t>Grades 2 thru 12</a:t>
                </a:r>
              </a:p>
              <a:p>
                <a:pPr algn="ctr" defTabSz="336042">
                  <a:defRPr sz="1800"/>
                </a:pPr>
                <a:r>
                  <a:rPr sz="1400" b="1">
                    <a:sym typeface="Helvetica Neue Light"/>
                  </a:rPr>
                  <a:t>Follow Up</a:t>
                </a:r>
              </a:p>
            </p:txBody>
          </p:sp>
          <p:sp>
            <p:nvSpPr>
              <p:cNvPr id="800" name="Shape 800"/>
              <p:cNvSpPr/>
              <p:nvPr/>
            </p:nvSpPr>
            <p:spPr>
              <a:xfrm>
                <a:off x="48651" y="4613774"/>
                <a:ext cx="2921001" cy="12037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33400">
                  <a:defRPr sz="2000" i="1">
                    <a:latin typeface="+mn-lt"/>
                    <a:ea typeface="+mn-ea"/>
                    <a:cs typeface="+mn-cs"/>
                    <a:sym typeface="Helvetica Neue Light"/>
                  </a:defRPr>
                </a:lvl1pPr>
              </a:lstStyle>
              <a:p>
                <a:pPr lvl="0">
                  <a:defRPr sz="1800" i="0"/>
                </a:pPr>
                <a:r>
                  <a:rPr sz="1300"/>
                  <a:t>Note: Some kids got GBG in 1st Grade only, and some in both 1st &amp; 2nd grade,</a:t>
                </a:r>
              </a:p>
            </p:txBody>
          </p:sp>
          <p:sp>
            <p:nvSpPr>
              <p:cNvPr id="801" name="Shape 801"/>
              <p:cNvSpPr/>
              <p:nvPr/>
            </p:nvSpPr>
            <p:spPr>
              <a:xfrm>
                <a:off x="0" y="3389216"/>
                <a:ext cx="3009900" cy="9985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33400">
                  <a:defRPr sz="2300">
                    <a:latin typeface="+mn-lt"/>
                    <a:ea typeface="+mn-ea"/>
                    <a:cs typeface="+mn-cs"/>
                    <a:sym typeface="Helvetica Neue Light"/>
                  </a:defRPr>
                </a:lvl1pPr>
              </a:lstStyle>
              <a:p>
                <a:pPr lvl="0">
                  <a:defRPr sz="1800"/>
                </a:pPr>
                <a:r>
                  <a:rPr sz="1400"/>
                  <a:t>Purpose: To find out if GBG affected their adolescent lives.</a:t>
                </a:r>
              </a:p>
            </p:txBody>
          </p:sp>
        </p:grpSp>
      </p:grpSp>
    </p:spTree>
    <p:extLst>
      <p:ext uri="{BB962C8B-B14F-4D97-AF65-F5344CB8AC3E}">
        <p14:creationId xmlns:p14="http://schemas.microsoft.com/office/powerpoint/2010/main" val="149264770"/>
      </p:ext>
    </p:extLst>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p:nvPr/>
        </p:nvSpPr>
        <p:spPr>
          <a:xfrm>
            <a:off x="1571625" y="752475"/>
            <a:ext cx="7508081"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lvl1pPr defTabSz="533400">
              <a:defRPr sz="4800">
                <a:latin typeface="+mn-lt"/>
                <a:ea typeface="+mn-ea"/>
                <a:cs typeface="+mn-cs"/>
                <a:sym typeface="Helvetica Neue Light"/>
              </a:defRPr>
            </a:lvl1pPr>
          </a:lstStyle>
          <a:p>
            <a:pPr lvl="0">
              <a:defRPr sz="1800"/>
            </a:pPr>
            <a:r>
              <a:rPr sz="3000"/>
              <a:t>Timeline of Benefits…</a:t>
            </a:r>
          </a:p>
        </p:txBody>
      </p:sp>
      <p:grpSp>
        <p:nvGrpSpPr>
          <p:cNvPr id="812" name="Group 812"/>
          <p:cNvGrpSpPr/>
          <p:nvPr/>
        </p:nvGrpSpPr>
        <p:grpSpPr>
          <a:xfrm>
            <a:off x="1571625" y="1298306"/>
            <a:ext cx="7036594" cy="1206770"/>
            <a:chOff x="0" y="6173"/>
            <a:chExt cx="12509500" cy="1609025"/>
          </a:xfrm>
        </p:grpSpPr>
        <p:sp>
          <p:nvSpPr>
            <p:cNvPr id="808" name="Shape 808"/>
            <p:cNvSpPr/>
            <p:nvPr/>
          </p:nvSpPr>
          <p:spPr>
            <a:xfrm>
              <a:off x="139700" y="472197"/>
              <a:ext cx="3187700" cy="1143001"/>
            </a:xfrm>
            <a:prstGeom prst="roundRect">
              <a:avLst>
                <a:gd name="adj" fmla="val 16667"/>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600"/>
                <a:t>More time for teaching and learning</a:t>
              </a:r>
            </a:p>
          </p:txBody>
        </p:sp>
        <p:sp>
          <p:nvSpPr>
            <p:cNvPr id="809" name="Shape 809"/>
            <p:cNvSpPr/>
            <p:nvPr/>
          </p:nvSpPr>
          <p:spPr>
            <a:xfrm>
              <a:off x="0" y="6173"/>
              <a:ext cx="1692203" cy="42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33400">
                <a:defRPr sz="2200" b="1">
                  <a:latin typeface="+mn-lt"/>
                  <a:ea typeface="+mn-ea"/>
                  <a:cs typeface="+mn-cs"/>
                  <a:sym typeface="Helvetica Neue Light"/>
                </a:defRPr>
              </a:lvl1pPr>
            </a:lstStyle>
            <a:p>
              <a:pPr lvl="0">
                <a:defRPr sz="1800" b="0"/>
              </a:pPr>
              <a:r>
                <a:rPr sz="1400"/>
                <a:t>First Month</a:t>
              </a:r>
            </a:p>
          </p:txBody>
        </p:sp>
        <p:sp>
          <p:nvSpPr>
            <p:cNvPr id="810" name="Shape 810"/>
            <p:cNvSpPr/>
            <p:nvPr/>
          </p:nvSpPr>
          <p:spPr>
            <a:xfrm>
              <a:off x="1676400" y="65797"/>
              <a:ext cx="10833100" cy="355601"/>
            </a:xfrm>
            <a:prstGeom prst="rightArrow">
              <a:avLst>
                <a:gd name="adj1" fmla="val 64594"/>
                <a:gd name="adj2" fmla="val 146931"/>
              </a:avLst>
            </a:prstGeom>
            <a:solidFill>
              <a:srgbClr val="00B8EC"/>
            </a:solidFill>
            <a:ln w="25400" cap="flat">
              <a:noFill/>
              <a:miter lim="400000"/>
            </a:ln>
            <a:effectLst/>
          </p:spPr>
          <p:txBody>
            <a:bodyPr wrap="square" lIns="0" tIns="0" rIns="0" bIns="0" numCol="1" anchor="ctr">
              <a:noAutofit/>
            </a:bodyPr>
            <a:lstStyle/>
            <a:p>
              <a:pPr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811" name="Shape 811"/>
            <p:cNvSpPr/>
            <p:nvPr/>
          </p:nvSpPr>
          <p:spPr>
            <a:xfrm>
              <a:off x="3429000" y="472197"/>
              <a:ext cx="2717800" cy="1143001"/>
            </a:xfrm>
            <a:prstGeom prst="roundRect">
              <a:avLst>
                <a:gd name="adj" fmla="val 16667"/>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600"/>
                <a:t>Less stress for Staff &amp; Students</a:t>
              </a:r>
            </a:p>
          </p:txBody>
        </p:sp>
      </p:grpSp>
      <p:grpSp>
        <p:nvGrpSpPr>
          <p:cNvPr id="822" name="Group 822"/>
          <p:cNvGrpSpPr/>
          <p:nvPr/>
        </p:nvGrpSpPr>
        <p:grpSpPr>
          <a:xfrm>
            <a:off x="1591319" y="2503351"/>
            <a:ext cx="7059764" cy="1163775"/>
            <a:chOff x="0" y="0"/>
            <a:chExt cx="12550689" cy="1551698"/>
          </a:xfrm>
        </p:grpSpPr>
        <p:sp>
          <p:nvSpPr>
            <p:cNvPr id="813" name="Shape 813"/>
            <p:cNvSpPr/>
            <p:nvPr/>
          </p:nvSpPr>
          <p:spPr>
            <a:xfrm>
              <a:off x="104688" y="510297"/>
              <a:ext cx="1866901" cy="990601"/>
            </a:xfrm>
            <a:prstGeom prst="roundRect">
              <a:avLst>
                <a:gd name="adj" fmla="val 19231"/>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400" dirty="0"/>
                <a:t>Better Attendance</a:t>
              </a:r>
            </a:p>
          </p:txBody>
        </p:sp>
        <p:sp>
          <p:nvSpPr>
            <p:cNvPr id="814" name="Shape 814"/>
            <p:cNvSpPr/>
            <p:nvPr/>
          </p:nvSpPr>
          <p:spPr>
            <a:xfrm>
              <a:off x="10531388" y="561097"/>
              <a:ext cx="2019301" cy="990601"/>
            </a:xfrm>
            <a:prstGeom prst="roundRect">
              <a:avLst>
                <a:gd name="adj" fmla="val 19231"/>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600"/>
                <a:t>Better Academics</a:t>
              </a:r>
            </a:p>
          </p:txBody>
        </p:sp>
        <p:sp>
          <p:nvSpPr>
            <p:cNvPr id="815" name="Shape 815"/>
            <p:cNvSpPr/>
            <p:nvPr/>
          </p:nvSpPr>
          <p:spPr>
            <a:xfrm>
              <a:off x="5629188" y="510297"/>
              <a:ext cx="1308101" cy="990601"/>
            </a:xfrm>
            <a:prstGeom prst="roundRect">
              <a:avLst>
                <a:gd name="adj" fmla="val 19231"/>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600" dirty="0"/>
                <a:t>Less Illness</a:t>
              </a:r>
            </a:p>
          </p:txBody>
        </p:sp>
        <p:sp>
          <p:nvSpPr>
            <p:cNvPr id="816" name="Shape 816"/>
            <p:cNvSpPr/>
            <p:nvPr/>
          </p:nvSpPr>
          <p:spPr>
            <a:xfrm>
              <a:off x="3736888" y="510297"/>
              <a:ext cx="1689101" cy="990601"/>
            </a:xfrm>
            <a:prstGeom prst="roundRect">
              <a:avLst>
                <a:gd name="adj" fmla="val 19231"/>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000">
                  <a:latin typeface="+mn-lt"/>
                  <a:ea typeface="+mn-ea"/>
                  <a:cs typeface="+mn-cs"/>
                  <a:sym typeface="Helvetica Neue Light"/>
                </a:defRPr>
              </a:lvl1pPr>
            </a:lstStyle>
            <a:p>
              <a:pPr lvl="0">
                <a:defRPr sz="1800"/>
              </a:pPr>
              <a:r>
                <a:rPr sz="1300"/>
                <a:t>Fewer Service Needs</a:t>
              </a:r>
            </a:p>
          </p:txBody>
        </p:sp>
        <p:sp>
          <p:nvSpPr>
            <p:cNvPr id="817" name="Shape 817"/>
            <p:cNvSpPr/>
            <p:nvPr/>
          </p:nvSpPr>
          <p:spPr>
            <a:xfrm>
              <a:off x="2098588" y="510297"/>
              <a:ext cx="1473201" cy="990601"/>
            </a:xfrm>
            <a:prstGeom prst="roundRect">
              <a:avLst>
                <a:gd name="adj" fmla="val 19231"/>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400">
                  <a:latin typeface="+mn-lt"/>
                  <a:ea typeface="+mn-ea"/>
                  <a:cs typeface="+mn-cs"/>
                  <a:sym typeface="Helvetica Neue Light"/>
                </a:defRPr>
              </a:lvl1pPr>
            </a:lstStyle>
            <a:p>
              <a:pPr lvl="0">
                <a:defRPr sz="1800"/>
              </a:pPr>
              <a:r>
                <a:rPr sz="1400" dirty="0"/>
                <a:t>Fewer Referrals</a:t>
              </a:r>
            </a:p>
          </p:txBody>
        </p:sp>
        <p:sp>
          <p:nvSpPr>
            <p:cNvPr id="818" name="Shape 818"/>
            <p:cNvSpPr/>
            <p:nvPr/>
          </p:nvSpPr>
          <p:spPr>
            <a:xfrm>
              <a:off x="0" y="0"/>
              <a:ext cx="1371600" cy="4363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33400">
                <a:defRPr sz="2200" b="1">
                  <a:latin typeface="+mn-lt"/>
                  <a:ea typeface="+mn-ea"/>
                  <a:cs typeface="+mn-cs"/>
                  <a:sym typeface="Helvetica Neue Light"/>
                </a:defRPr>
              </a:lvl1pPr>
            </a:lstStyle>
            <a:p>
              <a:pPr lvl="0">
                <a:defRPr sz="1800" b="0"/>
              </a:pPr>
              <a:r>
                <a:rPr sz="1400"/>
                <a:t>First Year</a:t>
              </a:r>
            </a:p>
          </p:txBody>
        </p:sp>
        <p:sp>
          <p:nvSpPr>
            <p:cNvPr id="819" name="Shape 819"/>
            <p:cNvSpPr/>
            <p:nvPr/>
          </p:nvSpPr>
          <p:spPr>
            <a:xfrm>
              <a:off x="1400088" y="65797"/>
              <a:ext cx="11074401" cy="355601"/>
            </a:xfrm>
            <a:prstGeom prst="rightArrow">
              <a:avLst>
                <a:gd name="adj1" fmla="val 64594"/>
                <a:gd name="adj2" fmla="val 146931"/>
              </a:avLst>
            </a:prstGeom>
            <a:solidFill>
              <a:srgbClr val="00B8EC"/>
            </a:solidFill>
            <a:ln w="25400" cap="flat">
              <a:noFill/>
              <a:miter lim="400000"/>
            </a:ln>
            <a:effectLst/>
          </p:spPr>
          <p:txBody>
            <a:bodyPr wrap="square" lIns="0" tIns="0" rIns="0" bIns="0" numCol="1" anchor="ctr">
              <a:noAutofit/>
            </a:bodyPr>
            <a:lstStyle/>
            <a:p>
              <a:pPr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820" name="Shape 820"/>
            <p:cNvSpPr/>
            <p:nvPr/>
          </p:nvSpPr>
          <p:spPr>
            <a:xfrm>
              <a:off x="7076987" y="510297"/>
              <a:ext cx="1435100" cy="990601"/>
            </a:xfrm>
            <a:prstGeom prst="roundRect">
              <a:avLst>
                <a:gd name="adj" fmla="val 19231"/>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400" dirty="0"/>
                <a:t>Happier Families</a:t>
              </a:r>
            </a:p>
          </p:txBody>
        </p:sp>
        <p:sp>
          <p:nvSpPr>
            <p:cNvPr id="821" name="Shape 821"/>
            <p:cNvSpPr/>
            <p:nvPr/>
          </p:nvSpPr>
          <p:spPr>
            <a:xfrm>
              <a:off x="8740688" y="510297"/>
              <a:ext cx="1587501" cy="990601"/>
            </a:xfrm>
            <a:prstGeom prst="roundRect">
              <a:avLst>
                <a:gd name="adj" fmla="val 19231"/>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200" dirty="0"/>
                <a:t>Less Vandalism</a:t>
              </a:r>
            </a:p>
          </p:txBody>
        </p:sp>
      </p:grpSp>
      <p:grpSp>
        <p:nvGrpSpPr>
          <p:cNvPr id="828" name="Group 828"/>
          <p:cNvGrpSpPr/>
          <p:nvPr/>
        </p:nvGrpSpPr>
        <p:grpSpPr>
          <a:xfrm>
            <a:off x="1570140" y="3670031"/>
            <a:ext cx="7002361" cy="1111520"/>
            <a:chOff x="0" y="6173"/>
            <a:chExt cx="12448640" cy="1482025"/>
          </a:xfrm>
        </p:grpSpPr>
        <p:sp>
          <p:nvSpPr>
            <p:cNvPr id="823" name="Shape 823"/>
            <p:cNvSpPr/>
            <p:nvPr/>
          </p:nvSpPr>
          <p:spPr>
            <a:xfrm>
              <a:off x="0" y="6173"/>
              <a:ext cx="2227162" cy="42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33400">
                <a:defRPr sz="2200" b="1">
                  <a:latin typeface="+mn-lt"/>
                  <a:ea typeface="+mn-ea"/>
                  <a:cs typeface="+mn-cs"/>
                  <a:sym typeface="Helvetica Neue Light"/>
                </a:defRPr>
              </a:lvl1pPr>
            </a:lstStyle>
            <a:p>
              <a:pPr lvl="0">
                <a:defRPr sz="1800" b="0"/>
              </a:pPr>
              <a:r>
                <a:rPr sz="1400"/>
                <a:t>2nd &amp; 3rd Years</a:t>
              </a:r>
            </a:p>
          </p:txBody>
        </p:sp>
        <p:sp>
          <p:nvSpPr>
            <p:cNvPr id="824" name="Shape 824"/>
            <p:cNvSpPr/>
            <p:nvPr/>
          </p:nvSpPr>
          <p:spPr>
            <a:xfrm>
              <a:off x="2225139" y="65797"/>
              <a:ext cx="10223501" cy="355601"/>
            </a:xfrm>
            <a:prstGeom prst="rightArrow">
              <a:avLst>
                <a:gd name="adj1" fmla="val 64594"/>
                <a:gd name="adj2" fmla="val 146931"/>
              </a:avLst>
            </a:prstGeom>
            <a:solidFill>
              <a:srgbClr val="00B8EC"/>
            </a:solidFill>
            <a:ln w="25400" cap="flat">
              <a:noFill/>
              <a:miter lim="400000"/>
            </a:ln>
            <a:effectLst/>
          </p:spPr>
          <p:txBody>
            <a:bodyPr wrap="square" lIns="0" tIns="0" rIns="0" bIns="0" numCol="1" anchor="ctr">
              <a:noAutofit/>
            </a:bodyPr>
            <a:lstStyle/>
            <a:p>
              <a:pPr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825" name="Shape 825"/>
            <p:cNvSpPr/>
            <p:nvPr/>
          </p:nvSpPr>
          <p:spPr>
            <a:xfrm>
              <a:off x="116939" y="522997"/>
              <a:ext cx="1866901" cy="927101"/>
            </a:xfrm>
            <a:prstGeom prst="roundRect">
              <a:avLst>
                <a:gd name="adj" fmla="val 20548"/>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600" dirty="0"/>
                <a:t>ADHD </a:t>
              </a:r>
              <a:r>
                <a:rPr lang="en-US" sz="1600" dirty="0" smtClean="0"/>
                <a:t>Reduction</a:t>
              </a:r>
              <a:endParaRPr sz="1600" dirty="0"/>
            </a:p>
          </p:txBody>
        </p:sp>
        <p:sp>
          <p:nvSpPr>
            <p:cNvPr id="826" name="Shape 826"/>
            <p:cNvSpPr/>
            <p:nvPr/>
          </p:nvSpPr>
          <p:spPr>
            <a:xfrm>
              <a:off x="2110839" y="522997"/>
              <a:ext cx="2578101" cy="965201"/>
            </a:xfrm>
            <a:prstGeom prst="roundRect">
              <a:avLst>
                <a:gd name="adj" fmla="val 19737"/>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defTabSz="336042">
                <a:defRPr sz="1800"/>
              </a:pPr>
              <a:r>
                <a:rPr sz="1500" dirty="0">
                  <a:sym typeface="Helvetica Neue Light"/>
                </a:rPr>
                <a:t>Oppositional</a:t>
              </a:r>
            </a:p>
            <a:p>
              <a:pPr algn="ctr" defTabSz="336042">
                <a:defRPr sz="1800"/>
              </a:pPr>
              <a:r>
                <a:rPr sz="1500" dirty="0">
                  <a:sym typeface="Helvetica Neue Light"/>
                </a:rPr>
                <a:t> Defiance </a:t>
              </a:r>
              <a:r>
                <a:rPr lang="en-US" sz="1500" dirty="0" smtClean="0">
                  <a:sym typeface="Helvetica Neue Light"/>
                </a:rPr>
                <a:t>Reduction</a:t>
              </a:r>
              <a:endParaRPr sz="1500" dirty="0">
                <a:sym typeface="Helvetica Neue Light"/>
              </a:endParaRPr>
            </a:p>
          </p:txBody>
        </p:sp>
        <p:sp>
          <p:nvSpPr>
            <p:cNvPr id="827" name="Shape 827"/>
            <p:cNvSpPr/>
            <p:nvPr/>
          </p:nvSpPr>
          <p:spPr>
            <a:xfrm>
              <a:off x="4815939" y="522997"/>
              <a:ext cx="2578101" cy="965201"/>
            </a:xfrm>
            <a:prstGeom prst="roundRect">
              <a:avLst>
                <a:gd name="adj" fmla="val 19737"/>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400">
                  <a:latin typeface="+mn-lt"/>
                  <a:ea typeface="+mn-ea"/>
                  <a:cs typeface="+mn-cs"/>
                  <a:sym typeface="Helvetica Neue Light"/>
                </a:defRPr>
              </a:lvl1pPr>
            </a:lstStyle>
            <a:p>
              <a:pPr lvl="0">
                <a:defRPr sz="1800"/>
              </a:pPr>
              <a:r>
                <a:rPr sz="1500" dirty="0"/>
                <a:t>Special Education </a:t>
              </a:r>
              <a:r>
                <a:rPr lang="en-US" sz="1500" dirty="0" smtClean="0"/>
                <a:t>Decrease</a:t>
              </a:r>
              <a:endParaRPr sz="1500" dirty="0"/>
            </a:p>
          </p:txBody>
        </p:sp>
      </p:grpSp>
      <p:grpSp>
        <p:nvGrpSpPr>
          <p:cNvPr id="837" name="Group 837"/>
          <p:cNvGrpSpPr/>
          <p:nvPr/>
        </p:nvGrpSpPr>
        <p:grpSpPr>
          <a:xfrm>
            <a:off x="1593056" y="4770301"/>
            <a:ext cx="6993731" cy="1116149"/>
            <a:chOff x="0" y="0"/>
            <a:chExt cx="12433299" cy="1488197"/>
          </a:xfrm>
        </p:grpSpPr>
        <p:sp>
          <p:nvSpPr>
            <p:cNvPr id="829" name="Shape 829"/>
            <p:cNvSpPr/>
            <p:nvPr/>
          </p:nvSpPr>
          <p:spPr>
            <a:xfrm>
              <a:off x="0" y="0"/>
              <a:ext cx="1506551" cy="4363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33400">
                <a:defRPr sz="2200" b="1">
                  <a:latin typeface="+mn-lt"/>
                  <a:ea typeface="+mn-ea"/>
                  <a:cs typeface="+mn-cs"/>
                  <a:sym typeface="Helvetica Neue Light"/>
                </a:defRPr>
              </a:lvl1pPr>
            </a:lstStyle>
            <a:p>
              <a:pPr lvl="0">
                <a:defRPr sz="1800" b="0"/>
              </a:pPr>
              <a:r>
                <a:rPr sz="1400"/>
                <a:t>5-15 Years</a:t>
              </a:r>
            </a:p>
          </p:txBody>
        </p:sp>
        <p:sp>
          <p:nvSpPr>
            <p:cNvPr id="830" name="Shape 830"/>
            <p:cNvSpPr/>
            <p:nvPr/>
          </p:nvSpPr>
          <p:spPr>
            <a:xfrm>
              <a:off x="2171700" y="65797"/>
              <a:ext cx="10223500" cy="355601"/>
            </a:xfrm>
            <a:prstGeom prst="rightArrow">
              <a:avLst>
                <a:gd name="adj1" fmla="val 64594"/>
                <a:gd name="adj2" fmla="val 146931"/>
              </a:avLst>
            </a:prstGeom>
            <a:solidFill>
              <a:srgbClr val="00B8EC"/>
            </a:solidFill>
            <a:ln w="25400" cap="flat">
              <a:noFill/>
              <a:miter lim="400000"/>
            </a:ln>
            <a:effectLst/>
          </p:spPr>
          <p:txBody>
            <a:bodyPr wrap="square" lIns="0" tIns="0" rIns="0" bIns="0" numCol="1" anchor="ctr">
              <a:noAutofit/>
            </a:bodyPr>
            <a:lstStyle/>
            <a:p>
              <a:pPr algn="ctr" defTabSz="336042">
                <a:defRPr sz="2800">
                  <a:solidFill>
                    <a:srgbClr val="FFFFFF"/>
                  </a:solidFill>
                  <a:effectLst>
                    <a:outerShdw blurRad="38100" dist="12700" dir="5400000" rotWithShape="0">
                      <a:srgbClr val="000000">
                        <a:alpha val="50000"/>
                      </a:srgbClr>
                    </a:outerShdw>
                  </a:effectLst>
                  <a:latin typeface="+mn-lt"/>
                  <a:ea typeface="+mn-ea"/>
                  <a:cs typeface="+mn-cs"/>
                  <a:sym typeface="Helvetica Neue Light"/>
                </a:defRPr>
              </a:pPr>
              <a:endParaRPr/>
            </a:p>
          </p:txBody>
        </p:sp>
        <p:sp>
          <p:nvSpPr>
            <p:cNvPr id="831" name="Shape 831"/>
            <p:cNvSpPr/>
            <p:nvPr/>
          </p:nvSpPr>
          <p:spPr>
            <a:xfrm>
              <a:off x="50800" y="522997"/>
              <a:ext cx="1485900" cy="927101"/>
            </a:xfrm>
            <a:prstGeom prst="roundRect">
              <a:avLst>
                <a:gd name="adj" fmla="val 20548"/>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600">
                  <a:latin typeface="+mn-lt"/>
                  <a:ea typeface="+mn-ea"/>
                  <a:cs typeface="+mn-cs"/>
                  <a:sym typeface="Helvetica Neue Light"/>
                </a:defRPr>
              </a:lvl1pPr>
            </a:lstStyle>
            <a:p>
              <a:pPr lvl="0">
                <a:defRPr sz="1800"/>
              </a:pPr>
              <a:r>
                <a:rPr sz="1400" dirty="0"/>
                <a:t>No Tobacco</a:t>
              </a:r>
            </a:p>
          </p:txBody>
        </p:sp>
        <p:sp>
          <p:nvSpPr>
            <p:cNvPr id="832" name="Shape 832"/>
            <p:cNvSpPr/>
            <p:nvPr/>
          </p:nvSpPr>
          <p:spPr>
            <a:xfrm>
              <a:off x="1676400" y="510297"/>
              <a:ext cx="1295400" cy="939801"/>
            </a:xfrm>
            <a:prstGeom prst="roundRect">
              <a:avLst>
                <a:gd name="adj" fmla="val 20270"/>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400">
                  <a:latin typeface="+mn-lt"/>
                  <a:ea typeface="+mn-ea"/>
                  <a:cs typeface="+mn-cs"/>
                  <a:sym typeface="Helvetica Neue Light"/>
                </a:defRPr>
              </a:lvl1pPr>
            </a:lstStyle>
            <a:p>
              <a:pPr lvl="0">
                <a:defRPr sz="1800"/>
              </a:pPr>
              <a:r>
                <a:rPr sz="1400" dirty="0"/>
                <a:t>Less Alcohol</a:t>
              </a:r>
            </a:p>
          </p:txBody>
        </p:sp>
        <p:sp>
          <p:nvSpPr>
            <p:cNvPr id="833" name="Shape 833"/>
            <p:cNvSpPr/>
            <p:nvPr/>
          </p:nvSpPr>
          <p:spPr>
            <a:xfrm>
              <a:off x="3111500" y="522997"/>
              <a:ext cx="2235200" cy="965201"/>
            </a:xfrm>
            <a:prstGeom prst="roundRect">
              <a:avLst>
                <a:gd name="adj" fmla="val 19737"/>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400">
                  <a:latin typeface="+mn-lt"/>
                  <a:ea typeface="+mn-ea"/>
                  <a:cs typeface="+mn-cs"/>
                  <a:sym typeface="Helvetica Neue Light"/>
                </a:defRPr>
              </a:lvl1pPr>
            </a:lstStyle>
            <a:p>
              <a:pPr lvl="0">
                <a:defRPr sz="1800"/>
              </a:pPr>
              <a:r>
                <a:rPr sz="1500"/>
                <a:t>Less Conduct Disorders</a:t>
              </a:r>
            </a:p>
          </p:txBody>
        </p:sp>
        <p:sp>
          <p:nvSpPr>
            <p:cNvPr id="834" name="Shape 834"/>
            <p:cNvSpPr/>
            <p:nvPr/>
          </p:nvSpPr>
          <p:spPr>
            <a:xfrm>
              <a:off x="5486400" y="510297"/>
              <a:ext cx="1866900" cy="965201"/>
            </a:xfrm>
            <a:prstGeom prst="roundRect">
              <a:avLst>
                <a:gd name="adj" fmla="val 19737"/>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400">
                  <a:latin typeface="+mn-lt"/>
                  <a:ea typeface="+mn-ea"/>
                  <a:cs typeface="+mn-cs"/>
                  <a:sym typeface="Helvetica Neue Light"/>
                </a:defRPr>
              </a:lvl1pPr>
            </a:lstStyle>
            <a:p>
              <a:pPr lvl="0">
                <a:defRPr sz="1800"/>
              </a:pPr>
              <a:r>
                <a:rPr sz="1400" dirty="0"/>
                <a:t>Less Depression</a:t>
              </a:r>
            </a:p>
          </p:txBody>
        </p:sp>
        <p:sp>
          <p:nvSpPr>
            <p:cNvPr id="835" name="Shape 835"/>
            <p:cNvSpPr/>
            <p:nvPr/>
          </p:nvSpPr>
          <p:spPr>
            <a:xfrm>
              <a:off x="7493000" y="497597"/>
              <a:ext cx="2400300" cy="965201"/>
            </a:xfrm>
            <a:prstGeom prst="roundRect">
              <a:avLst>
                <a:gd name="adj" fmla="val 19737"/>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400">
                  <a:latin typeface="+mn-lt"/>
                  <a:ea typeface="+mn-ea"/>
                  <a:cs typeface="+mn-cs"/>
                  <a:sym typeface="Helvetica Neue Light"/>
                </a:defRPr>
              </a:lvl1pPr>
            </a:lstStyle>
            <a:p>
              <a:pPr lvl="0">
                <a:defRPr sz="1800"/>
              </a:pPr>
              <a:r>
                <a:rPr sz="1500"/>
                <a:t>Less Crime, Violence, Suicide</a:t>
              </a:r>
            </a:p>
          </p:txBody>
        </p:sp>
        <p:sp>
          <p:nvSpPr>
            <p:cNvPr id="836" name="Shape 836"/>
            <p:cNvSpPr/>
            <p:nvPr/>
          </p:nvSpPr>
          <p:spPr>
            <a:xfrm>
              <a:off x="10033000" y="484897"/>
              <a:ext cx="2400300" cy="965201"/>
            </a:xfrm>
            <a:prstGeom prst="roundRect">
              <a:avLst>
                <a:gd name="adj" fmla="val 19737"/>
              </a:avLst>
            </a:prstGeom>
            <a:solidFill>
              <a:srgbClr val="9EC308"/>
            </a:solidFill>
            <a:ln w="254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33400">
                <a:defRPr sz="2400">
                  <a:latin typeface="+mn-lt"/>
                  <a:ea typeface="+mn-ea"/>
                  <a:cs typeface="+mn-cs"/>
                  <a:sym typeface="Helvetica Neue Light"/>
                </a:defRPr>
              </a:lvl1pPr>
            </a:lstStyle>
            <a:p>
              <a:pPr lvl="0">
                <a:defRPr sz="1800"/>
              </a:pPr>
              <a:r>
                <a:rPr sz="1500"/>
                <a:t>High School Grad &amp; University</a:t>
              </a:r>
            </a:p>
          </p:txBody>
        </p:sp>
      </p:grpSp>
      <p:sp>
        <p:nvSpPr>
          <p:cNvPr id="838" name="Shape 838"/>
          <p:cNvSpPr/>
          <p:nvPr/>
        </p:nvSpPr>
        <p:spPr>
          <a:xfrm>
            <a:off x="1386964" y="6289708"/>
            <a:ext cx="7629526" cy="203133"/>
          </a:xfrm>
          <a:prstGeom prst="rect">
            <a:avLst/>
          </a:prstGeom>
          <a:ln w="12700">
            <a:miter lim="400000"/>
          </a:ln>
          <a:extLst>
            <a:ext uri="{C572A759-6A51-4108-AA02-DFA0A04FC94B}">
              <ma14:wrappingTextBoxFlag xmlns:ma14="http://schemas.microsoft.com/office/mac/drawingml/2011/main" val="1"/>
            </a:ext>
          </a:extLst>
        </p:spPr>
        <p:txBody>
          <a:bodyPr lIns="32004" tIns="32004" rIns="32004" bIns="32004" anchor="ctr">
            <a:spAutoFit/>
          </a:bodyPr>
          <a:lstStyle>
            <a:lvl1pPr defTabSz="533400">
              <a:defRPr sz="1500">
                <a:latin typeface="+mn-lt"/>
                <a:ea typeface="+mn-ea"/>
                <a:cs typeface="+mn-cs"/>
                <a:sym typeface="Helvetica Neue Light"/>
              </a:defRPr>
            </a:lvl1pPr>
          </a:lstStyle>
          <a:p>
            <a:pPr lvl="0">
              <a:defRPr sz="1800"/>
            </a:pPr>
            <a:r>
              <a:rPr sz="900"/>
              <a:t>Copyright © 2011-13, PAXIS Institute. Only for use by accredited PAX GBG Coaches and licensed by PAXIS.</a:t>
            </a:r>
          </a:p>
        </p:txBody>
      </p:sp>
      <p:pic>
        <p:nvPicPr>
          <p:cNvPr id="846" name="droppedImage.pdf"/>
          <p:cNvPicPr/>
          <p:nvPr/>
        </p:nvPicPr>
        <p:blipFill>
          <a:blip r:embed="rId3">
            <a:extLst/>
          </a:blip>
          <a:stretch>
            <a:fillRect/>
          </a:stretch>
        </p:blipFill>
        <p:spPr>
          <a:xfrm>
            <a:off x="5393531" y="1685925"/>
            <a:ext cx="2921794" cy="819150"/>
          </a:xfrm>
          <a:prstGeom prst="rect">
            <a:avLst/>
          </a:prstGeom>
          <a:ln w="12700">
            <a:miter lim="400000"/>
          </a:ln>
        </p:spPr>
      </p:pic>
    </p:spTree>
    <p:extLst>
      <p:ext uri="{BB962C8B-B14F-4D97-AF65-F5344CB8AC3E}">
        <p14:creationId xmlns:p14="http://schemas.microsoft.com/office/powerpoint/2010/main" val="97071267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p:tmAbs val="0"/>
                                  </p:iterate>
                                  <p:childTnLst>
                                    <p:set>
                                      <p:cBhvr>
                                        <p:cTn id="6" fill="hold"/>
                                        <p:tgtEl>
                                          <p:spTgt spid="8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iterate>
                                    <p:tmAbs val="0"/>
                                  </p:iterate>
                                  <p:childTnLst>
                                    <p:set>
                                      <p:cBhvr>
                                        <p:cTn id="9" fill="hold"/>
                                        <p:tgtEl>
                                          <p:spTgt spid="82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iterate>
                                    <p:tmAbs val="0"/>
                                  </p:iterate>
                                  <p:childTnLst>
                                    <p:set>
                                      <p:cBhvr>
                                        <p:cTn id="12" fill="hold"/>
                                        <p:tgtEl>
                                          <p:spTgt spid="828"/>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iterate>
                                    <p:tmAbs val="0"/>
                                  </p:iterate>
                                  <p:childTnLst>
                                    <p:set>
                                      <p:cBhvr>
                                        <p:cTn id="15" fill="hold"/>
                                        <p:tgtEl>
                                          <p:spTgt spid="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 grpId="0" animBg="1" advAuto="0"/>
      <p:bldP spid="822" grpId="0" animBg="1" advAuto="0"/>
      <p:bldP spid="828" grpId="0" animBg="1" advAuto="0"/>
      <p:bldP spid="837"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b="1" dirty="0" smtClean="0">
                <a:solidFill>
                  <a:srgbClr val="00B050"/>
                </a:solidFill>
              </a:rPr>
              <a:t>Beliefs and Facts</a:t>
            </a:r>
          </a:p>
        </p:txBody>
      </p:sp>
      <p:sp>
        <p:nvSpPr>
          <p:cNvPr id="12291" name="Rectangle 3"/>
          <p:cNvSpPr>
            <a:spLocks noGrp="1" noChangeArrowheads="1"/>
          </p:cNvSpPr>
          <p:nvPr>
            <p:ph type="body" idx="1"/>
          </p:nvPr>
        </p:nvSpPr>
        <p:spPr/>
        <p:txBody>
          <a:bodyPr/>
          <a:lstStyle/>
          <a:p>
            <a:pPr eaLnBrk="1" hangingPunct="1"/>
            <a:r>
              <a:rPr lang="en-US" sz="2800" b="1" dirty="0" smtClean="0"/>
              <a:t>Parent values are instilled in our youth – tell your children everyday to say “I can do anything!”</a:t>
            </a:r>
          </a:p>
          <a:p>
            <a:pPr eaLnBrk="1" hangingPunct="1"/>
            <a:r>
              <a:rPr lang="en-US" sz="2800" b="1" dirty="0" smtClean="0"/>
              <a:t>7,200 students dropout daily in the US</a:t>
            </a:r>
          </a:p>
          <a:p>
            <a:pPr eaLnBrk="1" hangingPunct="1"/>
            <a:r>
              <a:rPr lang="en-US" sz="2800" b="1" dirty="0" smtClean="0"/>
              <a:t>A 4 year college graduate makes 1 million dollars more in their lifetime than a high school graduate.</a:t>
            </a:r>
          </a:p>
          <a:p>
            <a:pPr eaLnBrk="1" hangingPunct="1"/>
            <a:r>
              <a:rPr lang="en-US" sz="2800" b="1" dirty="0" smtClean="0"/>
              <a:t>Teach your child to develop goals </a:t>
            </a:r>
          </a:p>
          <a:p>
            <a:r>
              <a:rPr lang="en-US" sz="2800" b="1" dirty="0"/>
              <a:t>Children laugh 400 times a day</a:t>
            </a:r>
          </a:p>
          <a:p>
            <a:r>
              <a:rPr lang="en-US" sz="2800" b="1" dirty="0"/>
              <a:t>Adults laugh 15 times per day</a:t>
            </a:r>
          </a:p>
          <a:p>
            <a:pPr eaLnBrk="1" hangingPunct="1">
              <a:lnSpc>
                <a:spcPct val="90000"/>
              </a:lnSpc>
            </a:pPr>
            <a:endParaRPr lang="en-US" sz="2800" dirty="0" smtClean="0"/>
          </a:p>
          <a:p>
            <a:pPr eaLnBrk="1" hangingPunct="1">
              <a:lnSpc>
                <a:spcPct val="90000"/>
              </a:lnSpc>
            </a:pPr>
            <a:endParaRPr lang="en-US" sz="2800" dirty="0" smtClean="0"/>
          </a:p>
        </p:txBody>
      </p:sp>
    </p:spTree>
    <p:extLst>
      <p:ext uri="{BB962C8B-B14F-4D97-AF65-F5344CB8AC3E}">
        <p14:creationId xmlns:p14="http://schemas.microsoft.com/office/powerpoint/2010/main" val="3766718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sz="4000" b="1" dirty="0" smtClean="0">
                <a:solidFill>
                  <a:srgbClr val="00B050"/>
                </a:solidFill>
              </a:rPr>
              <a:t>Some things we know but often forget:</a:t>
            </a:r>
          </a:p>
        </p:txBody>
      </p:sp>
      <p:sp>
        <p:nvSpPr>
          <p:cNvPr id="39939" name="Rectangle 3"/>
          <p:cNvSpPr>
            <a:spLocks noGrp="1" noChangeArrowheads="1"/>
          </p:cNvSpPr>
          <p:nvPr>
            <p:ph type="body" idx="1"/>
          </p:nvPr>
        </p:nvSpPr>
        <p:spPr/>
        <p:txBody>
          <a:bodyPr/>
          <a:lstStyle/>
          <a:p>
            <a:pPr eaLnBrk="1" hangingPunct="1">
              <a:lnSpc>
                <a:spcPct val="80000"/>
              </a:lnSpc>
            </a:pPr>
            <a:r>
              <a:rPr lang="en-US" sz="2800" b="1" dirty="0" smtClean="0"/>
              <a:t>Our role is to teach, not criticize.</a:t>
            </a:r>
          </a:p>
          <a:p>
            <a:pPr eaLnBrk="1" hangingPunct="1">
              <a:lnSpc>
                <a:spcPct val="80000"/>
              </a:lnSpc>
            </a:pPr>
            <a:r>
              <a:rPr lang="en-US" sz="2800" b="1" dirty="0" smtClean="0"/>
              <a:t>They are our children, put them first.</a:t>
            </a:r>
          </a:p>
          <a:p>
            <a:pPr eaLnBrk="1" hangingPunct="1">
              <a:lnSpc>
                <a:spcPct val="80000"/>
              </a:lnSpc>
            </a:pPr>
            <a:r>
              <a:rPr lang="en-US" sz="2800" b="1" dirty="0" smtClean="0"/>
              <a:t>Mood affects learning, keep it positive.</a:t>
            </a:r>
          </a:p>
          <a:p>
            <a:pPr eaLnBrk="1" hangingPunct="1">
              <a:lnSpc>
                <a:spcPct val="80000"/>
              </a:lnSpc>
            </a:pPr>
            <a:r>
              <a:rPr lang="en-US" sz="2800" b="1" dirty="0" smtClean="0"/>
              <a:t>The power of praise can affect our children’s futures.</a:t>
            </a:r>
          </a:p>
          <a:p>
            <a:pPr eaLnBrk="1" hangingPunct="1">
              <a:lnSpc>
                <a:spcPct val="80000"/>
              </a:lnSpc>
            </a:pPr>
            <a:r>
              <a:rPr lang="en-US" sz="2800" b="1" dirty="0" smtClean="0"/>
              <a:t>Make a difference in the life of our children by teaching them to look for the good in all. </a:t>
            </a:r>
          </a:p>
          <a:p>
            <a:pPr eaLnBrk="1" hangingPunct="1">
              <a:lnSpc>
                <a:spcPct val="80000"/>
              </a:lnSpc>
            </a:pPr>
            <a:r>
              <a:rPr lang="en-US" sz="2800" b="1" dirty="0" smtClean="0"/>
              <a:t>Praise (specifically) often and build a positive future for our children.</a:t>
            </a:r>
          </a:p>
        </p:txBody>
      </p:sp>
    </p:spTree>
    <p:extLst>
      <p:ext uri="{BB962C8B-B14F-4D97-AF65-F5344CB8AC3E}">
        <p14:creationId xmlns:p14="http://schemas.microsoft.com/office/powerpoint/2010/main" val="569239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A Final Thought…</a:t>
            </a:r>
          </a:p>
        </p:txBody>
      </p:sp>
      <p:sp>
        <p:nvSpPr>
          <p:cNvPr id="3" name="Content Placeholder 2"/>
          <p:cNvSpPr>
            <a:spLocks noGrp="1"/>
          </p:cNvSpPr>
          <p:nvPr>
            <p:ph idx="1"/>
          </p:nvPr>
        </p:nvSpPr>
        <p:spPr>
          <a:xfrm>
            <a:off x="914400" y="1524000"/>
            <a:ext cx="7086600" cy="3657600"/>
          </a:xfrm>
        </p:spPr>
        <p:txBody>
          <a:bodyPr>
            <a:normAutofit/>
          </a:bodyPr>
          <a:lstStyle/>
          <a:p>
            <a:pPr marL="0" indent="0">
              <a:buFontTx/>
              <a:buNone/>
              <a:defRPr/>
            </a:pPr>
            <a:r>
              <a:rPr lang="en-US" dirty="0" smtClean="0"/>
              <a:t>“People </a:t>
            </a:r>
            <a:r>
              <a:rPr lang="en-US" dirty="0"/>
              <a:t>often say that motivation doesn’t </a:t>
            </a:r>
            <a:r>
              <a:rPr lang="en-US" dirty="0" smtClean="0"/>
              <a:t>last.  Well</a:t>
            </a:r>
            <a:r>
              <a:rPr lang="en-US" dirty="0"/>
              <a:t>, neither does bathing. That’s why we recommend it daily</a:t>
            </a:r>
            <a:r>
              <a:rPr lang="en-US" dirty="0" smtClean="0"/>
              <a:t>.” </a:t>
            </a:r>
            <a:endParaRPr lang="en-US" dirty="0"/>
          </a:p>
          <a:p>
            <a:pPr marL="0" indent="0">
              <a:buFontTx/>
              <a:buNone/>
              <a:defRPr/>
            </a:pPr>
            <a:r>
              <a:rPr lang="en-US" dirty="0"/>
              <a:t> 				</a:t>
            </a:r>
            <a:endParaRPr lang="en-US" dirty="0" smtClean="0"/>
          </a:p>
          <a:p>
            <a:pPr marL="0" indent="0">
              <a:buFontTx/>
              <a:buNone/>
              <a:defRPr/>
            </a:pPr>
            <a:r>
              <a:rPr lang="en-US" dirty="0"/>
              <a:t>	</a:t>
            </a:r>
            <a:r>
              <a:rPr lang="en-US" dirty="0" smtClean="0"/>
              <a:t>			</a:t>
            </a:r>
          </a:p>
          <a:p>
            <a:pPr marL="0" indent="0">
              <a:buFontTx/>
              <a:buNone/>
              <a:defRPr/>
            </a:pPr>
            <a:r>
              <a:rPr lang="en-US" dirty="0"/>
              <a:t>	</a:t>
            </a:r>
            <a:r>
              <a:rPr lang="en-US" dirty="0" smtClean="0"/>
              <a:t>				</a:t>
            </a:r>
            <a:r>
              <a:rPr lang="en-US" dirty="0" err="1" smtClean="0"/>
              <a:t>Zig</a:t>
            </a:r>
            <a:r>
              <a:rPr lang="en-US" dirty="0" smtClean="0"/>
              <a:t> </a:t>
            </a:r>
            <a:r>
              <a:rPr lang="en-US" dirty="0" err="1"/>
              <a:t>Zigler</a:t>
            </a:r>
            <a:endParaRPr lang="en-US" dirty="0"/>
          </a:p>
          <a:p>
            <a:pPr marL="0" indent="0">
              <a:buFontTx/>
              <a:buNone/>
              <a:defRPr/>
            </a:pPr>
            <a:endParaRPr lang="en-US" dirty="0"/>
          </a:p>
        </p:txBody>
      </p:sp>
    </p:spTree>
    <p:extLst>
      <p:ext uri="{BB962C8B-B14F-4D97-AF65-F5344CB8AC3E}">
        <p14:creationId xmlns:p14="http://schemas.microsoft.com/office/powerpoint/2010/main" val="155851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idx="4294967295"/>
          </p:nvPr>
        </p:nvSpPr>
        <p:spPr>
          <a:xfrm>
            <a:off x="609600" y="228600"/>
            <a:ext cx="7924800" cy="1600200"/>
          </a:xfrm>
        </p:spPr>
        <p:txBody>
          <a:bodyPr>
            <a:normAutofit/>
          </a:bodyPr>
          <a:lstStyle/>
          <a:p>
            <a:r>
              <a:rPr lang="en-US" sz="6600" dirty="0" smtClean="0"/>
              <a:t>Questions </a:t>
            </a:r>
          </a:p>
        </p:txBody>
      </p:sp>
      <p:pic>
        <p:nvPicPr>
          <p:cNvPr id="257027" name="Picture 2" descr="C:\Documents and Settings\srouille\Local Settings\Temporary Internet Files\Content.IE5\R2PKD3RJ\MCj04348590000[1].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590800" y="2133600"/>
            <a:ext cx="4248150" cy="4248150"/>
          </a:xfrm>
          <a:noFill/>
        </p:spPr>
      </p:pic>
    </p:spTree>
    <p:extLst>
      <p:ext uri="{BB962C8B-B14F-4D97-AF65-F5344CB8AC3E}">
        <p14:creationId xmlns:p14="http://schemas.microsoft.com/office/powerpoint/2010/main" val="2558295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5400" b="1" dirty="0" smtClean="0">
                <a:solidFill>
                  <a:srgbClr val="00B050"/>
                </a:solidFill>
              </a:rPr>
              <a:t>Resources</a:t>
            </a:r>
          </a:p>
        </p:txBody>
      </p:sp>
      <p:sp>
        <p:nvSpPr>
          <p:cNvPr id="73731" name="Rectangle 3"/>
          <p:cNvSpPr>
            <a:spLocks noGrp="1" noChangeArrowheads="1"/>
          </p:cNvSpPr>
          <p:nvPr>
            <p:ph type="body" idx="1"/>
          </p:nvPr>
        </p:nvSpPr>
        <p:spPr/>
        <p:txBody>
          <a:bodyPr>
            <a:normAutofit/>
          </a:bodyPr>
          <a:lstStyle/>
          <a:p>
            <a:pPr eaLnBrk="1" hangingPunct="1"/>
            <a:r>
              <a:rPr lang="en-US" sz="4000" b="1" dirty="0" smtClean="0"/>
              <a:t>www.pbis.org  </a:t>
            </a:r>
          </a:p>
          <a:p>
            <a:pPr eaLnBrk="1" hangingPunct="1"/>
            <a:r>
              <a:rPr lang="en-US" sz="4000" b="1" dirty="0" smtClean="0"/>
              <a:t>www.pbismaryland.org </a:t>
            </a:r>
          </a:p>
          <a:p>
            <a:r>
              <a:rPr lang="en-US" sz="4000" b="1" dirty="0" smtClean="0"/>
              <a:t>www. goodbehaviorgame.org</a:t>
            </a:r>
          </a:p>
          <a:p>
            <a:r>
              <a:rPr lang="en-US" sz="4000" b="1" dirty="0" smtClean="0"/>
              <a:t>www.PubMed.gov</a:t>
            </a:r>
          </a:p>
          <a:p>
            <a:pPr eaLnBrk="1" hangingPunct="1"/>
            <a:r>
              <a:rPr lang="en-US" sz="4000" b="1" dirty="0" smtClean="0"/>
              <a:t>www.montgomeryschoolsmd.org</a:t>
            </a:r>
          </a:p>
          <a:p>
            <a:pPr eaLnBrk="1" hangingPunct="1"/>
            <a:r>
              <a:rPr lang="en-US" sz="4000" b="1" dirty="0" smtClean="0"/>
              <a:t>Michael_J_Muempfer@mcpsmd.org</a:t>
            </a:r>
          </a:p>
          <a:p>
            <a:pPr eaLnBrk="1" hangingPunct="1">
              <a:buFontTx/>
              <a:buNone/>
            </a:pPr>
            <a:endParaRPr lang="en-US" dirty="0" smtClean="0"/>
          </a:p>
          <a:p>
            <a:pPr eaLnBrk="1" hangingPunct="1">
              <a:buFontTx/>
              <a:buNone/>
            </a:pPr>
            <a:endParaRPr lang="en-US" dirty="0" smtClean="0">
              <a:solidFill>
                <a:schemeClr val="hlink"/>
              </a:solidFill>
            </a:endParaRPr>
          </a:p>
        </p:txBody>
      </p:sp>
    </p:spTree>
    <p:extLst>
      <p:ext uri="{BB962C8B-B14F-4D97-AF65-F5344CB8AC3E}">
        <p14:creationId xmlns:p14="http://schemas.microsoft.com/office/powerpoint/2010/main" val="766336005"/>
      </p:ext>
    </p:extLst>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Thank you!</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200" y="1676400"/>
            <a:ext cx="3785092" cy="4319736"/>
          </a:xfrm>
        </p:spPr>
      </p:pic>
    </p:spTree>
    <p:extLst>
      <p:ext uri="{BB962C8B-B14F-4D97-AF65-F5344CB8AC3E}">
        <p14:creationId xmlns:p14="http://schemas.microsoft.com/office/powerpoint/2010/main" val="1067270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00B050"/>
                </a:solidFill>
              </a:rPr>
              <a:t>I Believe</a:t>
            </a:r>
          </a:p>
        </p:txBody>
      </p:sp>
      <p:sp>
        <p:nvSpPr>
          <p:cNvPr id="6147" name="Rectangle 3"/>
          <p:cNvSpPr>
            <a:spLocks noGrp="1" noChangeArrowheads="1"/>
          </p:cNvSpPr>
          <p:nvPr>
            <p:ph type="body" idx="1"/>
          </p:nvPr>
        </p:nvSpPr>
        <p:spPr/>
        <p:txBody>
          <a:bodyPr/>
          <a:lstStyle/>
          <a:p>
            <a:pPr eaLnBrk="1" hangingPunct="1"/>
            <a:r>
              <a:rPr lang="en-US" b="1" dirty="0" smtClean="0"/>
              <a:t>I believe that parents are the child’s first and most important teacher. </a:t>
            </a:r>
          </a:p>
          <a:p>
            <a:pPr eaLnBrk="1" hangingPunct="1"/>
            <a:endParaRPr lang="en-US" b="1" dirty="0" smtClean="0"/>
          </a:p>
          <a:p>
            <a:pPr eaLnBrk="1" hangingPunct="1"/>
            <a:r>
              <a:rPr lang="en-US" b="1" dirty="0" smtClean="0"/>
              <a:t>I believe that the schools cannot do it alone.</a:t>
            </a:r>
          </a:p>
          <a:p>
            <a:pPr marL="0" indent="0" eaLnBrk="1" hangingPunct="1">
              <a:buNone/>
            </a:pPr>
            <a:r>
              <a:rPr lang="en-US" b="1" dirty="0" smtClean="0"/>
              <a:t> </a:t>
            </a:r>
          </a:p>
          <a:p>
            <a:pPr eaLnBrk="1" hangingPunct="1"/>
            <a:r>
              <a:rPr lang="en-US" b="1" dirty="0" smtClean="0"/>
              <a:t>I believe that we must work as a team.</a:t>
            </a:r>
            <a:endParaRPr lang="en-US" dirty="0" smtClean="0"/>
          </a:p>
          <a:p>
            <a:pPr eaLnBrk="1" hangingPunct="1"/>
            <a:endParaRPr lang="en-US" dirty="0" smtClean="0"/>
          </a:p>
        </p:txBody>
      </p:sp>
    </p:spTree>
    <p:extLst>
      <p:ext uri="{BB962C8B-B14F-4D97-AF65-F5344CB8AC3E}">
        <p14:creationId xmlns:p14="http://schemas.microsoft.com/office/powerpoint/2010/main" val="46227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What is </a:t>
            </a:r>
            <a:r>
              <a:rPr lang="en-US" b="1" dirty="0" err="1" smtClean="0">
                <a:solidFill>
                  <a:srgbClr val="00B050"/>
                </a:solidFill>
                <a:latin typeface="Times New Roman" panose="02020603050405020304" pitchFamily="18" charset="0"/>
                <a:cs typeface="Times New Roman" panose="02020603050405020304" pitchFamily="18" charset="0"/>
              </a:rPr>
              <a:t>PBIS</a:t>
            </a:r>
            <a:r>
              <a:rPr lang="en-US" b="1" dirty="0" smtClean="0">
                <a:solidFill>
                  <a:srgbClr val="00B050"/>
                </a:solidFill>
                <a:latin typeface="Times New Roman" panose="02020603050405020304" pitchFamily="18" charset="0"/>
                <a:cs typeface="Times New Roman" panose="02020603050405020304" pitchFamily="18" charset="0"/>
              </a:rPr>
              <a: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sz="2400" dirty="0" smtClean="0">
                <a:latin typeface="Comic Sans MS" pitchFamily="66" charset="0"/>
              </a:rPr>
              <a:t>Positive Behavior Interventions and Supports (</a:t>
            </a:r>
            <a:r>
              <a:rPr lang="en-US" sz="2400" dirty="0" err="1" smtClean="0">
                <a:latin typeface="Comic Sans MS" pitchFamily="66" charset="0"/>
              </a:rPr>
              <a:t>PBIS</a:t>
            </a:r>
            <a:r>
              <a:rPr lang="en-US" sz="2400" dirty="0" smtClean="0">
                <a:latin typeface="Comic Sans MS" pitchFamily="66" charset="0"/>
              </a:rPr>
              <a:t>) is a framework for a school  that supports a positive school climate and positive behavior in school.</a:t>
            </a:r>
          </a:p>
          <a:p>
            <a:pPr lvl="1"/>
            <a:r>
              <a:rPr lang="en-US" sz="2000" dirty="0" smtClean="0">
                <a:latin typeface="Comic Sans MS" pitchFamily="66" charset="0"/>
              </a:rPr>
              <a:t>Implemented in 109 MCPS Schools</a:t>
            </a:r>
          </a:p>
          <a:p>
            <a:pPr lvl="1"/>
            <a:endParaRPr lang="en-US" sz="2000" dirty="0" smtClean="0">
              <a:latin typeface="Comic Sans MS" pitchFamily="66"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038600" cy="3886200"/>
          </a:xfrm>
        </p:spPr>
      </p:pic>
    </p:spTree>
    <p:extLst>
      <p:ext uri="{BB962C8B-B14F-4D97-AF65-F5344CB8AC3E}">
        <p14:creationId xmlns:p14="http://schemas.microsoft.com/office/powerpoint/2010/main" val="535103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304800"/>
            <a:ext cx="80010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dirty="0">
                <a:solidFill>
                  <a:schemeClr val="tx2"/>
                </a:solidFill>
              </a:rPr>
              <a:t/>
            </a:r>
            <a:br>
              <a:rPr lang="en-US" sz="4400" dirty="0">
                <a:solidFill>
                  <a:schemeClr val="tx2"/>
                </a:solidFill>
              </a:rPr>
            </a:br>
            <a:r>
              <a:rPr lang="en-US" sz="4400" dirty="0">
                <a:solidFill>
                  <a:schemeClr val="tx2"/>
                </a:solidFill>
              </a:rPr>
              <a:t>       </a:t>
            </a:r>
            <a:r>
              <a:rPr lang="en-US" sz="4400" b="1" dirty="0">
                <a:solidFill>
                  <a:srgbClr val="00B050"/>
                </a:solidFill>
              </a:rPr>
              <a:t>What is PBIS ?</a:t>
            </a:r>
            <a:r>
              <a:rPr lang="en-US" sz="4400" dirty="0">
                <a:solidFill>
                  <a:schemeClr val="tx2"/>
                </a:solidFill>
              </a:rPr>
              <a:t/>
            </a:r>
            <a:br>
              <a:rPr lang="en-US" sz="4400" dirty="0">
                <a:solidFill>
                  <a:schemeClr val="tx2"/>
                </a:solidFill>
              </a:rPr>
            </a:br>
            <a:endParaRPr lang="en-US" sz="4400" dirty="0">
              <a:solidFill>
                <a:schemeClr val="tx2"/>
              </a:solidFill>
            </a:endParaRPr>
          </a:p>
        </p:txBody>
      </p:sp>
      <p:sp>
        <p:nvSpPr>
          <p:cNvPr id="18435" name="Rectangle 3"/>
          <p:cNvSpPr>
            <a:spLocks noChangeArrowheads="1"/>
          </p:cNvSpPr>
          <p:nvPr/>
        </p:nvSpPr>
        <p:spPr bwMode="auto">
          <a:xfrm>
            <a:off x="304800" y="2209800"/>
            <a:ext cx="88392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hlink"/>
              </a:buClr>
            </a:pPr>
            <a:endParaRPr lang="en-US" sz="2000" dirty="0">
              <a:latin typeface="Times New Roman" pitchFamily="-106" charset="0"/>
            </a:endParaRPr>
          </a:p>
          <a:p>
            <a:pPr marL="342900" indent="-342900" eaLnBrk="1" hangingPunct="1">
              <a:spcBef>
                <a:spcPct val="20000"/>
              </a:spcBef>
              <a:buClr>
                <a:schemeClr val="hlink"/>
              </a:buClr>
              <a:buFontTx/>
              <a:buChar char="•"/>
            </a:pPr>
            <a:r>
              <a:rPr lang="en-US" sz="2800" b="1" dirty="0">
                <a:latin typeface="Times New Roman" pitchFamily="-106" charset="0"/>
              </a:rPr>
              <a:t>PBIS is a pro-active </a:t>
            </a:r>
            <a:r>
              <a:rPr lang="en-US" sz="2800" b="1" dirty="0" smtClean="0">
                <a:latin typeface="Times New Roman" pitchFamily="-106" charset="0"/>
              </a:rPr>
              <a:t>reinforcement </a:t>
            </a:r>
            <a:r>
              <a:rPr lang="en-US" sz="2800" b="1" dirty="0">
                <a:latin typeface="Times New Roman" pitchFamily="-106" charset="0"/>
              </a:rPr>
              <a:t>based system rather than a reactive consequence based system.</a:t>
            </a:r>
          </a:p>
          <a:p>
            <a:pPr marL="342900" indent="-342900" eaLnBrk="1" hangingPunct="1">
              <a:spcBef>
                <a:spcPct val="20000"/>
              </a:spcBef>
              <a:buClr>
                <a:schemeClr val="hlink"/>
              </a:buClr>
              <a:buFontTx/>
              <a:buChar char="•"/>
            </a:pPr>
            <a:r>
              <a:rPr lang="en-US" sz="2800" b="1" dirty="0">
                <a:latin typeface="Times New Roman" pitchFamily="-106" charset="0"/>
              </a:rPr>
              <a:t>The focus is teaching behaviors that lead to academic success.</a:t>
            </a:r>
          </a:p>
          <a:p>
            <a:pPr marL="342900" indent="-342900" eaLnBrk="1" hangingPunct="1">
              <a:spcBef>
                <a:spcPct val="20000"/>
              </a:spcBef>
              <a:buClr>
                <a:schemeClr val="hlink"/>
              </a:buClr>
              <a:buFontTx/>
              <a:buChar char="•"/>
            </a:pPr>
            <a:r>
              <a:rPr lang="en-US" sz="2800" b="1" dirty="0">
                <a:latin typeface="Times New Roman" pitchFamily="-106" charset="0"/>
              </a:rPr>
              <a:t>Praise is a powerful strategy that supports generalization </a:t>
            </a:r>
          </a:p>
          <a:p>
            <a:pPr marL="342900" indent="-342900" eaLnBrk="1" hangingPunct="1">
              <a:spcBef>
                <a:spcPct val="20000"/>
              </a:spcBef>
              <a:buClr>
                <a:schemeClr val="hlink"/>
              </a:buClr>
              <a:buFontTx/>
              <a:buChar char="•"/>
            </a:pPr>
            <a:r>
              <a:rPr lang="en-US" sz="2800" b="1" dirty="0">
                <a:latin typeface="Times New Roman" pitchFamily="-106" charset="0"/>
              </a:rPr>
              <a:t>Praise is vital for effective PBIS implementation.</a:t>
            </a:r>
          </a:p>
          <a:p>
            <a:pPr marL="342900" indent="-342900" eaLnBrk="1" hangingPunct="1">
              <a:spcBef>
                <a:spcPct val="20000"/>
              </a:spcBef>
              <a:buClr>
                <a:schemeClr val="hlink"/>
              </a:buClr>
              <a:buFontTx/>
              <a:buChar char="•"/>
            </a:pPr>
            <a:endParaRPr lang="en-US" sz="2000" b="1" dirty="0">
              <a:latin typeface="Times New Roman" pitchFamily="-106" charset="0"/>
            </a:endParaRPr>
          </a:p>
          <a:p>
            <a:pPr marL="342900" indent="-342900" eaLnBrk="1" hangingPunct="1">
              <a:spcBef>
                <a:spcPct val="20000"/>
              </a:spcBef>
              <a:buClr>
                <a:schemeClr val="hlink"/>
              </a:buClr>
              <a:buFontTx/>
              <a:buChar char="•"/>
            </a:pPr>
            <a:endParaRPr lang="en-US" sz="3200" dirty="0">
              <a:latin typeface="Times New Roman" pitchFamily="-106" charset="0"/>
            </a:endParaRPr>
          </a:p>
        </p:txBody>
      </p:sp>
      <p:sp>
        <p:nvSpPr>
          <p:cNvPr id="18436" name="AutoShape 4"/>
          <p:cNvSpPr>
            <a:spLocks noChangeArrowheads="1"/>
          </p:cNvSpPr>
          <p:nvPr/>
        </p:nvSpPr>
        <p:spPr bwMode="auto">
          <a:xfrm>
            <a:off x="0" y="0"/>
            <a:ext cx="1371600" cy="2133600"/>
          </a:xfrm>
          <a:prstGeom prst="rtTriangle">
            <a:avLst/>
          </a:prstGeom>
          <a:solidFill>
            <a:srgbClr val="33CC33"/>
          </a:solidFill>
          <a:ln w="9525" algn="in">
            <a:solidFill>
              <a:srgbClr val="000000"/>
            </a:solidFill>
            <a:miter lim="800000"/>
            <a:headEnd/>
            <a:tailEnd/>
          </a:ln>
        </p:spPr>
        <p:txBody>
          <a:bodyPr lIns="36576" tIns="36576" rIns="36576" bIns="36576"/>
          <a:lstStyle/>
          <a:p>
            <a:endParaRPr lang="en-US"/>
          </a:p>
        </p:txBody>
      </p:sp>
      <p:sp>
        <p:nvSpPr>
          <p:cNvPr id="18437" name="AutoShape 5"/>
          <p:cNvSpPr>
            <a:spLocks noChangeArrowheads="1"/>
          </p:cNvSpPr>
          <p:nvPr/>
        </p:nvSpPr>
        <p:spPr bwMode="auto">
          <a:xfrm>
            <a:off x="0" y="0"/>
            <a:ext cx="571500" cy="893763"/>
          </a:xfrm>
          <a:prstGeom prst="rtTriangle">
            <a:avLst/>
          </a:prstGeom>
          <a:solidFill>
            <a:srgbClr val="FFFF00"/>
          </a:solidFill>
          <a:ln w="9525" algn="in">
            <a:solidFill>
              <a:srgbClr val="000000"/>
            </a:solidFill>
            <a:miter lim="800000"/>
            <a:headEnd/>
            <a:tailEnd/>
          </a:ln>
        </p:spPr>
        <p:txBody>
          <a:bodyPr lIns="36576" tIns="36576" rIns="36576" bIns="36576"/>
          <a:lstStyle/>
          <a:p>
            <a:endParaRPr lang="en-US"/>
          </a:p>
        </p:txBody>
      </p:sp>
      <p:sp>
        <p:nvSpPr>
          <p:cNvPr id="18438" name="AutoShape 6"/>
          <p:cNvSpPr>
            <a:spLocks noChangeArrowheads="1"/>
          </p:cNvSpPr>
          <p:nvPr/>
        </p:nvSpPr>
        <p:spPr bwMode="auto">
          <a:xfrm>
            <a:off x="0" y="0"/>
            <a:ext cx="228600" cy="342900"/>
          </a:xfrm>
          <a:prstGeom prst="rtTriangle">
            <a:avLst/>
          </a:prstGeom>
          <a:solidFill>
            <a:srgbClr val="FF0000"/>
          </a:solidFill>
          <a:ln w="9525" algn="in">
            <a:solidFill>
              <a:srgbClr val="000000"/>
            </a:solidFill>
            <a:miter lim="800000"/>
            <a:headEnd/>
            <a:tailEnd/>
          </a:ln>
        </p:spPr>
        <p:txBody>
          <a:bodyPr lIns="36576" tIns="36576" rIns="36576" bIns="36576"/>
          <a:lstStyle/>
          <a:p>
            <a:endParaRPr lang="en-US"/>
          </a:p>
        </p:txBody>
      </p:sp>
    </p:spTree>
    <p:extLst>
      <p:ext uri="{BB962C8B-B14F-4D97-AF65-F5344CB8AC3E}">
        <p14:creationId xmlns:p14="http://schemas.microsoft.com/office/powerpoint/2010/main" val="3275276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50"/>
                </a:solidFill>
                <a:latin typeface="Times New Roman" panose="02020603050405020304" pitchFamily="18" charset="0"/>
                <a:cs typeface="Times New Roman" panose="02020603050405020304" pitchFamily="18" charset="0"/>
              </a:rPr>
              <a:t>Proactive towards student success!</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a:bodyPr>
          <a:lstStyle/>
          <a:p>
            <a:r>
              <a:rPr lang="en-US" dirty="0" smtClean="0">
                <a:latin typeface="Comic Sans MS" pitchFamily="66" charset="0"/>
              </a:rPr>
              <a:t>PBIS works on creating a proactive approach teaching students the expectations through:</a:t>
            </a:r>
          </a:p>
          <a:p>
            <a:pPr lvl="1"/>
            <a:r>
              <a:rPr lang="en-US" dirty="0" smtClean="0">
                <a:latin typeface="Comic Sans MS" pitchFamily="66" charset="0"/>
              </a:rPr>
              <a:t>Modeling expected behavior</a:t>
            </a:r>
          </a:p>
          <a:p>
            <a:pPr lvl="1"/>
            <a:r>
              <a:rPr lang="en-US" dirty="0" smtClean="0">
                <a:latin typeface="Comic Sans MS" pitchFamily="66" charset="0"/>
              </a:rPr>
              <a:t>Matrixes</a:t>
            </a:r>
          </a:p>
          <a:p>
            <a:pPr lvl="1"/>
            <a:r>
              <a:rPr lang="en-US" dirty="0" smtClean="0">
                <a:latin typeface="Comic Sans MS" pitchFamily="66" charset="0"/>
              </a:rPr>
              <a:t>Direct Social Skills Instruction</a:t>
            </a:r>
          </a:p>
          <a:p>
            <a:pPr lvl="1"/>
            <a:r>
              <a:rPr lang="en-US" dirty="0" smtClean="0">
                <a:latin typeface="Comic Sans MS" pitchFamily="66" charset="0"/>
              </a:rPr>
              <a:t>“Teachable Moments” </a:t>
            </a:r>
            <a:endParaRPr lang="en-US" dirty="0">
              <a:latin typeface="Comic Sans MS" pitchFamily="66" charset="0"/>
            </a:endParaRPr>
          </a:p>
        </p:txBody>
      </p:sp>
      <p:pic>
        <p:nvPicPr>
          <p:cNvPr id="5" name="Content Placeholder 4" descr="proactive.jpg"/>
          <p:cNvPicPr>
            <a:picLocks noGrp="1" noChangeAspect="1"/>
          </p:cNvPicPr>
          <p:nvPr>
            <p:ph sz="half" idx="2"/>
          </p:nvPr>
        </p:nvPicPr>
        <p:blipFill>
          <a:blip r:embed="rId3" cstate="print"/>
          <a:stretch>
            <a:fillRect/>
          </a:stretch>
        </p:blipFill>
        <p:spPr>
          <a:xfrm>
            <a:off x="4908915" y="2362200"/>
            <a:ext cx="4022360" cy="2667000"/>
          </a:xfrm>
        </p:spPr>
      </p:pic>
    </p:spTree>
    <p:extLst>
      <p:ext uri="{BB962C8B-B14F-4D97-AF65-F5344CB8AC3E}">
        <p14:creationId xmlns:p14="http://schemas.microsoft.com/office/powerpoint/2010/main" val="183469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b="1" dirty="0" smtClean="0">
                <a:solidFill>
                  <a:srgbClr val="00B050"/>
                </a:solidFill>
                <a:latin typeface="Times New Roman" panose="02020603050405020304" pitchFamily="18" charset="0"/>
                <a:cs typeface="Times New Roman" panose="02020603050405020304" pitchFamily="18" charset="0"/>
              </a:rPr>
              <a:t>Can we MAKE students behave?</a:t>
            </a:r>
          </a:p>
        </p:txBody>
      </p:sp>
      <p:sp>
        <p:nvSpPr>
          <p:cNvPr id="15363" name="Rectangle 3"/>
          <p:cNvSpPr>
            <a:spLocks noGrp="1" noChangeArrowheads="1"/>
          </p:cNvSpPr>
          <p:nvPr>
            <p:ph type="body" idx="1"/>
          </p:nvPr>
        </p:nvSpPr>
        <p:spPr/>
        <p:txBody>
          <a:bodyPr/>
          <a:lstStyle/>
          <a:p>
            <a:pPr marL="0" indent="0">
              <a:buNone/>
            </a:pPr>
            <a:endParaRPr lang="en-US" b="1" dirty="0"/>
          </a:p>
          <a:p>
            <a:pPr eaLnBrk="1" hangingPunct="1"/>
            <a:r>
              <a:rPr lang="en-US" dirty="0" smtClean="0"/>
              <a:t>We can’t make kids learn or behave, but we have the power to increase the likelihood by creating a positive environment and teaching.  In other words, PBIS aims to improve school climate.</a:t>
            </a:r>
          </a:p>
          <a:p>
            <a:pPr eaLnBrk="1" hangingPunct="1"/>
            <a:endParaRPr lang="en-US" dirty="0" smtClean="0"/>
          </a:p>
        </p:txBody>
      </p:sp>
    </p:spTree>
    <p:extLst>
      <p:ext uri="{BB962C8B-B14F-4D97-AF65-F5344CB8AC3E}">
        <p14:creationId xmlns:p14="http://schemas.microsoft.com/office/powerpoint/2010/main" val="10713466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HBDx2uxp9n8GvkDRYl5uIB"/>
</p:tagLst>
</file>

<file path=ppt/tags/tag2.xml><?xml version="1.0" encoding="utf-8"?>
<p:tagLst xmlns:a="http://schemas.openxmlformats.org/drawingml/2006/main" xmlns:r="http://schemas.openxmlformats.org/officeDocument/2006/relationships" xmlns:p="http://schemas.openxmlformats.org/presentationml/2006/main">
  <p:tag name="DVSHAPEID" val="wE4KvYGtiZz2F7Z9KT6d6J"/>
</p:tagLst>
</file>

<file path=ppt/tags/tag3.xml><?xml version="1.0" encoding="utf-8"?>
<p:tagLst xmlns:a="http://schemas.openxmlformats.org/drawingml/2006/main" xmlns:r="http://schemas.openxmlformats.org/officeDocument/2006/relationships" xmlns:p="http://schemas.openxmlformats.org/presentationml/2006/main">
  <p:tag name="DVSHAPEID" val="LYbTf62OpmcrNVa6OKBSof"/>
</p:tagLst>
</file>

<file path=ppt/tags/tag4.xml><?xml version="1.0" encoding="utf-8"?>
<p:tagLst xmlns:a="http://schemas.openxmlformats.org/drawingml/2006/main" xmlns:r="http://schemas.openxmlformats.org/officeDocument/2006/relationships" xmlns:p="http://schemas.openxmlformats.org/presentationml/2006/main">
  <p:tag name="DVSECTIONID" val="CxoDrwZpCKCxS0nl4Slfet"/>
</p:tagLst>
</file>

<file path=ppt/tags/tag5.xml><?xml version="1.0" encoding="utf-8"?>
<p:tagLst xmlns:a="http://schemas.openxmlformats.org/drawingml/2006/main" xmlns:r="http://schemas.openxmlformats.org/officeDocument/2006/relationships" xmlns:p="http://schemas.openxmlformats.org/presentationml/2006/main">
  <p:tag name="DVSHAPEID" val="q6KqF5rMN7jSJMFsRJTJkU"/>
</p:tagLst>
</file>

<file path=ppt/tags/tag6.xml><?xml version="1.0" encoding="utf-8"?>
<p:tagLst xmlns:a="http://schemas.openxmlformats.org/drawingml/2006/main" xmlns:r="http://schemas.openxmlformats.org/officeDocument/2006/relationships" xmlns:p="http://schemas.openxmlformats.org/presentationml/2006/main">
  <p:tag name="DVSHAPEID" val="QiAcBQFyQR6HBQ6S8Q8fo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3910</Words>
  <Application>Microsoft Macintosh PowerPoint</Application>
  <PresentationFormat>On-screen Show (4:3)</PresentationFormat>
  <Paragraphs>485</Paragraphs>
  <Slides>49</Slides>
  <Notes>28</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Calibri</vt:lpstr>
      <vt:lpstr>Comic Sans MS</vt:lpstr>
      <vt:lpstr>Gill Sans</vt:lpstr>
      <vt:lpstr>Helvetica</vt:lpstr>
      <vt:lpstr>Helvetica Neue</vt:lpstr>
      <vt:lpstr>Helvetica Neue Light</vt:lpstr>
      <vt:lpstr>MS PGothic</vt:lpstr>
      <vt:lpstr>ＭＳ Ｐゴシック</vt:lpstr>
      <vt:lpstr>Rockwell Extra Bold</vt:lpstr>
      <vt:lpstr>Symbol</vt:lpstr>
      <vt:lpstr>Times New Roman</vt:lpstr>
      <vt:lpstr>Arial</vt:lpstr>
      <vt:lpstr>Office Theme</vt:lpstr>
      <vt:lpstr>Montgomery County Public Schools School-Wide Positive Behavioral Interventions &amp;  Supports   Mike Muempfer</vt:lpstr>
      <vt:lpstr>Mike Muempfer (background information)</vt:lpstr>
      <vt:lpstr>PowerPoint Presentation</vt:lpstr>
      <vt:lpstr>Goals for the workshop</vt:lpstr>
      <vt:lpstr>I Believe</vt:lpstr>
      <vt:lpstr>What is PBIS?</vt:lpstr>
      <vt:lpstr>PowerPoint Presentation</vt:lpstr>
      <vt:lpstr>Proactive towards student success!</vt:lpstr>
      <vt:lpstr>Can we MAKE students behave?</vt:lpstr>
      <vt:lpstr>The Basics</vt:lpstr>
      <vt:lpstr>The Basics</vt:lpstr>
      <vt:lpstr>Behavior = Communication</vt:lpstr>
      <vt:lpstr>   We have the Power</vt:lpstr>
      <vt:lpstr>PowerPoint Presentation</vt:lpstr>
      <vt:lpstr>PBIS Matrix at School</vt:lpstr>
      <vt:lpstr>Why Develop a System for  Teaching Behavior?</vt:lpstr>
      <vt:lpstr>Biggest misconception of PBIS is the recognition system</vt:lpstr>
      <vt:lpstr>PBIS at Home</vt:lpstr>
      <vt:lpstr>The importance of the home, school, community connection</vt:lpstr>
      <vt:lpstr>PBIS at Home Breakdown</vt:lpstr>
      <vt:lpstr>Set Your Expectations in Advance</vt:lpstr>
      <vt:lpstr>Communicate/Teach the Expectations</vt:lpstr>
      <vt:lpstr>Positive Reinforcement when Expectations are Met</vt:lpstr>
      <vt:lpstr>Selecting a Reinforcer</vt:lpstr>
      <vt:lpstr>Frequency of Reinforcement</vt:lpstr>
      <vt:lpstr>Additional Support</vt:lpstr>
      <vt:lpstr>PBIS is not 100% effective</vt:lpstr>
      <vt:lpstr>My Family’s Matrix</vt:lpstr>
      <vt:lpstr>PowerPoint Presentation</vt:lpstr>
      <vt:lpstr>PAX Good Behavior Game</vt:lpstr>
      <vt:lpstr>Impulsive Behavior/Self-Regulation</vt:lpstr>
      <vt:lpstr>How does PAX create self-regulation? </vt:lpstr>
      <vt:lpstr>How Do Teachers Create These?</vt:lpstr>
      <vt:lpstr>PowerPoint Presentation</vt:lpstr>
      <vt:lpstr>Create a Wonderful School Vision with your students from Chapter 8</vt:lpstr>
      <vt:lpstr>PAX &amp; SPLEEMS</vt:lpstr>
      <vt:lpstr>PowerPoint Presentation</vt:lpstr>
      <vt:lpstr>PowerPoint Presentation</vt:lpstr>
      <vt:lpstr>PowerPoint Presentation</vt:lpstr>
      <vt:lpstr>A PAX Brain…</vt:lpstr>
      <vt:lpstr>PowerPoint Presentation</vt:lpstr>
      <vt:lpstr>PowerPoint Presentation</vt:lpstr>
      <vt:lpstr>PowerPoint Presentation</vt:lpstr>
      <vt:lpstr>Beliefs and Facts</vt:lpstr>
      <vt:lpstr>Some things we know but often forget:</vt:lpstr>
      <vt:lpstr>A Final Thought…</vt:lpstr>
      <vt:lpstr>Questions </vt:lpstr>
      <vt:lpstr>Resources</vt:lpstr>
      <vt:lpstr>Thank you!</vt:lpstr>
    </vt:vector>
  </TitlesOfParts>
  <Company>MCPS</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County Public Schools School-Wide Positive Behavioral Interventions &amp;  Supports   Mike Muempfer</dc:title>
  <dc:creator>Administrator</dc:creator>
  <cp:lastModifiedBy>Mike Muempfer</cp:lastModifiedBy>
  <cp:revision>4</cp:revision>
  <dcterms:created xsi:type="dcterms:W3CDTF">2015-12-16T16:06:51Z</dcterms:created>
  <dcterms:modified xsi:type="dcterms:W3CDTF">2017-01-12T22:55:38Z</dcterms:modified>
</cp:coreProperties>
</file>