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7" r:id="rId17"/>
    <p:sldId id="272" r:id="rId18"/>
    <p:sldId id="273" r:id="rId19"/>
    <p:sldId id="274" r:id="rId20"/>
    <p:sldId id="275" r:id="rId21"/>
    <p:sldId id="260"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9" y="88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89960D5-152B-4AA3-A322-22A91AA9C4F4}" type="datetimeFigureOut">
              <a:rPr lang="en-US" smtClean="0"/>
              <a:t>3/29/2013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F277D12-DE8B-471B-BB84-E9C83CEECB13}"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9960D5-152B-4AA3-A322-22A91AA9C4F4}"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7D12-DE8B-471B-BB84-E9C83CEECB13}"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9960D5-152B-4AA3-A322-22A91AA9C4F4}"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7D12-DE8B-471B-BB84-E9C83CEECB13}"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9960D5-152B-4AA3-A322-22A91AA9C4F4}"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7D12-DE8B-471B-BB84-E9C83CEECB13}"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9960D5-152B-4AA3-A322-22A91AA9C4F4}"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7D12-DE8B-471B-BB84-E9C83CEECB1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89960D5-152B-4AA3-A322-22A91AA9C4F4}"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7D12-DE8B-471B-BB84-E9C83CEECB13}"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89960D5-152B-4AA3-A322-22A91AA9C4F4}" type="datetimeFigureOut">
              <a:rPr lang="en-US" smtClean="0"/>
              <a:t>3/29/2013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7D12-DE8B-471B-BB84-E9C83CEECB13}"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89960D5-152B-4AA3-A322-22A91AA9C4F4}" type="datetimeFigureOut">
              <a:rPr lang="en-US" smtClean="0"/>
              <a:t>3/29/2013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7D12-DE8B-471B-BB84-E9C83CEECB13}"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960D5-152B-4AA3-A322-22A91AA9C4F4}" type="datetimeFigureOut">
              <a:rPr lang="en-US" smtClean="0"/>
              <a:t>3/29/2013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7D12-DE8B-471B-BB84-E9C83CEECB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9960D5-152B-4AA3-A322-22A91AA9C4F4}"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7D12-DE8B-471B-BB84-E9C83CEECB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9960D5-152B-4AA3-A322-22A91AA9C4F4}"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7D12-DE8B-471B-BB84-E9C83CEECB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89960D5-152B-4AA3-A322-22A91AA9C4F4}" type="datetimeFigureOut">
              <a:rPr lang="en-US" smtClean="0"/>
              <a:t>3/29/2013</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F277D12-DE8B-471B-BB84-E9C83CEECB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detroithistorical.org/)" TargetMode="Externa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hyperlink" Target="http://www.greateasterntheatres.com/sundancehome.asp" TargetMode="External"/><Relationship Id="rId2" Type="http://schemas.openxmlformats.org/officeDocument/2006/relationships/hyperlink" Target="http://www.toledomuseum.org/)" TargetMode="Externa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museumofappalachia.org/" TargetMode="Externa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youtube.com/watch?v=aFqEma-Wgvc&amp;feature=related"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bcri.org/index.html" TargetMode="Externa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www.16thstreetbaptist.org/templates/System/details.asp?id=45702&amp;PID=657977" TargetMode="External"/><Relationship Id="rId7"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hyperlink" Target="http://www.youtube.com/watch?v=q-MuWDsv5pg" TargetMode="External"/><Relationship Id="rId5" Type="http://schemas.openxmlformats.org/officeDocument/2006/relationships/image" Target="../media/image39.jpeg"/><Relationship Id="rId4" Type="http://schemas.openxmlformats.org/officeDocument/2006/relationships/hyperlink" Target="http://video.google.com/videoplay?docid=-3302971953362876297"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www.flintcentral1963.org/FCHS%20News.htm" TargetMode="External"/><Relationship Id="rId3" Type="http://schemas.openxmlformats.org/officeDocument/2006/relationships/hyperlink" Target="http://topdocumentaryfilms.com/nanook-of-the-north/" TargetMode="External"/><Relationship Id="rId7" Type="http://schemas.openxmlformats.org/officeDocument/2006/relationships/hyperlink" Target="http://en.wikipedia.org/wiki/Flint_Central_High_School" TargetMode="External"/><Relationship Id="rId2" Type="http://schemas.openxmlformats.org/officeDocument/2006/relationships/hyperlink" Target="http://www.wunderground.com/history/airport/KFNT/1963/1/1/MonthlyHistory.html" TargetMode="External"/><Relationship Id="rId1" Type="http://schemas.openxmlformats.org/officeDocument/2006/relationships/slideLayout" Target="../slideLayouts/slideLayout7.xml"/><Relationship Id="rId6" Type="http://schemas.openxmlformats.org/officeDocument/2006/relationships/hyperlink" Target="http://www.mlive.com/news/flint/index.ssf/2009/03/eight_flint_schools_on_choppin.html" TargetMode="External"/><Relationship Id="rId5" Type="http://schemas.openxmlformats.org/officeDocument/2006/relationships/hyperlink" Target="http://scotthovind.com/2012/04/07/clark-school-in-flint-michigan-part-2/" TargetMode="External"/><Relationship Id="rId4" Type="http://schemas.openxmlformats.org/officeDocument/2006/relationships/hyperlink" Target="http://www.britannica.com/EBchecked/topic/210279/Flint" TargetMode="External"/><Relationship Id="rId9" Type="http://schemas.openxmlformats.org/officeDocument/2006/relationships/hyperlink" Target="http://en.wikipedia.org/wiki/Flint,_Michiga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dotoledo.org/Explore-Toledo/Attractions/Sundance-Kid-Drive-In-Theatre" TargetMode="External"/><Relationship Id="rId13" Type="http://schemas.openxmlformats.org/officeDocument/2006/relationships/hyperlink" Target="http://en.wikipedia.org/wiki/Birmingham_Civil_Rights_Institute" TargetMode="External"/><Relationship Id="rId3" Type="http://schemas.openxmlformats.org/officeDocument/2006/relationships/hyperlink" Target="http://www.flickr.com/photos/jhdennis/6527738551/" TargetMode="External"/><Relationship Id="rId7" Type="http://schemas.openxmlformats.org/officeDocument/2006/relationships/hyperlink" Target="http://en.wikipedia.org/wiki/Toledo,_Ohio" TargetMode="External"/><Relationship Id="rId12" Type="http://schemas.openxmlformats.org/officeDocument/2006/relationships/hyperlink" Target="http://en.wikipedia.org/wiki/Birmingham_campaign" TargetMode="External"/><Relationship Id="rId2" Type="http://schemas.openxmlformats.org/officeDocument/2006/relationships/hyperlink" Target="http://www.mlive.com/opinion/flint/index.ssf/2008/11/remember_when_crowds_flocked_t.html" TargetMode="External"/><Relationship Id="rId1" Type="http://schemas.openxmlformats.org/officeDocument/2006/relationships/slideLayout" Target="../slideLayouts/slideLayout7.xml"/><Relationship Id="rId6" Type="http://schemas.openxmlformats.org/officeDocument/2006/relationships/hyperlink" Target="http://www.fhwa.dot.gov/interstate/previousfacts.cfm" TargetMode="External"/><Relationship Id="rId11" Type="http://schemas.openxmlformats.org/officeDocument/2006/relationships/hyperlink" Target="http://www.wunderground.com/history/airport/KBHM/1963/9/1/MonthlyHistory.html" TargetMode="External"/><Relationship Id="rId5" Type="http://schemas.openxmlformats.org/officeDocument/2006/relationships/hyperlink" Target="http://www.eastvillagemagazine.org/features2/12590.html" TargetMode="External"/><Relationship Id="rId10" Type="http://schemas.openxmlformats.org/officeDocument/2006/relationships/hyperlink" Target="http://www.wunderground.com/history/airport/KBHM/1963/1/1/MonthlyHistory.html" TargetMode="External"/><Relationship Id="rId4" Type="http://schemas.openxmlformats.org/officeDocument/2006/relationships/hyperlink" Target="http://www.flickr.com/photos/jhdennis/3864676048/" TargetMode="External"/><Relationship Id="rId9" Type="http://schemas.openxmlformats.org/officeDocument/2006/relationships/hyperlink" Target="http://en.wikipedia.org/wiki/Appalachia" TargetMode="External"/><Relationship Id="rId14" Type="http://schemas.openxmlformats.org/officeDocument/2006/relationships/hyperlink" Target="http://www.16thstreetbaptist.org/History"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princeofpetworth.com/2008/11/clark-elementary-school-in-petworth-to-get-developed/" TargetMode="External"/><Relationship Id="rId13" Type="http://schemas.openxmlformats.org/officeDocument/2006/relationships/hyperlink" Target="http://radiospikeblog.blogspot.com/2007_09_01_archive.html" TargetMode="External"/><Relationship Id="rId18" Type="http://schemas.openxmlformats.org/officeDocument/2006/relationships/hyperlink" Target="http://www.foresthistory.org/ASPNET/Publications/region/8/history/chap6.aspx" TargetMode="External"/><Relationship Id="rId26" Type="http://schemas.openxmlformats.org/officeDocument/2006/relationships/hyperlink" Target="http://blog.sfgate.com/ontheblock/category/national-news/" TargetMode="External"/><Relationship Id="rId3" Type="http://schemas.openxmlformats.org/officeDocument/2006/relationships/hyperlink" Target="http://wtaq.com/news/articles/2011/nov/29/michigan-governor-approves-state-takeover-of-flint/" TargetMode="External"/><Relationship Id="rId21" Type="http://schemas.openxmlformats.org/officeDocument/2006/relationships/hyperlink" Target="http://bpldigital.blogspot.com/2010/04/united-states-civil-rights-1947-1969.html" TargetMode="External"/><Relationship Id="rId7" Type="http://schemas.openxmlformats.org/officeDocument/2006/relationships/hyperlink" Target="http://laborsouth.blogspot.com/2012/06/uaw-targets-nissan-plant-in-canton-miss.html" TargetMode="External"/><Relationship Id="rId12" Type="http://schemas.openxmlformats.org/officeDocument/2006/relationships/hyperlink" Target="http://www.flickr.com/photos/jhdennis/3861886660/sizes/m/in/photostream/" TargetMode="External"/><Relationship Id="rId17" Type="http://schemas.openxmlformats.org/officeDocument/2006/relationships/hyperlink" Target="http://remetteresearch.blogspot.com/" TargetMode="External"/><Relationship Id="rId25" Type="http://schemas.openxmlformats.org/officeDocument/2006/relationships/hyperlink" Target="http://articles.boston.com/2012-02-26/books/31098389_1_book-lovers-bus-trip-first-book" TargetMode="External"/><Relationship Id="rId2" Type="http://schemas.openxmlformats.org/officeDocument/2006/relationships/hyperlink" Target="http://www.flickr.com/photos/bradffordallan/4242185498/" TargetMode="External"/><Relationship Id="rId16" Type="http://schemas.openxmlformats.org/officeDocument/2006/relationships/hyperlink" Target="http://www.greateasterntheatres.com/sundancehome.asp" TargetMode="External"/><Relationship Id="rId20" Type="http://schemas.openxmlformats.org/officeDocument/2006/relationships/hyperlink" Target="http://deadspin.com/5120694/let-me-tell-you-something-about-birmingham-alabama" TargetMode="External"/><Relationship Id="rId29" Type="http://schemas.openxmlformats.org/officeDocument/2006/relationships/hyperlink" Target="http://en.wikipedia.org/wiki/16th_Street_Baptist_Church_bombing" TargetMode="External"/><Relationship Id="rId1" Type="http://schemas.openxmlformats.org/officeDocument/2006/relationships/slideLayout" Target="../slideLayouts/slideLayout7.xml"/><Relationship Id="rId6" Type="http://schemas.openxmlformats.org/officeDocument/2006/relationships/hyperlink" Target="http://rustbeltroadtrip.wordpress.com/flint/" TargetMode="External"/><Relationship Id="rId11" Type="http://schemas.openxmlformats.org/officeDocument/2006/relationships/hyperlink" Target="http://mallsofamerica.blogspot.com/2006/12/flying-mall-santas.html" TargetMode="External"/><Relationship Id="rId24" Type="http://schemas.openxmlformats.org/officeDocument/2006/relationships/hyperlink" Target="http://www.latimes.com/news/obituaries/la-me-moore_08_kzegwync.jpg,0,306325.photo" TargetMode="External"/><Relationship Id="rId5" Type="http://schemas.openxmlformats.org/officeDocument/2006/relationships/hyperlink" Target="http://www.flintexpats.com/2011_08_01_archive.html" TargetMode="External"/><Relationship Id="rId15" Type="http://schemas.openxmlformats.org/officeDocument/2006/relationships/hyperlink" Target="http://www.cyburbia.org/gallery/showphoto.php/photo/6705/title/toledosummit-street-at-night/cat/528" TargetMode="External"/><Relationship Id="rId23" Type="http://schemas.openxmlformats.org/officeDocument/2006/relationships/hyperlink" Target="http://blog.al.com/spotnews/2009/08/birmingham_mayor_langford_to_o.html" TargetMode="External"/><Relationship Id="rId28" Type="http://schemas.openxmlformats.org/officeDocument/2006/relationships/hyperlink" Target="http://usslave.blogspot.com/2011/05/4-little-girls-1997-there-are-many.html" TargetMode="External"/><Relationship Id="rId10" Type="http://schemas.openxmlformats.org/officeDocument/2006/relationships/hyperlink" Target="http://www.flintcentral1963.org/FCHS%20News.htm" TargetMode="External"/><Relationship Id="rId19" Type="http://schemas.openxmlformats.org/officeDocument/2006/relationships/hyperlink" Target="http://thecollaboratory.wikidot.com/world-regional-geography" TargetMode="External"/><Relationship Id="rId4" Type="http://schemas.openxmlformats.org/officeDocument/2006/relationships/hyperlink" Target="http://michpics.wordpress.com/2006/12/19/snow-plow-in-field-in-michigan/" TargetMode="External"/><Relationship Id="rId9" Type="http://schemas.openxmlformats.org/officeDocument/2006/relationships/hyperlink" Target="http://www.mlive.com/news/flint/index.ssf/2009/03/eight_flint_schools_on_choppin.html" TargetMode="External"/><Relationship Id="rId14" Type="http://schemas.openxmlformats.org/officeDocument/2006/relationships/hyperlink" Target="http://atdetroit.net/forum/messages/6790/146721.html?1217509629" TargetMode="External"/><Relationship Id="rId22" Type="http://schemas.openxmlformats.org/officeDocument/2006/relationships/hyperlink" Target="http://blog.al.com/live/2009/08/civil_rights_figures_son_will.html" TargetMode="External"/><Relationship Id="rId27" Type="http://schemas.openxmlformats.org/officeDocument/2006/relationships/hyperlink" Target="http://en.wikipedia.org/wiki/16th_Street_Baptist_Church"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flintcultural.org/" TargetMode="External"/><Relationship Id="rId2" Type="http://schemas.openxmlformats.org/officeDocument/2006/relationships/hyperlink" Target="http://www.sloanlongway.org/BuickGallery.aspx" TargetMode="Externa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hyperlink" Target="http://www.flintschools.org/" TargetMode="External"/><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www.familyvideo.com/" TargetMode="Externa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p>
            <a:r>
              <a:rPr lang="en-US" sz="6000" i="1" dirty="0" smtClean="0"/>
              <a:t>The Watsons Go to Birmingham - 1963</a:t>
            </a:r>
            <a:endParaRPr lang="en-US" sz="6000" i="1" dirty="0"/>
          </a:p>
        </p:txBody>
      </p:sp>
      <p:sp>
        <p:nvSpPr>
          <p:cNvPr id="3" name="Subtitle 2"/>
          <p:cNvSpPr>
            <a:spLocks noGrp="1"/>
          </p:cNvSpPr>
          <p:nvPr>
            <p:ph type="subTitle" idx="1"/>
          </p:nvPr>
        </p:nvSpPr>
        <p:spPr>
          <a:xfrm>
            <a:off x="1371600" y="3810000"/>
            <a:ext cx="6400800" cy="1752600"/>
          </a:xfrm>
        </p:spPr>
        <p:txBody>
          <a:bodyPr>
            <a:normAutofit/>
          </a:bodyPr>
          <a:lstStyle/>
          <a:p>
            <a:r>
              <a:rPr lang="en-US" sz="3200" b="1" dirty="0" smtClean="0"/>
              <a:t>A Virtual Tour</a:t>
            </a:r>
          </a:p>
          <a:p>
            <a:r>
              <a:rPr lang="en-US" b="1" dirty="0" smtClean="0"/>
              <a:t>Presented by </a:t>
            </a:r>
          </a:p>
          <a:p>
            <a:r>
              <a:rPr lang="en-US" b="1" dirty="0" smtClean="0"/>
              <a:t>Emily Fear, Lauren Millikan, &amp; Ellie Ratliff</a:t>
            </a:r>
            <a:endParaRPr lang="en-US" b="1" dirty="0"/>
          </a:p>
        </p:txBody>
      </p:sp>
      <p:pic>
        <p:nvPicPr>
          <p:cNvPr id="4" name="Watsons Mi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4800" y="5715000"/>
            <a:ext cx="609600" cy="609600"/>
          </a:xfrm>
          <a:prstGeom prst="rect">
            <a:avLst/>
          </a:prstGeom>
        </p:spPr>
      </p:pic>
      <p:sp>
        <p:nvSpPr>
          <p:cNvPr id="5" name="Rectangle 4"/>
          <p:cNvSpPr/>
          <p:nvPr/>
        </p:nvSpPr>
        <p:spPr>
          <a:xfrm>
            <a:off x="3048001" y="2438400"/>
            <a:ext cx="3611956" cy="369332"/>
          </a:xfrm>
          <a:prstGeom prst="rect">
            <a:avLst/>
          </a:prstGeom>
        </p:spPr>
        <p:txBody>
          <a:bodyPr wrap="square">
            <a:spAutoFit/>
          </a:bodyPr>
          <a:lstStyle/>
          <a:p>
            <a:r>
              <a:rPr lang="en-US" b="1" dirty="0" smtClean="0"/>
              <a:t>By Christopher Paul Curtis</a:t>
            </a:r>
            <a:endParaRPr lang="en-US" b="1" dirty="0"/>
          </a:p>
        </p:txBody>
      </p:sp>
    </p:spTree>
    <p:extLst>
      <p:ext uri="{BB962C8B-B14F-4D97-AF65-F5344CB8AC3E}">
        <p14:creationId xmlns:p14="http://schemas.microsoft.com/office/powerpoint/2010/main" val="339020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267200" y="892629"/>
            <a:ext cx="4648200" cy="5638800"/>
          </a:xfrm>
          <a:prstGeom prst="rect">
            <a:avLst/>
          </a:prstGeom>
        </p:spPr>
        <p:txBody>
          <a:bodyPr vert="horz" lIns="91440" tIns="45720" rIns="91440" bIns="45720" rtlCol="0">
            <a:normAutofit fontScale="700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fontAlgn="base"/>
            <a:r>
              <a:rPr lang="en-US" i="1" dirty="0"/>
              <a:t>“We heard a bunch of boring stuff about the expressway - how many years it took to finish it, how many miles long it was, how much it cost to build it, how it ran all the way from the Upper Peninsula in Michigan to Florida, all kinds of thrilling news.  The only thing that was a little bit interesting was how many people got killed and hurt making the road.” </a:t>
            </a:r>
            <a:r>
              <a:rPr lang="en-US" dirty="0"/>
              <a:t> - Kenny Watson (p.133</a:t>
            </a:r>
            <a:r>
              <a:rPr lang="en-US" dirty="0" smtClean="0"/>
              <a:t>).</a:t>
            </a:r>
          </a:p>
          <a:p>
            <a:pPr fontAlgn="base"/>
            <a:endParaRPr lang="en-US" dirty="0"/>
          </a:p>
          <a:p>
            <a:pPr fontAlgn="base"/>
            <a:r>
              <a:rPr lang="en-US" dirty="0"/>
              <a:t>The earliest section of I-75 opened in August 1951 (the section in Atlanta, Georgia, that overlaps I-85) before the Interstate numbers were applied to the network in September 1957</a:t>
            </a:r>
            <a:r>
              <a:rPr lang="en-US" dirty="0" smtClean="0"/>
              <a:t>.</a:t>
            </a:r>
          </a:p>
          <a:p>
            <a:pPr fontAlgn="base"/>
            <a:endParaRPr lang="en-US" dirty="0"/>
          </a:p>
          <a:p>
            <a:pPr fontAlgn="base"/>
            <a:r>
              <a:rPr lang="en-US" dirty="0"/>
              <a:t>I-75 was completed at a cost of $3.5 billion from Sault Ste. Marie, Michigan, to Tampa, Florida, on December 21, 1977, with the opening of a segment four miles north of Marietta, Georgia.</a:t>
            </a:r>
          </a:p>
          <a:p>
            <a:endParaRPr lang="en-US" dirty="0"/>
          </a:p>
        </p:txBody>
      </p:sp>
      <p:sp>
        <p:nvSpPr>
          <p:cNvPr id="4" name="Title 1"/>
          <p:cNvSpPr txBox="1">
            <a:spLocks/>
          </p:cNvSpPr>
          <p:nvPr/>
        </p:nvSpPr>
        <p:spPr>
          <a:xfrm>
            <a:off x="4343400" y="283029"/>
            <a:ext cx="45720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t>I-75</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9" y="1143000"/>
            <a:ext cx="4343400" cy="4674380"/>
          </a:xfrm>
          <a:prstGeom prst="rect">
            <a:avLst/>
          </a:prstGeom>
        </p:spPr>
      </p:pic>
      <p:pic>
        <p:nvPicPr>
          <p:cNvPr id="7170" name="Picture 2" descr="http://blogs.trb.com/community/news/weston/forum/I75.gif"/>
          <p:cNvPicPr>
            <a:picLocks noChangeAspect="1" noChangeArrowheads="1"/>
          </p:cNvPicPr>
          <p:nvPr/>
        </p:nvPicPr>
        <p:blipFill rotWithShape="1">
          <a:blip r:embed="rId3">
            <a:extLst>
              <a:ext uri="{28A0092B-C50C-407E-A947-70E740481C1C}">
                <a14:useLocalDpi xmlns:a14="http://schemas.microsoft.com/office/drawing/2010/main" val="0"/>
              </a:ext>
            </a:extLst>
          </a:blip>
          <a:srcRect l="751" r="1" b="-91"/>
          <a:stretch/>
        </p:blipFill>
        <p:spPr bwMode="auto">
          <a:xfrm rot="21186860">
            <a:off x="790386" y="468269"/>
            <a:ext cx="3289800" cy="331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006522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1371600"/>
            <a:ext cx="4648200" cy="5159828"/>
          </a:xfrm>
          <a:prstGeom prst="rect">
            <a:avLst/>
          </a:prstGeom>
        </p:spPr>
        <p:txBody>
          <a:bodyPr vert="horz" lIns="91440" tIns="45720" rIns="91440" bIns="45720" rtlCol="0">
            <a:normAutofit fontScale="700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fontAlgn="base"/>
            <a:r>
              <a:rPr lang="en-US" i="1" dirty="0"/>
              <a:t>“On the left, kids, is Tiger Stadium!” </a:t>
            </a:r>
            <a:r>
              <a:rPr lang="en-US" dirty="0"/>
              <a:t> - </a:t>
            </a:r>
            <a:r>
              <a:rPr lang="en-US" dirty="0" err="1"/>
              <a:t>Wilona</a:t>
            </a:r>
            <a:r>
              <a:rPr lang="en-US" dirty="0"/>
              <a:t> Watson (p.136</a:t>
            </a:r>
            <a:r>
              <a:rPr lang="en-US" dirty="0" smtClean="0"/>
              <a:t>).</a:t>
            </a:r>
          </a:p>
          <a:p>
            <a:pPr fontAlgn="base"/>
            <a:endParaRPr lang="en-US" dirty="0"/>
          </a:p>
          <a:p>
            <a:pPr fontAlgn="base"/>
            <a:r>
              <a:rPr lang="en-US" dirty="0"/>
              <a:t>On September 27, 1999, the final Detroit Tigers game was held at Tiger Stadium, an 8-2 victory over the Kansas City Royals</a:t>
            </a:r>
            <a:r>
              <a:rPr lang="en-US" dirty="0" smtClean="0"/>
              <a:t>.</a:t>
            </a:r>
          </a:p>
          <a:p>
            <a:pPr fontAlgn="base"/>
            <a:endParaRPr lang="en-US" dirty="0"/>
          </a:p>
          <a:p>
            <a:pPr fontAlgn="base"/>
            <a:r>
              <a:rPr lang="en-US" dirty="0"/>
              <a:t>The last remaining part of the stadium was demolished at approximately 9:24 am, Monday, September 21, 2009</a:t>
            </a:r>
            <a:r>
              <a:rPr lang="en-US" dirty="0" smtClean="0"/>
              <a:t>.</a:t>
            </a:r>
          </a:p>
          <a:p>
            <a:pPr fontAlgn="base"/>
            <a:endParaRPr lang="en-US" dirty="0"/>
          </a:p>
          <a:p>
            <a:pPr fontAlgn="base"/>
            <a:r>
              <a:rPr lang="en-US" dirty="0"/>
              <a:t>From 1963-1968, the seating capacity for baseball was 53,089</a:t>
            </a:r>
            <a:r>
              <a:rPr lang="en-US" dirty="0" smtClean="0"/>
              <a:t>.</a:t>
            </a:r>
          </a:p>
          <a:p>
            <a:pPr fontAlgn="base"/>
            <a:endParaRPr lang="en-US" dirty="0"/>
          </a:p>
          <a:p>
            <a:pPr fontAlgn="base"/>
            <a:r>
              <a:rPr lang="en-US" dirty="0"/>
              <a:t>From 1937-1970, the seating capacity for football was 58,210</a:t>
            </a:r>
            <a:r>
              <a:rPr lang="en-US" dirty="0" smtClean="0"/>
              <a:t>.</a:t>
            </a:r>
          </a:p>
          <a:p>
            <a:pPr fontAlgn="base"/>
            <a:endParaRPr lang="en-US" dirty="0"/>
          </a:p>
          <a:p>
            <a:pPr fontAlgn="base"/>
            <a:r>
              <a:rPr lang="en-US" sz="2900" b="1" dirty="0"/>
              <a:t>Things you can do</a:t>
            </a:r>
          </a:p>
          <a:p>
            <a:pPr lvl="1" fontAlgn="base"/>
            <a:r>
              <a:rPr lang="en-US" dirty="0"/>
              <a:t>Visit the </a:t>
            </a:r>
            <a:r>
              <a:rPr lang="en-US" b="1" dirty="0">
                <a:hlinkClick r:id="rId2"/>
              </a:rPr>
              <a:t>Detroit Historical </a:t>
            </a:r>
            <a:r>
              <a:rPr lang="en-US" b="1" dirty="0" smtClean="0">
                <a:hlinkClick r:id="rId2"/>
              </a:rPr>
              <a:t>Museum</a:t>
            </a:r>
            <a:endParaRPr lang="en-US" dirty="0"/>
          </a:p>
        </p:txBody>
      </p:sp>
      <p:sp>
        <p:nvSpPr>
          <p:cNvPr id="3" name="Title 1"/>
          <p:cNvSpPr txBox="1">
            <a:spLocks/>
          </p:cNvSpPr>
          <p:nvPr/>
        </p:nvSpPr>
        <p:spPr>
          <a:xfrm>
            <a:off x="325120" y="457200"/>
            <a:ext cx="45720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t>Detroit, Michigan – Tiger Stadium</a:t>
            </a:r>
            <a:endParaRPr lang="en-US" sz="3600" b="1" dirty="0"/>
          </a:p>
        </p:txBody>
      </p:sp>
      <p:pic>
        <p:nvPicPr>
          <p:cNvPr id="1026" name="Picture 2" descr="http://farm1.static.flickr.com/93/279570354_27a413be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1542">
            <a:off x="4993702" y="3484879"/>
            <a:ext cx="3702352" cy="2332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rot="20621274">
            <a:off x="6051008" y="3514165"/>
            <a:ext cx="2529715" cy="584775"/>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Tiger Stadium</a:t>
            </a:r>
          </a:p>
          <a:p>
            <a:pPr algn="ct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2007</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30" name="Picture 6" descr="http://atdetroit.net/forum/messages/6790/1467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702" y="723900"/>
            <a:ext cx="3775306" cy="25336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rot="20621274">
            <a:off x="4876644" y="868429"/>
            <a:ext cx="1612863" cy="584775"/>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Tiger Stadium</a:t>
            </a:r>
          </a:p>
          <a:p>
            <a:pPr algn="ct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1960</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83100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32514" y="253425"/>
            <a:ext cx="4572000" cy="584775"/>
          </a:xfrm>
          <a:prstGeom prst="rect">
            <a:avLst/>
          </a:prstGeom>
          <a:noFill/>
        </p:spPr>
        <p:txBody>
          <a:bodyPr wrap="square" rtlCol="0">
            <a:spAutoFit/>
          </a:bodyPr>
          <a:lstStyle/>
          <a:p>
            <a:pPr algn="ctr"/>
            <a:r>
              <a:rPr lang="en-US" sz="3200" b="1" dirty="0" smtClean="0">
                <a:solidFill>
                  <a:schemeClr val="tx2"/>
                </a:solidFill>
              </a:rPr>
              <a:t>Toledo, Ohio</a:t>
            </a:r>
            <a:endParaRPr lang="en-US" sz="3200" dirty="0">
              <a:solidFill>
                <a:schemeClr val="tx2"/>
              </a:solidFill>
            </a:endParaRPr>
          </a:p>
        </p:txBody>
      </p:sp>
      <p:sp>
        <p:nvSpPr>
          <p:cNvPr id="3" name="Content Placeholder 2"/>
          <p:cNvSpPr txBox="1">
            <a:spLocks/>
          </p:cNvSpPr>
          <p:nvPr/>
        </p:nvSpPr>
        <p:spPr>
          <a:xfrm>
            <a:off x="4267200" y="914400"/>
            <a:ext cx="4648200" cy="5638800"/>
          </a:xfrm>
          <a:prstGeom prst="rect">
            <a:avLst/>
          </a:prstGeom>
        </p:spPr>
        <p:txBody>
          <a:bodyPr vert="horz" lIns="91440" tIns="45720" rIns="91440" bIns="45720" rtlCol="0">
            <a:normAutofit fontScale="625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fontAlgn="base"/>
            <a:r>
              <a:rPr lang="en-US" i="1" dirty="0"/>
              <a:t>“Just outside of Toledo we pulled over at a rest stop... The Ohio rest stop was really cool!  It was chopped right out of the forest and had picnic tables made out of giant logs.” </a:t>
            </a:r>
            <a:r>
              <a:rPr lang="en-US" dirty="0"/>
              <a:t> - Kenny Watson (p. 138</a:t>
            </a:r>
            <a:r>
              <a:rPr lang="en-US" dirty="0" smtClean="0"/>
              <a:t>).</a:t>
            </a:r>
          </a:p>
          <a:p>
            <a:pPr fontAlgn="base"/>
            <a:endParaRPr lang="en-US" dirty="0" smtClean="0"/>
          </a:p>
          <a:p>
            <a:pPr fontAlgn="base"/>
            <a:endParaRPr lang="en-US" dirty="0"/>
          </a:p>
          <a:p>
            <a:pPr fontAlgn="base"/>
            <a:r>
              <a:rPr lang="en-US" dirty="0"/>
              <a:t>Toledo is known as the Glass City because of its long history of innovation in all aspects of the glass industry: windows, bottles, windshields, construction materials, and glass art</a:t>
            </a:r>
            <a:r>
              <a:rPr lang="en-US" dirty="0" smtClean="0"/>
              <a:t>.</a:t>
            </a:r>
          </a:p>
          <a:p>
            <a:pPr fontAlgn="base"/>
            <a:endParaRPr lang="en-US" dirty="0" smtClean="0"/>
          </a:p>
          <a:p>
            <a:pPr fontAlgn="base"/>
            <a:endParaRPr lang="en-US" dirty="0"/>
          </a:p>
          <a:p>
            <a:pPr fontAlgn="base"/>
            <a:r>
              <a:rPr lang="en-US" dirty="0"/>
              <a:t>Before the industrial revolution, Toledo was a port city on the Great Lakes. With the advent of the automobile, the city became known for industrial manufacturing.  </a:t>
            </a:r>
            <a:endParaRPr lang="en-US" dirty="0" smtClean="0"/>
          </a:p>
          <a:p>
            <a:pPr fontAlgn="base"/>
            <a:endParaRPr lang="en-US" dirty="0" smtClean="0"/>
          </a:p>
          <a:p>
            <a:pPr fontAlgn="base"/>
            <a:endParaRPr lang="en-US" dirty="0"/>
          </a:p>
          <a:p>
            <a:pPr fontAlgn="base"/>
            <a:r>
              <a:rPr lang="en-US" sz="2900" b="1" dirty="0"/>
              <a:t>Things you can do</a:t>
            </a:r>
          </a:p>
          <a:p>
            <a:pPr lvl="1" fontAlgn="base"/>
            <a:r>
              <a:rPr lang="en-US" dirty="0"/>
              <a:t>Visit the </a:t>
            </a:r>
            <a:r>
              <a:rPr lang="en-US" b="1" dirty="0">
                <a:hlinkClick r:id="rId2"/>
              </a:rPr>
              <a:t>Toledo Museum of Art</a:t>
            </a:r>
            <a:r>
              <a:rPr lang="en-US" dirty="0"/>
              <a:t>, which has a large collection of glass art </a:t>
            </a:r>
          </a:p>
          <a:p>
            <a:pPr lvl="1" fontAlgn="base"/>
            <a:r>
              <a:rPr lang="en-US" dirty="0"/>
              <a:t>Ride a mule-drawn canal boat through the Miami &amp; Erie Canal.</a:t>
            </a:r>
          </a:p>
          <a:p>
            <a:pPr lvl="1" fontAlgn="base"/>
            <a:r>
              <a:rPr lang="en-US" dirty="0"/>
              <a:t>Spend an evening under the stars at the </a:t>
            </a:r>
            <a:r>
              <a:rPr lang="en-US" b="1" dirty="0">
                <a:hlinkClick r:id="rId3"/>
              </a:rPr>
              <a:t>Sundance Kid Drive-In</a:t>
            </a:r>
            <a:r>
              <a:rPr lang="en-US" dirty="0"/>
              <a:t>, a 50's style drive-in movie theater.</a:t>
            </a:r>
          </a:p>
          <a:p>
            <a:pPr marL="0" indent="0" fontAlgn="base">
              <a:buNone/>
            </a:pPr>
            <a:endParaRPr lang="en-US" dirty="0"/>
          </a:p>
        </p:txBody>
      </p:sp>
      <p:pic>
        <p:nvPicPr>
          <p:cNvPr id="2050" name="Picture 2" descr="Sundance Kid Driv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24264">
            <a:off x="673019" y="4094100"/>
            <a:ext cx="3385081" cy="22526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images.toledolibrary.org/images/image/archive/series1/ccf/ccf4f0c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80" r="7141"/>
          <a:stretch/>
        </p:blipFill>
        <p:spPr bwMode="auto">
          <a:xfrm rot="21302045">
            <a:off x="481958" y="427660"/>
            <a:ext cx="3429001" cy="24812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www.cyburbia.org/gallery/data/528/medium/94Toledo_-_Summit_St_6_ca_19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2200">
            <a:off x="494399" y="2286000"/>
            <a:ext cx="3435985" cy="21689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982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086" y="228600"/>
            <a:ext cx="4572000" cy="584775"/>
          </a:xfrm>
          <a:prstGeom prst="rect">
            <a:avLst/>
          </a:prstGeom>
          <a:noFill/>
        </p:spPr>
        <p:txBody>
          <a:bodyPr wrap="square" rtlCol="0">
            <a:spAutoFit/>
          </a:bodyPr>
          <a:lstStyle/>
          <a:p>
            <a:pPr algn="ctr"/>
            <a:r>
              <a:rPr lang="en-US" sz="3200" dirty="0" smtClean="0">
                <a:solidFill>
                  <a:schemeClr val="tx2"/>
                </a:solidFill>
              </a:rPr>
              <a:t>Tennessee - Appalachia</a:t>
            </a:r>
            <a:endParaRPr lang="en-US" sz="3200" dirty="0">
              <a:solidFill>
                <a:schemeClr val="tx2"/>
              </a:solidFill>
            </a:endParaRPr>
          </a:p>
        </p:txBody>
      </p:sp>
      <p:sp>
        <p:nvSpPr>
          <p:cNvPr id="3" name="Content Placeholder 2"/>
          <p:cNvSpPr txBox="1">
            <a:spLocks/>
          </p:cNvSpPr>
          <p:nvPr/>
        </p:nvSpPr>
        <p:spPr>
          <a:xfrm>
            <a:off x="163286" y="990600"/>
            <a:ext cx="4648200" cy="5638800"/>
          </a:xfrm>
          <a:prstGeom prst="rect">
            <a:avLst/>
          </a:prstGeom>
        </p:spPr>
        <p:txBody>
          <a:bodyPr vert="horz" lIns="91440" tIns="45720" rIns="91440" bIns="45720" rtlCol="0">
            <a:normAutofit fontScale="625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fontAlgn="base"/>
            <a:r>
              <a:rPr lang="en-US" i="1" dirty="0"/>
              <a:t>“This is the Appalachia Mountains.  We’re over six thousand feet above sea level, this is higher than we’ve ever been before.” </a:t>
            </a:r>
            <a:r>
              <a:rPr lang="en-US" dirty="0"/>
              <a:t> - </a:t>
            </a:r>
            <a:r>
              <a:rPr lang="en-US" dirty="0" err="1"/>
              <a:t>Wilona</a:t>
            </a:r>
            <a:r>
              <a:rPr lang="en-US" dirty="0"/>
              <a:t> Watson (p.144</a:t>
            </a:r>
            <a:r>
              <a:rPr lang="en-US" dirty="0" smtClean="0"/>
              <a:t>)</a:t>
            </a:r>
          </a:p>
          <a:p>
            <a:pPr fontAlgn="base"/>
            <a:endParaRPr lang="en-US" dirty="0"/>
          </a:p>
          <a:p>
            <a:pPr fontAlgn="base"/>
            <a:r>
              <a:rPr lang="en-US" dirty="0"/>
              <a:t>The Scopes Trial—the nation's most publicized debate over the teaching of the theory of evolution—took place in Dayton, Tennessee in southern Appalachia in 1925</a:t>
            </a:r>
            <a:r>
              <a:rPr lang="en-US" dirty="0" smtClean="0"/>
              <a:t>.</a:t>
            </a:r>
          </a:p>
          <a:p>
            <a:pPr fontAlgn="base"/>
            <a:endParaRPr lang="en-US" dirty="0"/>
          </a:p>
          <a:p>
            <a:pPr fontAlgn="base"/>
            <a:r>
              <a:rPr lang="en-US" dirty="0"/>
              <a:t>Appalachian music is one of the most well-known manifestations of Appalachian </a:t>
            </a:r>
            <a:r>
              <a:rPr lang="en-US" dirty="0" smtClean="0"/>
              <a:t>culture.</a:t>
            </a:r>
          </a:p>
          <a:p>
            <a:pPr lvl="1" fontAlgn="base"/>
            <a:r>
              <a:rPr lang="en-US" dirty="0" smtClean="0"/>
              <a:t>Commercial </a:t>
            </a:r>
            <a:r>
              <a:rPr lang="en-US" dirty="0"/>
              <a:t>recordings of Appalachian musicians in the 1920s would have a significant impact on the development of country music, bluegrass, and old-time music</a:t>
            </a:r>
            <a:r>
              <a:rPr lang="en-US" dirty="0" smtClean="0"/>
              <a:t>.</a:t>
            </a:r>
          </a:p>
          <a:p>
            <a:pPr fontAlgn="base"/>
            <a:endParaRPr lang="en-US" dirty="0"/>
          </a:p>
          <a:p>
            <a:pPr fontAlgn="base"/>
            <a:r>
              <a:rPr lang="en-US" i="1" dirty="0"/>
              <a:t>“Dad was looking real, real bad...  the worst thing, though, was that he had turned the radio on and was listening to country and western music!” </a:t>
            </a:r>
            <a:r>
              <a:rPr lang="en-US" dirty="0"/>
              <a:t> - Kenny Watson (p.151</a:t>
            </a:r>
            <a:r>
              <a:rPr lang="en-US" dirty="0" smtClean="0"/>
              <a:t>)</a:t>
            </a:r>
          </a:p>
          <a:p>
            <a:pPr fontAlgn="base"/>
            <a:endParaRPr lang="en-US" dirty="0"/>
          </a:p>
          <a:p>
            <a:pPr fontAlgn="base"/>
            <a:r>
              <a:rPr lang="en-US" sz="2900" b="1" dirty="0"/>
              <a:t>Things you can do:</a:t>
            </a:r>
          </a:p>
          <a:p>
            <a:pPr lvl="1" fontAlgn="base"/>
            <a:r>
              <a:rPr lang="en-US" dirty="0"/>
              <a:t>Visit the </a:t>
            </a:r>
            <a:r>
              <a:rPr lang="en-US" b="1" dirty="0">
                <a:hlinkClick r:id="rId2"/>
              </a:rPr>
              <a:t>Museum of Appalachia </a:t>
            </a:r>
            <a:endParaRPr lang="en-US" dirty="0"/>
          </a:p>
          <a:p>
            <a:pPr fontAlgn="base"/>
            <a:endParaRPr lang="en-US" dirty="0"/>
          </a:p>
        </p:txBody>
      </p:sp>
      <p:pic>
        <p:nvPicPr>
          <p:cNvPr id="3076" name="Picture 4" descr="http://www.foresthistory.org/ASPNET/Publications/region/8/history/images/fig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2705">
            <a:off x="5227417" y="296503"/>
            <a:ext cx="3616638" cy="39220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www.medicine.virginia.edu/clinical/departments/neurology/education-training-programs/fellowship/stroke/images/fellowship_stroke/Blue_Ridge_mountai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0199">
            <a:off x="4968239" y="3552220"/>
            <a:ext cx="3947159" cy="2819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305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ache.deadspin.com/assets/images/11/2008/12/large_OVH85MagCitySig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6448530" cy="518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itle 2"/>
          <p:cNvSpPr txBox="1">
            <a:spLocks/>
          </p:cNvSpPr>
          <p:nvPr/>
        </p:nvSpPr>
        <p:spPr>
          <a:xfrm>
            <a:off x="381000" y="381000"/>
            <a:ext cx="8305800"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Welcome to Birmingham!</a:t>
            </a:r>
            <a:endParaRPr lang="en-US" b="1" dirty="0"/>
          </a:p>
        </p:txBody>
      </p:sp>
      <p:sp>
        <p:nvSpPr>
          <p:cNvPr id="4" name="Rectangle 3"/>
          <p:cNvSpPr/>
          <p:nvPr/>
        </p:nvSpPr>
        <p:spPr>
          <a:xfrm rot="21154203">
            <a:off x="3853496" y="5193773"/>
            <a:ext cx="2437634" cy="830997"/>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Click here for a video on Birmingham, Alabama in 1963</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84849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32514" y="253425"/>
            <a:ext cx="4572000" cy="584775"/>
          </a:xfrm>
          <a:prstGeom prst="rect">
            <a:avLst/>
          </a:prstGeom>
          <a:noFill/>
        </p:spPr>
        <p:txBody>
          <a:bodyPr wrap="square" rtlCol="0">
            <a:spAutoFit/>
          </a:bodyPr>
          <a:lstStyle/>
          <a:p>
            <a:pPr algn="ctr"/>
            <a:r>
              <a:rPr lang="en-US" sz="3200" b="1" dirty="0" smtClean="0">
                <a:solidFill>
                  <a:schemeClr val="tx2"/>
                </a:solidFill>
              </a:rPr>
              <a:t>Birmingham, Alabama</a:t>
            </a:r>
            <a:endParaRPr lang="en-US" sz="3200" dirty="0">
              <a:solidFill>
                <a:schemeClr val="tx2"/>
              </a:solidFill>
            </a:endParaRPr>
          </a:p>
        </p:txBody>
      </p:sp>
      <p:sp>
        <p:nvSpPr>
          <p:cNvPr id="3" name="Content Placeholder 2"/>
          <p:cNvSpPr txBox="1">
            <a:spLocks/>
          </p:cNvSpPr>
          <p:nvPr/>
        </p:nvSpPr>
        <p:spPr>
          <a:xfrm>
            <a:off x="4267200" y="914400"/>
            <a:ext cx="4648200" cy="5638800"/>
          </a:xfrm>
          <a:prstGeom prst="rect">
            <a:avLst/>
          </a:prstGeom>
        </p:spPr>
        <p:txBody>
          <a:bodyPr vert="horz" lIns="91440" tIns="45720" rIns="91440" bIns="45720" rtlCol="0">
            <a:normAutofit fontScale="550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fontAlgn="base"/>
            <a:r>
              <a:rPr lang="en-US" i="1" dirty="0"/>
              <a:t>“Birmingham was like an oven.  That first night I couldn’t sleep at all, me and By had to share a bed and we both were sweating like two pigs.” </a:t>
            </a:r>
            <a:r>
              <a:rPr lang="en-US" dirty="0"/>
              <a:t> Kenny Watson (p.162</a:t>
            </a:r>
            <a:r>
              <a:rPr lang="en-US" dirty="0" smtClean="0"/>
              <a:t>)</a:t>
            </a:r>
          </a:p>
          <a:p>
            <a:pPr fontAlgn="base"/>
            <a:endParaRPr lang="en-US" dirty="0"/>
          </a:p>
          <a:p>
            <a:pPr fontAlgn="base"/>
            <a:r>
              <a:rPr lang="en-US" dirty="0" smtClean="0"/>
              <a:t>In </a:t>
            </a:r>
            <a:r>
              <a:rPr lang="en-US" dirty="0"/>
              <a:t>January 1963, the max temperature was 70°F and the min temperature was 0°F</a:t>
            </a:r>
            <a:r>
              <a:rPr lang="en-US" dirty="0" smtClean="0"/>
              <a:t>.</a:t>
            </a:r>
          </a:p>
          <a:p>
            <a:pPr fontAlgn="base"/>
            <a:endParaRPr lang="en-US" dirty="0"/>
          </a:p>
          <a:p>
            <a:pPr fontAlgn="base"/>
            <a:r>
              <a:rPr lang="en-US" dirty="0"/>
              <a:t>In September 1963, the max temperature was 93°F and the min temperature was 53°F</a:t>
            </a:r>
            <a:r>
              <a:rPr lang="en-US" dirty="0" smtClean="0"/>
              <a:t>.</a:t>
            </a:r>
          </a:p>
          <a:p>
            <a:pPr fontAlgn="base"/>
            <a:endParaRPr lang="en-US" dirty="0"/>
          </a:p>
          <a:p>
            <a:pPr fontAlgn="base"/>
            <a:r>
              <a:rPr lang="en-US" dirty="0"/>
              <a:t>Birmingham, Alabama was, in 1960, one of the </a:t>
            </a:r>
            <a:r>
              <a:rPr lang="en-US" b="1" dirty="0"/>
              <a:t>most racially segregated cities in the U.S</a:t>
            </a:r>
            <a:r>
              <a:rPr lang="en-US" dirty="0"/>
              <a:t>.  At that time, its population was 60% white and 40% black</a:t>
            </a:r>
            <a:r>
              <a:rPr lang="en-US" dirty="0" smtClean="0"/>
              <a:t>.</a:t>
            </a:r>
          </a:p>
          <a:p>
            <a:pPr fontAlgn="base"/>
            <a:endParaRPr lang="en-US" dirty="0"/>
          </a:p>
          <a:p>
            <a:pPr fontAlgn="base"/>
            <a:r>
              <a:rPr lang="en-US" dirty="0"/>
              <a:t>On May 10, 1963, Fred </a:t>
            </a:r>
            <a:r>
              <a:rPr lang="en-US" dirty="0" err="1"/>
              <a:t>Shuttlesworth</a:t>
            </a:r>
            <a:r>
              <a:rPr lang="en-US" dirty="0"/>
              <a:t> and Martin Luther King told reporters that they had an agreement from the City of Birmingham to desegregate lunch counters, restrooms, drinking fountains and fitting rooms within 90 days</a:t>
            </a:r>
            <a:r>
              <a:rPr lang="en-US" dirty="0" smtClean="0"/>
              <a:t>.</a:t>
            </a:r>
          </a:p>
          <a:p>
            <a:pPr fontAlgn="base"/>
            <a:endParaRPr lang="en-US" dirty="0"/>
          </a:p>
          <a:p>
            <a:pPr fontAlgn="base"/>
            <a:r>
              <a:rPr lang="en-US" dirty="0"/>
              <a:t>Birmingham's public schools were integrated in September 1963</a:t>
            </a:r>
            <a:r>
              <a:rPr lang="en-US" dirty="0" smtClean="0"/>
              <a:t>.</a:t>
            </a:r>
          </a:p>
          <a:p>
            <a:pPr fontAlgn="base"/>
            <a:endParaRPr lang="en-US" dirty="0"/>
          </a:p>
          <a:p>
            <a:pPr fontAlgn="base"/>
            <a:r>
              <a:rPr lang="en-US" sz="3300" b="1" dirty="0"/>
              <a:t>Things you can do:</a:t>
            </a:r>
          </a:p>
          <a:p>
            <a:pPr lvl="1" fontAlgn="base"/>
            <a:r>
              <a:rPr lang="en-US" dirty="0"/>
              <a:t>Visit the </a:t>
            </a:r>
            <a:r>
              <a:rPr lang="en-US" b="1" dirty="0">
                <a:hlinkClick r:id="rId2"/>
              </a:rPr>
              <a:t>Birmingham Civil Rights Institute</a:t>
            </a:r>
            <a:r>
              <a:rPr lang="en-US" dirty="0"/>
              <a:t>, which showcases the journey through Birmingham's contributions to the Civil Rights Movement and human rights </a:t>
            </a:r>
            <a:r>
              <a:rPr lang="en-US" dirty="0" smtClean="0"/>
              <a:t>struggles.</a:t>
            </a:r>
            <a:endParaRPr lang="en-US" dirty="0"/>
          </a:p>
          <a:p>
            <a:pPr marL="0" indent="0" fontAlgn="base">
              <a:buNone/>
            </a:pPr>
            <a:endParaRPr lang="en-US" dirty="0"/>
          </a:p>
        </p:txBody>
      </p:sp>
      <p:pic>
        <p:nvPicPr>
          <p:cNvPr id="5122" name="Picture 2" descr="http://blog.sfgate.com/ontheblock/wp-content/blogs.dir/2283/files/sf-ranked-manliest-city/birmingh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2609">
            <a:off x="446399" y="3301476"/>
            <a:ext cx="3386841" cy="27094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rot="21124414">
            <a:off x="1497460" y="5120822"/>
            <a:ext cx="1612863" cy="830997"/>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Birmingham, Alabama</a:t>
            </a:r>
          </a:p>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Now</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4" name="Picture 4" descr="http://www.tellurideinside.com/images/old/6a00e553ed7fe188330147e1a752da970b-800wi.jpg"/>
          <p:cNvPicPr>
            <a:picLocks noChangeAspect="1" noChangeArrowheads="1"/>
          </p:cNvPicPr>
          <p:nvPr/>
        </p:nvPicPr>
        <p:blipFill rotWithShape="1">
          <a:blip r:embed="rId4">
            <a:extLst>
              <a:ext uri="{28A0092B-C50C-407E-A947-70E740481C1C}">
                <a14:useLocalDpi xmlns:a14="http://schemas.microsoft.com/office/drawing/2010/main" val="0"/>
              </a:ext>
            </a:extLst>
          </a:blip>
          <a:srcRect l="6250" t="7812" r="5250" b="9706"/>
          <a:stretch/>
        </p:blipFill>
        <p:spPr bwMode="auto">
          <a:xfrm rot="20654304">
            <a:off x="420648" y="735556"/>
            <a:ext cx="3897904" cy="2514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rot="20685373">
            <a:off x="1665101" y="2469438"/>
            <a:ext cx="1612863" cy="830997"/>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Black citizens of Birmingham</a:t>
            </a:r>
          </a:p>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1960</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7092949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blog.al.com/birmingham-news-stories/2009/08/unseentrailwayssit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81456">
            <a:off x="4737080" y="1346126"/>
            <a:ext cx="4020326" cy="26205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www.latimes.com/media/photo/2010-03/527745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0647">
            <a:off x="352078" y="1169086"/>
            <a:ext cx="3671265" cy="2471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2"/>
          <p:cNvSpPr txBox="1">
            <a:spLocks/>
          </p:cNvSpPr>
          <p:nvPr/>
        </p:nvSpPr>
        <p:spPr>
          <a:xfrm>
            <a:off x="107733" y="152400"/>
            <a:ext cx="8579067"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t>The fight for civil rights in Birmingham</a:t>
            </a:r>
            <a:endParaRPr lang="en-US" sz="3600" b="1" dirty="0"/>
          </a:p>
        </p:txBody>
      </p:sp>
      <p:pic>
        <p:nvPicPr>
          <p:cNvPr id="2050" name="Picture 2" descr="http://4.bp.blogspot.com/_QbtsLXqIyeY/S9mygb6Pn6I/AAAAAAAAA2s/NWMeiM_-QVY/s1600/civilrightsscrap.jpg"/>
          <p:cNvPicPr>
            <a:picLocks noChangeAspect="1" noChangeArrowheads="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21402029">
            <a:off x="2153336" y="2425620"/>
            <a:ext cx="4951764" cy="34763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blog.al.com/live/2009/08/large_Civil%20Rights%20Pardons_Br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17635">
            <a:off x="5280841" y="3746769"/>
            <a:ext cx="3416517" cy="2393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http://www.boston.com/partners/greader/prfmkt/images/26word_photo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12434">
            <a:off x="292516" y="3774680"/>
            <a:ext cx="3752850" cy="2501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13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upload.wikimedia.org/wikipedia/commons/thumb/2/26/16th_Street_Baptist_Church.JPG/470px-16th_Street_Baptist_Chu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1199">
            <a:off x="4982074" y="3954147"/>
            <a:ext cx="3549527" cy="2333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52400"/>
            <a:ext cx="4572000" cy="1077218"/>
          </a:xfrm>
          <a:prstGeom prst="rect">
            <a:avLst/>
          </a:prstGeom>
          <a:noFill/>
        </p:spPr>
        <p:txBody>
          <a:bodyPr wrap="square" rtlCol="0">
            <a:spAutoFit/>
          </a:bodyPr>
          <a:lstStyle/>
          <a:p>
            <a:pPr algn="ctr"/>
            <a:r>
              <a:rPr lang="en-US" sz="3200" dirty="0" smtClean="0">
                <a:solidFill>
                  <a:schemeClr val="tx2"/>
                </a:solidFill>
              </a:rPr>
              <a:t>Sixteenth Street Baptist Church</a:t>
            </a:r>
            <a:endParaRPr lang="en-US" sz="3200" dirty="0">
              <a:solidFill>
                <a:schemeClr val="tx2"/>
              </a:solidFill>
            </a:endParaRPr>
          </a:p>
        </p:txBody>
      </p:sp>
      <p:sp>
        <p:nvSpPr>
          <p:cNvPr id="3" name="Content Placeholder 2"/>
          <p:cNvSpPr txBox="1">
            <a:spLocks/>
          </p:cNvSpPr>
          <p:nvPr/>
        </p:nvSpPr>
        <p:spPr>
          <a:xfrm>
            <a:off x="142966" y="1199455"/>
            <a:ext cx="4648200" cy="5277545"/>
          </a:xfrm>
          <a:prstGeom prst="rect">
            <a:avLst/>
          </a:prstGeom>
        </p:spPr>
        <p:txBody>
          <a:bodyPr vert="horz" lIns="91440" tIns="45720" rIns="91440" bIns="45720" rtlCol="0">
            <a:normAutofit fontScale="625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fontAlgn="base"/>
            <a:r>
              <a:rPr lang="en-US" i="1" dirty="0"/>
              <a:t>“I know it was Sunday because I heard </a:t>
            </a:r>
            <a:r>
              <a:rPr lang="en-US" i="1" dirty="0" err="1"/>
              <a:t>Joetta</a:t>
            </a:r>
            <a:r>
              <a:rPr lang="en-US" i="1" dirty="0"/>
              <a:t> getting ready for Sunday school.” </a:t>
            </a:r>
            <a:r>
              <a:rPr lang="en-US" dirty="0"/>
              <a:t> - Kenny Watson (p.180</a:t>
            </a:r>
            <a:r>
              <a:rPr lang="en-US" dirty="0" smtClean="0"/>
              <a:t>)</a:t>
            </a:r>
          </a:p>
          <a:p>
            <a:pPr fontAlgn="base"/>
            <a:endParaRPr lang="en-US" dirty="0"/>
          </a:p>
          <a:p>
            <a:pPr fontAlgn="base"/>
            <a:r>
              <a:rPr lang="en-US" dirty="0"/>
              <a:t>Organized in 1873 as the First Colored Baptist Church of Birmingham, Alabama., it was the first black church in Birmingham</a:t>
            </a:r>
            <a:r>
              <a:rPr lang="en-US" dirty="0" smtClean="0"/>
              <a:t>.</a:t>
            </a:r>
          </a:p>
          <a:p>
            <a:pPr fontAlgn="base"/>
            <a:endParaRPr lang="en-US" dirty="0"/>
          </a:p>
          <a:p>
            <a:pPr fontAlgn="base"/>
            <a:r>
              <a:rPr lang="en-US" dirty="0"/>
              <a:t>The church served as headquarters for the civil rights mass meetings and rallies in the early 1960’s</a:t>
            </a:r>
            <a:r>
              <a:rPr lang="en-US" dirty="0" smtClean="0"/>
              <a:t>.</a:t>
            </a:r>
            <a:br>
              <a:rPr lang="en-US" dirty="0" smtClean="0"/>
            </a:br>
            <a:endParaRPr lang="en-US" dirty="0"/>
          </a:p>
          <a:p>
            <a:pPr fontAlgn="base"/>
            <a:r>
              <a:rPr lang="en-US" dirty="0"/>
              <a:t>On Sunday, September 15, 1963, at 10:22 a.m., four young girls were killed when a bomb went off during Sunday school</a:t>
            </a:r>
            <a:r>
              <a:rPr lang="en-US" dirty="0" smtClean="0"/>
              <a:t>.</a:t>
            </a:r>
          </a:p>
          <a:p>
            <a:pPr fontAlgn="base"/>
            <a:endParaRPr lang="en-US" dirty="0"/>
          </a:p>
          <a:p>
            <a:pPr fontAlgn="base"/>
            <a:r>
              <a:rPr lang="en-US" dirty="0"/>
              <a:t>The church was reopened for services Sunday, June 7, 1964.  A special memorial gift--a large stained glass window of the image of a black crucified Christ--was given by the people of Wales</a:t>
            </a:r>
            <a:r>
              <a:rPr lang="en-US" dirty="0" smtClean="0"/>
              <a:t>.</a:t>
            </a:r>
          </a:p>
          <a:p>
            <a:pPr fontAlgn="base"/>
            <a:endParaRPr lang="en-US" dirty="0"/>
          </a:p>
          <a:p>
            <a:pPr fontAlgn="base"/>
            <a:r>
              <a:rPr lang="en-US" sz="2900" b="1" dirty="0"/>
              <a:t>Things you can do:</a:t>
            </a:r>
          </a:p>
          <a:p>
            <a:pPr lvl="1" fontAlgn="base"/>
            <a:r>
              <a:rPr lang="en-US" b="1" dirty="0">
                <a:hlinkClick r:id="rId3"/>
              </a:rPr>
              <a:t>Tour the church</a:t>
            </a:r>
            <a:r>
              <a:rPr lang="en-US" dirty="0"/>
              <a:t>. </a:t>
            </a:r>
          </a:p>
          <a:p>
            <a:pPr lvl="1" fontAlgn="base"/>
            <a:r>
              <a:rPr lang="en-US" dirty="0" smtClean="0"/>
              <a:t>Watch the 1997 Spike Lee documentary </a:t>
            </a:r>
          </a:p>
          <a:p>
            <a:pPr marL="411480" lvl="1" indent="0" fontAlgn="base">
              <a:buNone/>
            </a:pPr>
            <a:r>
              <a:rPr lang="en-US" b="1" i="1" dirty="0"/>
              <a:t>	</a:t>
            </a:r>
            <a:r>
              <a:rPr lang="en-US" b="1" i="1" dirty="0" smtClean="0">
                <a:hlinkClick r:id="rId4"/>
              </a:rPr>
              <a:t>4 Little Girls</a:t>
            </a:r>
            <a:r>
              <a:rPr lang="en-US" dirty="0" smtClean="0"/>
              <a:t>, about the bombing.</a:t>
            </a:r>
          </a:p>
        </p:txBody>
      </p:sp>
      <p:pic>
        <p:nvPicPr>
          <p:cNvPr id="1026" name="Picture 2" descr="http://upload.wikimedia.org/wikipedia/commons/thumb/d/d3/16th_Street_Baptist_Church_1884.jpg/255px-16th_Street_Baptist_Church_18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06072">
            <a:off x="4956460" y="401859"/>
            <a:ext cx="2428875" cy="24288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1.bp.blogspot.com/-D8S6pCb0x_4/TcLXzre6PEI/AAAAAAAAF8Q/NGUfwf44oOw/s400/CHRUCH%2BBOMBING%2BSixteenth%2BStreet%2BBaptist%2BChurch.jpg">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343665">
            <a:off x="6016351" y="1656864"/>
            <a:ext cx="2799101" cy="2729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rot="21124414">
            <a:off x="5195520" y="496972"/>
            <a:ext cx="1788741" cy="830997"/>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16</a:t>
            </a:r>
            <a:r>
              <a:rPr lang="en-US" sz="16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t>
            </a: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St. Baptist Church</a:t>
            </a:r>
          </a:p>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Before bombing</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rot="443069">
            <a:off x="6633454" y="2998200"/>
            <a:ext cx="1816953" cy="1323439"/>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16</a:t>
            </a:r>
            <a:r>
              <a:rPr lang="en-US" sz="16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t>
            </a: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 Baptist Church</a:t>
            </a:r>
          </a:p>
          <a:p>
            <a:pPr algn="ct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After bombing</a:t>
            </a:r>
          </a:p>
          <a:p>
            <a:pPr algn="ctr"/>
            <a:r>
              <a:rPr lang="en-US" sz="1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Click for video documentary</a:t>
            </a:r>
            <a:endParaRPr lang="en-US" sz="1600"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rot="572957">
            <a:off x="5704436" y="5148566"/>
            <a:ext cx="1788741" cy="830997"/>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16</a:t>
            </a:r>
            <a:r>
              <a:rPr lang="en-US" sz="16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t>
            </a: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St. Baptist Church</a:t>
            </a:r>
          </a:p>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Now</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717817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7" y="488558"/>
            <a:ext cx="7639603" cy="55312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itle 2"/>
          <p:cNvSpPr txBox="1">
            <a:spLocks/>
          </p:cNvSpPr>
          <p:nvPr/>
        </p:nvSpPr>
        <p:spPr>
          <a:xfrm>
            <a:off x="381000" y="570156"/>
            <a:ext cx="806375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Buckle up!</a:t>
            </a:r>
            <a:endParaRPr lang="en-US" b="1" dirty="0"/>
          </a:p>
        </p:txBody>
      </p:sp>
      <p:sp>
        <p:nvSpPr>
          <p:cNvPr id="4" name="Title 2"/>
          <p:cNvSpPr txBox="1">
            <a:spLocks/>
          </p:cNvSpPr>
          <p:nvPr/>
        </p:nvSpPr>
        <p:spPr>
          <a:xfrm>
            <a:off x="380998" y="5257800"/>
            <a:ext cx="806375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We’re going home!</a:t>
            </a:r>
            <a:endParaRPr lang="en-US" b="1" dirty="0"/>
          </a:p>
        </p:txBody>
      </p:sp>
    </p:spTree>
    <p:extLst>
      <p:ext uri="{BB962C8B-B14F-4D97-AF65-F5344CB8AC3E}">
        <p14:creationId xmlns:p14="http://schemas.microsoft.com/office/powerpoint/2010/main" val="2649400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33400"/>
            <a:ext cx="8077200" cy="5724644"/>
          </a:xfrm>
          <a:prstGeom prst="rect">
            <a:avLst/>
          </a:prstGeom>
          <a:noFill/>
        </p:spPr>
        <p:txBody>
          <a:bodyPr wrap="square" rtlCol="0">
            <a:spAutoFit/>
          </a:bodyPr>
          <a:lstStyle/>
          <a:p>
            <a:r>
              <a:rPr lang="en-US" b="1" dirty="0" smtClean="0"/>
              <a:t>References</a:t>
            </a:r>
          </a:p>
          <a:p>
            <a:endParaRPr lang="en-US" sz="1200" dirty="0" smtClean="0"/>
          </a:p>
          <a:p>
            <a:r>
              <a:rPr lang="en-US" sz="1200" dirty="0" smtClean="0"/>
              <a:t>Flint</a:t>
            </a:r>
            <a:r>
              <a:rPr lang="en-US" sz="1200" dirty="0"/>
              <a:t>, MI weather in January 1963</a:t>
            </a:r>
            <a:br>
              <a:rPr lang="en-US" sz="1200" dirty="0"/>
            </a:br>
            <a:r>
              <a:rPr lang="en-US" sz="1200" u="sng" dirty="0">
                <a:hlinkClick r:id="rId2"/>
              </a:rPr>
              <a:t>http://www.wunderground.com/history/airport/KFNT/1963/1/1/MonthlyHistory.html</a:t>
            </a:r>
            <a:r>
              <a:rPr lang="en-US" sz="1200" dirty="0"/>
              <a:t/>
            </a:r>
            <a:br>
              <a:rPr lang="en-US" sz="1200" dirty="0"/>
            </a:br>
            <a:r>
              <a:rPr lang="en-US" sz="1200" dirty="0"/>
              <a:t/>
            </a:r>
            <a:br>
              <a:rPr lang="en-US" sz="1200" dirty="0"/>
            </a:br>
            <a:r>
              <a:rPr lang="en-US" sz="1200" dirty="0" err="1"/>
              <a:t>Nanook</a:t>
            </a:r>
            <a:r>
              <a:rPr lang="en-US" sz="1200" dirty="0"/>
              <a:t> of the North: where was it filmed?</a:t>
            </a:r>
            <a:br>
              <a:rPr lang="en-US" sz="1200" dirty="0"/>
            </a:br>
            <a:r>
              <a:rPr lang="en-US" sz="1200" u="sng" dirty="0">
                <a:hlinkClick r:id="rId3"/>
              </a:rPr>
              <a:t>http://topdocumentaryfilms.com/nanook-of-the-north/</a:t>
            </a:r>
            <a:r>
              <a:rPr lang="en-US" sz="1200" dirty="0"/>
              <a:t/>
            </a:r>
            <a:br>
              <a:rPr lang="en-US" sz="1200" dirty="0"/>
            </a:br>
            <a:r>
              <a:rPr lang="en-US" sz="1200" dirty="0"/>
              <a:t/>
            </a:r>
            <a:br>
              <a:rPr lang="en-US" sz="1200" dirty="0"/>
            </a:br>
            <a:r>
              <a:rPr lang="en-US" sz="1200" dirty="0"/>
              <a:t>General Motors in Flint</a:t>
            </a:r>
            <a:br>
              <a:rPr lang="en-US" sz="1200" dirty="0"/>
            </a:br>
            <a:r>
              <a:rPr lang="en-US" sz="1200" u="sng" dirty="0">
                <a:hlinkClick r:id="rId4"/>
              </a:rPr>
              <a:t>http://www.britannica.com/EBchecked/topic/210279/Flint</a:t>
            </a:r>
            <a:r>
              <a:rPr lang="en-US" sz="1200" dirty="0"/>
              <a:t/>
            </a:r>
            <a:br>
              <a:rPr lang="en-US" sz="1200" dirty="0"/>
            </a:br>
            <a:r>
              <a:rPr lang="en-US" sz="1200" dirty="0"/>
              <a:t/>
            </a:r>
            <a:br>
              <a:rPr lang="en-US" sz="1200" dirty="0"/>
            </a:br>
            <a:r>
              <a:rPr lang="en-US" sz="1200" dirty="0"/>
              <a:t>Address of Clark Elementary</a:t>
            </a:r>
            <a:br>
              <a:rPr lang="en-US" sz="1200" dirty="0"/>
            </a:br>
            <a:r>
              <a:rPr lang="en-US" sz="1200" dirty="0"/>
              <a:t>Flint Board of education. (1898).  </a:t>
            </a:r>
            <a:r>
              <a:rPr lang="en-US" sz="1200" i="1" dirty="0"/>
              <a:t> City schools...Flint, Michigan, 1897-98</a:t>
            </a:r>
            <a:r>
              <a:rPr lang="en-US" sz="1200" dirty="0"/>
              <a:t>.  Flint, Michigan: The Board.</a:t>
            </a:r>
            <a:br>
              <a:rPr lang="en-US" sz="1200" dirty="0"/>
            </a:br>
            <a:r>
              <a:rPr lang="en-US" sz="1200" dirty="0"/>
              <a:t/>
            </a:r>
            <a:br>
              <a:rPr lang="en-US" sz="1200" dirty="0"/>
            </a:br>
            <a:r>
              <a:rPr lang="en-US" sz="1200" dirty="0"/>
              <a:t>Photos of the current inside of Clark Elementary</a:t>
            </a:r>
            <a:br>
              <a:rPr lang="en-US" sz="1200" dirty="0"/>
            </a:br>
            <a:r>
              <a:rPr lang="en-US" sz="1200" u="sng" dirty="0">
                <a:hlinkClick r:id="rId5"/>
              </a:rPr>
              <a:t>http://scotthovind.com/2012/04/07/clark-school-in-flint-michigan-part-2/</a:t>
            </a:r>
            <a:r>
              <a:rPr lang="en-US" sz="1200" dirty="0"/>
              <a:t/>
            </a:r>
            <a:br>
              <a:rPr lang="en-US" sz="1200" dirty="0"/>
            </a:br>
            <a:r>
              <a:rPr lang="en-US" sz="1200" dirty="0"/>
              <a:t/>
            </a:r>
            <a:br>
              <a:rPr lang="en-US" sz="1200" dirty="0"/>
            </a:br>
            <a:r>
              <a:rPr lang="en-US" sz="1200" dirty="0"/>
              <a:t>Central High closing announcement</a:t>
            </a:r>
            <a:br>
              <a:rPr lang="en-US" sz="1200" dirty="0"/>
            </a:br>
            <a:r>
              <a:rPr lang="en-US" sz="1200" u="sng" dirty="0">
                <a:hlinkClick r:id="rId6"/>
              </a:rPr>
              <a:t>http://www.mlive.com/news/flint/index.ssf/2009/03/eight_flint_schools_on_choppin.html</a:t>
            </a:r>
            <a:r>
              <a:rPr lang="en-US" sz="1200" dirty="0"/>
              <a:t/>
            </a:r>
            <a:br>
              <a:rPr lang="en-US" sz="1200" dirty="0"/>
            </a:br>
            <a:r>
              <a:rPr lang="en-US" sz="1200" dirty="0"/>
              <a:t/>
            </a:r>
            <a:br>
              <a:rPr lang="en-US" sz="1200" dirty="0"/>
            </a:br>
            <a:r>
              <a:rPr lang="en-US" sz="1200" dirty="0"/>
              <a:t>Central High information</a:t>
            </a:r>
            <a:br>
              <a:rPr lang="en-US" sz="1200" dirty="0"/>
            </a:br>
            <a:r>
              <a:rPr lang="en-US" sz="1200" u="sng" dirty="0">
                <a:hlinkClick r:id="rId7"/>
              </a:rPr>
              <a:t>http://en.wikipedia.org/wiki/Flint_Central_High_School</a:t>
            </a:r>
            <a:r>
              <a:rPr lang="en-US" sz="1200" dirty="0"/>
              <a:t/>
            </a:r>
            <a:br>
              <a:rPr lang="en-US" sz="1200" dirty="0"/>
            </a:br>
            <a:r>
              <a:rPr lang="en-US" sz="1200" dirty="0"/>
              <a:t/>
            </a:r>
            <a:br>
              <a:rPr lang="en-US" sz="1200" dirty="0"/>
            </a:br>
            <a:r>
              <a:rPr lang="en-US" sz="1200" dirty="0"/>
              <a:t>Site with pictures from Central High 1963</a:t>
            </a:r>
            <a:br>
              <a:rPr lang="en-US" sz="1200" dirty="0"/>
            </a:br>
            <a:r>
              <a:rPr lang="en-US" sz="1200" u="sng" dirty="0">
                <a:hlinkClick r:id="rId8"/>
              </a:rPr>
              <a:t>http://www.flintcentral1963.org/FCHS%20News.htm</a:t>
            </a:r>
            <a:r>
              <a:rPr lang="en-US" sz="1200" dirty="0"/>
              <a:t/>
            </a:r>
            <a:br>
              <a:rPr lang="en-US" sz="1200" dirty="0"/>
            </a:br>
            <a:r>
              <a:rPr lang="en-US" sz="1200" dirty="0"/>
              <a:t/>
            </a:r>
            <a:br>
              <a:rPr lang="en-US" sz="1200" dirty="0"/>
            </a:br>
            <a:r>
              <a:rPr lang="en-US" sz="1200" dirty="0"/>
              <a:t>Wikipedia entry: look under ‘Movies’</a:t>
            </a:r>
            <a:br>
              <a:rPr lang="en-US" sz="1200" dirty="0"/>
            </a:br>
            <a:r>
              <a:rPr lang="en-US" sz="1200" u="sng" dirty="0">
                <a:hlinkClick r:id="rId9"/>
              </a:rPr>
              <a:t>http://en.wikipedia.org/wiki/Flint,_Michigan</a:t>
            </a:r>
            <a:r>
              <a:rPr lang="en-US" sz="1200" dirty="0"/>
              <a:t/>
            </a:r>
            <a:br>
              <a:rPr lang="en-US" sz="1200" dirty="0"/>
            </a:br>
            <a:r>
              <a:rPr lang="en-US" sz="1200" dirty="0"/>
              <a:t/>
            </a:r>
            <a:br>
              <a:rPr lang="en-US" sz="1200" dirty="0"/>
            </a:br>
            <a:endParaRPr lang="en-US" sz="1200" dirty="0" smtClean="0"/>
          </a:p>
        </p:txBody>
      </p:sp>
    </p:spTree>
    <p:extLst>
      <p:ext uri="{BB962C8B-B14F-4D97-AF65-F5344CB8AC3E}">
        <p14:creationId xmlns:p14="http://schemas.microsoft.com/office/powerpoint/2010/main" val="848993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1" y="381000"/>
            <a:ext cx="7772400" cy="61734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itle 2"/>
          <p:cNvSpPr>
            <a:spLocks noGrp="1"/>
          </p:cNvSpPr>
          <p:nvPr>
            <p:ph type="title"/>
          </p:nvPr>
        </p:nvSpPr>
        <p:spPr>
          <a:xfrm>
            <a:off x="381000" y="570156"/>
            <a:ext cx="8063753" cy="1054250"/>
          </a:xfrm>
        </p:spPr>
        <p:txBody>
          <a:bodyPr/>
          <a:lstStyle/>
          <a:p>
            <a:r>
              <a:rPr lang="en-US" b="1" dirty="0" smtClean="0"/>
              <a:t>We’re taking a road trip!</a:t>
            </a:r>
            <a:endParaRPr lang="en-US" b="1" dirty="0"/>
          </a:p>
        </p:txBody>
      </p:sp>
    </p:spTree>
    <p:extLst>
      <p:ext uri="{BB962C8B-B14F-4D97-AF65-F5344CB8AC3E}">
        <p14:creationId xmlns:p14="http://schemas.microsoft.com/office/powerpoint/2010/main" val="3127006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9280" y="304800"/>
            <a:ext cx="8077200" cy="6555641"/>
          </a:xfrm>
          <a:prstGeom prst="rect">
            <a:avLst/>
          </a:prstGeom>
          <a:noFill/>
        </p:spPr>
        <p:txBody>
          <a:bodyPr wrap="square" rtlCol="0">
            <a:spAutoFit/>
          </a:bodyPr>
          <a:lstStyle/>
          <a:p>
            <a:r>
              <a:rPr lang="en-US" sz="1200" dirty="0" smtClean="0"/>
              <a:t>History </a:t>
            </a:r>
            <a:r>
              <a:rPr lang="en-US" sz="1200" dirty="0"/>
              <a:t>of Montgomery Ward’s in Flint</a:t>
            </a:r>
            <a:br>
              <a:rPr lang="en-US" sz="1200" dirty="0"/>
            </a:br>
            <a:r>
              <a:rPr lang="en-US" sz="1200" u="sng" dirty="0">
                <a:hlinkClick r:id="rId2"/>
              </a:rPr>
              <a:t>http://www.mlive.com/opinion/flint/index.ssf/2008/11/remember_when_crowds_flocked_t.html</a:t>
            </a:r>
            <a:r>
              <a:rPr lang="en-US" sz="1200" dirty="0"/>
              <a:t/>
            </a:r>
            <a:br>
              <a:rPr lang="en-US" sz="1200" dirty="0"/>
            </a:br>
            <a:r>
              <a:rPr lang="en-US" sz="1200" dirty="0"/>
              <a:t>Montgomery Ward’s is now the Floyd J. </a:t>
            </a:r>
            <a:r>
              <a:rPr lang="en-US" sz="1200" dirty="0" err="1"/>
              <a:t>McCree</a:t>
            </a:r>
            <a:r>
              <a:rPr lang="en-US" sz="1200" dirty="0"/>
              <a:t> Building</a:t>
            </a:r>
            <a:br>
              <a:rPr lang="en-US" sz="1200" dirty="0"/>
            </a:br>
            <a:r>
              <a:rPr lang="en-US" sz="1200" u="sng" dirty="0">
                <a:hlinkClick r:id="rId3"/>
              </a:rPr>
              <a:t>http://www.flickr.com/photos/jhdennis/6527738551/</a:t>
            </a:r>
            <a:r>
              <a:rPr lang="en-US" sz="1200" dirty="0"/>
              <a:t/>
            </a:r>
            <a:br>
              <a:rPr lang="en-US" sz="1200" dirty="0"/>
            </a:br>
            <a:r>
              <a:rPr lang="en-US" sz="1200" dirty="0"/>
              <a:t/>
            </a:r>
            <a:br>
              <a:rPr lang="en-US" sz="1200" dirty="0"/>
            </a:br>
            <a:r>
              <a:rPr lang="en-US" sz="1200" dirty="0"/>
              <a:t>Photo of Mitchell’s before and after</a:t>
            </a:r>
            <a:br>
              <a:rPr lang="en-US" sz="1200" dirty="0"/>
            </a:br>
            <a:r>
              <a:rPr lang="en-US" sz="1200" u="sng" dirty="0">
                <a:hlinkClick r:id="rId4"/>
              </a:rPr>
              <a:t>http://www.flickr.com/photos/jhdennis/3864676048/</a:t>
            </a:r>
            <a:r>
              <a:rPr lang="en-US" sz="1200" dirty="0"/>
              <a:t/>
            </a:r>
            <a:br>
              <a:rPr lang="en-US" sz="1200" dirty="0"/>
            </a:br>
            <a:r>
              <a:rPr lang="en-US" sz="1200" dirty="0"/>
              <a:t/>
            </a:r>
            <a:br>
              <a:rPr lang="en-US" sz="1200" dirty="0"/>
            </a:br>
            <a:r>
              <a:rPr lang="en-US" sz="1200" dirty="0"/>
              <a:t>Address of East Village Family Video</a:t>
            </a:r>
            <a:br>
              <a:rPr lang="en-US" sz="1200" dirty="0"/>
            </a:br>
            <a:r>
              <a:rPr lang="en-US" sz="1200" u="sng" dirty="0">
                <a:hlinkClick r:id="rId5"/>
              </a:rPr>
              <a:t>http://www.eastvillagemagazine.org/features2/12590.html</a:t>
            </a:r>
            <a:r>
              <a:rPr lang="en-US" sz="1200" dirty="0"/>
              <a:t/>
            </a:r>
            <a:br>
              <a:rPr lang="en-US" sz="1200" dirty="0"/>
            </a:br>
            <a:r>
              <a:rPr lang="en-US" sz="1200" dirty="0"/>
              <a:t/>
            </a:r>
            <a:br>
              <a:rPr lang="en-US" sz="1200" dirty="0"/>
            </a:br>
            <a:r>
              <a:rPr lang="en-US" sz="1200" dirty="0"/>
              <a:t>Facts on Interstate 75</a:t>
            </a:r>
            <a:br>
              <a:rPr lang="en-US" sz="1200" dirty="0"/>
            </a:br>
            <a:r>
              <a:rPr lang="en-US" sz="1200" u="sng" dirty="0">
                <a:hlinkClick r:id="rId6"/>
              </a:rPr>
              <a:t>http://www.fhwa.dot.gov/interstate/previousfacts.cfm</a:t>
            </a:r>
            <a:r>
              <a:rPr lang="en-US" sz="1200" dirty="0"/>
              <a:t/>
            </a:r>
            <a:br>
              <a:rPr lang="en-US" sz="1200" dirty="0"/>
            </a:br>
            <a:r>
              <a:rPr lang="en-US" sz="1200" dirty="0"/>
              <a:t/>
            </a:r>
            <a:br>
              <a:rPr lang="en-US" sz="1200" dirty="0"/>
            </a:br>
            <a:r>
              <a:rPr lang="en-US" sz="1200" dirty="0"/>
              <a:t>Toledo, Ohio </a:t>
            </a:r>
            <a:r>
              <a:rPr lang="en-US" sz="1200" dirty="0" err="1"/>
              <a:t>wikipedia</a:t>
            </a:r>
            <a:r>
              <a:rPr lang="en-US" sz="1200" dirty="0"/>
              <a:t> entry</a:t>
            </a:r>
            <a:br>
              <a:rPr lang="en-US" sz="1200" dirty="0"/>
            </a:br>
            <a:r>
              <a:rPr lang="en-US" sz="1200" u="sng" dirty="0">
                <a:hlinkClick r:id="rId7"/>
              </a:rPr>
              <a:t>http://en.wikipedia.org/wiki/Toledo,_Ohio</a:t>
            </a:r>
            <a:r>
              <a:rPr lang="en-US" sz="1200" dirty="0"/>
              <a:t/>
            </a:r>
            <a:br>
              <a:rPr lang="en-US" sz="1200" dirty="0"/>
            </a:br>
            <a:r>
              <a:rPr lang="en-US" sz="1200" dirty="0"/>
              <a:t/>
            </a:r>
            <a:br>
              <a:rPr lang="en-US" sz="1200" dirty="0"/>
            </a:br>
            <a:r>
              <a:rPr lang="en-US" sz="1200" dirty="0"/>
              <a:t>Toledo, Ohio Sundance Kid Drive in </a:t>
            </a:r>
            <a:br>
              <a:rPr lang="en-US" sz="1200" dirty="0"/>
            </a:br>
            <a:r>
              <a:rPr lang="en-US" sz="1200" u="sng" dirty="0">
                <a:hlinkClick r:id="rId8"/>
              </a:rPr>
              <a:t>http://www.dotoledo.org/Explore-Toledo/Attractions/Sundance-Kid-Drive-In-Theatre</a:t>
            </a:r>
            <a:r>
              <a:rPr lang="en-US" sz="1200" dirty="0"/>
              <a:t/>
            </a:r>
            <a:br>
              <a:rPr lang="en-US" sz="1200" dirty="0"/>
            </a:br>
            <a:r>
              <a:rPr lang="en-US" sz="1200" dirty="0"/>
              <a:t/>
            </a:r>
            <a:br>
              <a:rPr lang="en-US" sz="1200" dirty="0"/>
            </a:br>
            <a:r>
              <a:rPr lang="en-US" sz="1200" dirty="0"/>
              <a:t>Appalachia </a:t>
            </a:r>
            <a:r>
              <a:rPr lang="en-US" sz="1200" dirty="0" err="1"/>
              <a:t>wikipedia</a:t>
            </a:r>
            <a:r>
              <a:rPr lang="en-US" sz="1200" dirty="0"/>
              <a:t> entry</a:t>
            </a:r>
            <a:br>
              <a:rPr lang="en-US" sz="1200" dirty="0"/>
            </a:br>
            <a:r>
              <a:rPr lang="en-US" sz="1200" u="sng" dirty="0">
                <a:hlinkClick r:id="rId9"/>
              </a:rPr>
              <a:t>http://en.wikipedia.org/wiki/Appalachia</a:t>
            </a:r>
            <a:r>
              <a:rPr lang="en-US" sz="1200" dirty="0"/>
              <a:t/>
            </a:r>
            <a:br>
              <a:rPr lang="en-US" sz="1200" dirty="0"/>
            </a:br>
            <a:r>
              <a:rPr lang="en-US" sz="1200" dirty="0"/>
              <a:t/>
            </a:r>
            <a:br>
              <a:rPr lang="en-US" sz="1200" dirty="0"/>
            </a:br>
            <a:r>
              <a:rPr lang="en-US" sz="1200" dirty="0"/>
              <a:t>Birmingham, AL weather in January 1963 and September 1963</a:t>
            </a:r>
            <a:br>
              <a:rPr lang="en-US" sz="1200" dirty="0"/>
            </a:br>
            <a:r>
              <a:rPr lang="en-US" sz="1200" u="sng" dirty="0">
                <a:hlinkClick r:id="rId10"/>
              </a:rPr>
              <a:t>http://www.wunderground.com/history/airport/KBHM/1963/1/1/MonthlyHistory.html</a:t>
            </a:r>
            <a:r>
              <a:rPr lang="en-US" sz="1200" dirty="0"/>
              <a:t/>
            </a:r>
            <a:br>
              <a:rPr lang="en-US" sz="1200" dirty="0"/>
            </a:br>
            <a:r>
              <a:rPr lang="en-US" sz="1200" u="sng" dirty="0">
                <a:hlinkClick r:id="rId11"/>
              </a:rPr>
              <a:t>http://www.wunderground.com/history/airport/KBHM/1963/9/1/MonthlyHistory.html</a:t>
            </a:r>
            <a:r>
              <a:rPr lang="en-US" sz="1200" dirty="0"/>
              <a:t/>
            </a:r>
            <a:br>
              <a:rPr lang="en-US" sz="1200" dirty="0"/>
            </a:br>
            <a:r>
              <a:rPr lang="en-US" sz="1200" dirty="0"/>
              <a:t/>
            </a:r>
            <a:br>
              <a:rPr lang="en-US" sz="1200" dirty="0"/>
            </a:br>
            <a:r>
              <a:rPr lang="en-US" sz="1200" dirty="0"/>
              <a:t>Birmingham, AL </a:t>
            </a:r>
            <a:r>
              <a:rPr lang="en-US" sz="1200" dirty="0" err="1"/>
              <a:t>wikipedia</a:t>
            </a:r>
            <a:r>
              <a:rPr lang="en-US" sz="1200" dirty="0"/>
              <a:t/>
            </a:r>
            <a:br>
              <a:rPr lang="en-US" sz="1200" dirty="0"/>
            </a:br>
            <a:r>
              <a:rPr lang="en-US" sz="1200" u="sng" dirty="0">
                <a:hlinkClick r:id="rId12"/>
              </a:rPr>
              <a:t>http://en.wikipedia.org/wiki/Birmingham_campaign</a:t>
            </a:r>
            <a:r>
              <a:rPr lang="en-US" sz="1200" dirty="0"/>
              <a:t/>
            </a:r>
            <a:br>
              <a:rPr lang="en-US" sz="1200" dirty="0"/>
            </a:br>
            <a:r>
              <a:rPr lang="en-US" sz="1200" dirty="0"/>
              <a:t/>
            </a:r>
            <a:br>
              <a:rPr lang="en-US" sz="1200" dirty="0"/>
            </a:br>
            <a:r>
              <a:rPr lang="en-US" sz="1200" dirty="0"/>
              <a:t>Birmingham Civil Rights Institute</a:t>
            </a:r>
            <a:br>
              <a:rPr lang="en-US" sz="1200" dirty="0"/>
            </a:br>
            <a:r>
              <a:rPr lang="en-US" sz="1200" u="sng" dirty="0">
                <a:hlinkClick r:id="rId13"/>
              </a:rPr>
              <a:t>http://en.wikipedia.org/wiki/Birmingham_Civil_Rights_Institute</a:t>
            </a:r>
            <a:r>
              <a:rPr lang="en-US" sz="1200" dirty="0"/>
              <a:t/>
            </a:r>
            <a:br>
              <a:rPr lang="en-US" sz="1200" dirty="0"/>
            </a:br>
            <a:r>
              <a:rPr lang="en-US" sz="1200" dirty="0"/>
              <a:t/>
            </a:r>
            <a:br>
              <a:rPr lang="en-US" sz="1200" dirty="0"/>
            </a:br>
            <a:r>
              <a:rPr lang="en-US" sz="1200" dirty="0"/>
              <a:t>FAQ on Sixteenth St Church</a:t>
            </a:r>
            <a:br>
              <a:rPr lang="en-US" sz="1200" dirty="0"/>
            </a:br>
            <a:r>
              <a:rPr lang="en-US" sz="1200" u="sng" dirty="0">
                <a:hlinkClick r:id="rId14"/>
              </a:rPr>
              <a:t>http://www.16thstreetbaptist.org/History</a:t>
            </a:r>
            <a:endParaRPr lang="en-US" sz="1200" dirty="0" smtClean="0"/>
          </a:p>
        </p:txBody>
      </p:sp>
    </p:spTree>
    <p:extLst>
      <p:ext uri="{BB962C8B-B14F-4D97-AF65-F5344CB8AC3E}">
        <p14:creationId xmlns:p14="http://schemas.microsoft.com/office/powerpoint/2010/main" val="4110286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8077200" cy="5724644"/>
          </a:xfrm>
          <a:prstGeom prst="rect">
            <a:avLst/>
          </a:prstGeom>
          <a:noFill/>
        </p:spPr>
        <p:txBody>
          <a:bodyPr wrap="square" rtlCol="0">
            <a:spAutoFit/>
          </a:bodyPr>
          <a:lstStyle/>
          <a:p>
            <a:r>
              <a:rPr lang="en-US" dirty="0" smtClean="0"/>
              <a:t>Photo Resources</a:t>
            </a:r>
          </a:p>
          <a:p>
            <a:pPr marL="285750" indent="-285750">
              <a:buFont typeface="Arial" pitchFamily="34" charset="0"/>
              <a:buChar char="•"/>
            </a:pPr>
            <a:r>
              <a:rPr lang="en-US" sz="1200" dirty="0" smtClean="0">
                <a:hlinkClick r:id="rId2"/>
              </a:rPr>
              <a:t>http://www.flickr.com/photos/bradffordallan/4242185498/</a:t>
            </a:r>
            <a:endParaRPr lang="en-US" sz="1200" dirty="0" smtClean="0"/>
          </a:p>
          <a:p>
            <a:pPr marL="285750" indent="-285750">
              <a:buFont typeface="Arial" pitchFamily="34" charset="0"/>
              <a:buChar char="•"/>
            </a:pPr>
            <a:r>
              <a:rPr lang="en-US" sz="1200" dirty="0" smtClean="0">
                <a:hlinkClick r:id="rId3"/>
              </a:rPr>
              <a:t>http://wtaq.com/news/articles/2011/nov/29/michigan-governor-approves-state-takeover-of-flint/</a:t>
            </a:r>
            <a:endParaRPr lang="en-US" sz="1200" dirty="0"/>
          </a:p>
          <a:p>
            <a:pPr marL="285750" indent="-285750">
              <a:buFont typeface="Arial" pitchFamily="34" charset="0"/>
              <a:buChar char="•"/>
            </a:pPr>
            <a:r>
              <a:rPr lang="en-US" sz="1200" dirty="0" smtClean="0">
                <a:hlinkClick r:id="rId4"/>
              </a:rPr>
              <a:t>http://michpics.wordpress.com/2006/12/19/snow-plow-in-field-in-michigan/</a:t>
            </a:r>
            <a:endParaRPr lang="en-US" sz="1200" dirty="0" smtClean="0"/>
          </a:p>
          <a:p>
            <a:pPr marL="285750" indent="-285750">
              <a:buFont typeface="Arial" pitchFamily="34" charset="0"/>
              <a:buChar char="•"/>
            </a:pPr>
            <a:r>
              <a:rPr lang="en-US" sz="1200" dirty="0" smtClean="0">
                <a:hlinkClick r:id="rId5"/>
              </a:rPr>
              <a:t>http://www.flintexpats.com/2011_08_01_archive.html</a:t>
            </a:r>
            <a:endParaRPr lang="en-US" sz="1200" dirty="0" smtClean="0"/>
          </a:p>
          <a:p>
            <a:pPr marL="285750" indent="-285750">
              <a:buFont typeface="Arial" pitchFamily="34" charset="0"/>
              <a:buChar char="•"/>
            </a:pPr>
            <a:r>
              <a:rPr lang="en-US" sz="1200" dirty="0" smtClean="0">
                <a:hlinkClick r:id="rId6"/>
              </a:rPr>
              <a:t>http://rustbeltroadtrip.wordpress.com/flint/</a:t>
            </a:r>
            <a:endParaRPr lang="en-US" sz="1200" dirty="0" smtClean="0"/>
          </a:p>
          <a:p>
            <a:pPr marL="285750" indent="-285750">
              <a:buFont typeface="Arial" pitchFamily="34" charset="0"/>
              <a:buChar char="•"/>
            </a:pPr>
            <a:r>
              <a:rPr lang="en-US" sz="1200" dirty="0" smtClean="0">
                <a:hlinkClick r:id="rId7"/>
              </a:rPr>
              <a:t>http://laborsouth.blogspot.com/2012/06/uaw-targets-nissan-plant-in-canton-miss.html</a:t>
            </a:r>
            <a:endParaRPr lang="en-US" sz="1200" dirty="0" smtClean="0"/>
          </a:p>
          <a:p>
            <a:pPr marL="285750" indent="-285750">
              <a:buFont typeface="Arial" pitchFamily="34" charset="0"/>
              <a:buChar char="•"/>
            </a:pPr>
            <a:r>
              <a:rPr lang="en-US" sz="1200" dirty="0" smtClean="0">
                <a:hlinkClick r:id="rId8"/>
              </a:rPr>
              <a:t>http://www.princeofpetworth.com/2008/11/clark-elementary-school-in-petworth-to-get-developed/</a:t>
            </a:r>
            <a:endParaRPr lang="en-US" sz="1200" dirty="0" smtClean="0"/>
          </a:p>
          <a:p>
            <a:pPr marL="285750" indent="-285750">
              <a:buFont typeface="Arial" pitchFamily="34" charset="0"/>
              <a:buChar char="•"/>
            </a:pPr>
            <a:r>
              <a:rPr lang="en-US" sz="1200" dirty="0" smtClean="0">
                <a:hlinkClick r:id="rId9"/>
              </a:rPr>
              <a:t>http://www.mlive.com/news/flint/index.ssf/2009/03/eight_flint_schools_on_choppin.html</a:t>
            </a:r>
            <a:endParaRPr lang="en-US" sz="1200" dirty="0" smtClean="0"/>
          </a:p>
          <a:p>
            <a:pPr marL="285750" indent="-285750">
              <a:buFont typeface="Arial" pitchFamily="34" charset="0"/>
              <a:buChar char="•"/>
            </a:pPr>
            <a:r>
              <a:rPr lang="en-US" sz="1200" dirty="0" smtClean="0">
                <a:hlinkClick r:id="rId10"/>
              </a:rPr>
              <a:t>http://www.flintcentral1963.org/FCHS%20News.htm</a:t>
            </a:r>
            <a:endParaRPr lang="en-US" sz="1200" dirty="0" smtClean="0"/>
          </a:p>
          <a:p>
            <a:pPr marL="285750" indent="-285750">
              <a:buFont typeface="Arial" pitchFamily="34" charset="0"/>
              <a:buChar char="•"/>
            </a:pPr>
            <a:r>
              <a:rPr lang="en-US" sz="1200" dirty="0" smtClean="0">
                <a:hlinkClick r:id="rId11"/>
              </a:rPr>
              <a:t>http://mallsofamerica.blogspot.com/2006/12/flying-mall-santas.html</a:t>
            </a:r>
            <a:endParaRPr lang="en-US" sz="1200" dirty="0" smtClean="0"/>
          </a:p>
          <a:p>
            <a:pPr marL="285750" indent="-285750">
              <a:buFont typeface="Arial" pitchFamily="34" charset="0"/>
              <a:buChar char="•"/>
            </a:pPr>
            <a:r>
              <a:rPr lang="en-US" sz="1200" dirty="0" smtClean="0">
                <a:hlinkClick r:id="rId12"/>
              </a:rPr>
              <a:t>http://www.flickr.com/photos/jhdennis/3861886660/sizes/m/in/photostream/</a:t>
            </a:r>
            <a:endParaRPr lang="en-US" sz="1200" dirty="0" smtClean="0"/>
          </a:p>
          <a:p>
            <a:pPr marL="285750" indent="-285750">
              <a:buFont typeface="Arial" pitchFamily="34" charset="0"/>
              <a:buChar char="•"/>
            </a:pPr>
            <a:r>
              <a:rPr lang="en-US" sz="1200" dirty="0" smtClean="0">
                <a:hlinkClick r:id="rId13"/>
              </a:rPr>
              <a:t>http</a:t>
            </a:r>
            <a:r>
              <a:rPr lang="en-US" sz="1200" dirty="0">
                <a:hlinkClick r:id="rId13"/>
              </a:rPr>
              <a:t>://</a:t>
            </a:r>
            <a:r>
              <a:rPr lang="en-US" sz="1200" dirty="0" smtClean="0">
                <a:hlinkClick r:id="rId13"/>
              </a:rPr>
              <a:t>radiospikeblog.blogspot.com/2007_09_01_archive.html</a:t>
            </a:r>
            <a:endParaRPr lang="en-US" sz="1200" dirty="0" smtClean="0"/>
          </a:p>
          <a:p>
            <a:pPr marL="285750" indent="-285750">
              <a:buFont typeface="Arial" pitchFamily="34" charset="0"/>
              <a:buChar char="•"/>
            </a:pPr>
            <a:r>
              <a:rPr lang="en-US" sz="1200" dirty="0">
                <a:hlinkClick r:id="rId14"/>
              </a:rPr>
              <a:t>http://</a:t>
            </a:r>
            <a:r>
              <a:rPr lang="en-US" sz="1200" dirty="0" smtClean="0">
                <a:hlinkClick r:id="rId14"/>
              </a:rPr>
              <a:t>atdetroit.net/forum/messages/6790/146721.html?1217509629</a:t>
            </a:r>
            <a:endParaRPr lang="en-US" sz="1200" dirty="0" smtClean="0"/>
          </a:p>
          <a:p>
            <a:pPr marL="285750" indent="-285750">
              <a:buFont typeface="Arial" pitchFamily="34" charset="0"/>
              <a:buChar char="•"/>
            </a:pPr>
            <a:r>
              <a:rPr lang="en-US" sz="1200" dirty="0" smtClean="0">
                <a:hlinkClick r:id="rId15"/>
              </a:rPr>
              <a:t>http</a:t>
            </a:r>
            <a:r>
              <a:rPr lang="en-US" sz="1200" dirty="0">
                <a:hlinkClick r:id="rId15"/>
              </a:rPr>
              <a:t>://</a:t>
            </a:r>
            <a:r>
              <a:rPr lang="en-US" sz="1200" dirty="0" smtClean="0">
                <a:hlinkClick r:id="rId15"/>
              </a:rPr>
              <a:t>www.cyburbia.org/gallery/showphoto.php/photo/6705/title/toledosummit-street-at-night/cat/528</a:t>
            </a:r>
            <a:endParaRPr lang="en-US" sz="1200" dirty="0" smtClean="0"/>
          </a:p>
          <a:p>
            <a:pPr marL="285750" indent="-285750">
              <a:buFont typeface="Arial" pitchFamily="34" charset="0"/>
              <a:buChar char="•"/>
            </a:pPr>
            <a:r>
              <a:rPr lang="en-US" sz="1200" dirty="0">
                <a:hlinkClick r:id="rId16"/>
              </a:rPr>
              <a:t>http://</a:t>
            </a:r>
            <a:r>
              <a:rPr lang="en-US" sz="1200" dirty="0" smtClean="0">
                <a:hlinkClick r:id="rId16"/>
              </a:rPr>
              <a:t>www.greateasterntheatres.com/sundancehome.asp</a:t>
            </a:r>
            <a:endParaRPr lang="en-US" sz="1200" dirty="0" smtClean="0"/>
          </a:p>
          <a:p>
            <a:pPr marL="285750" indent="-285750">
              <a:buFont typeface="Arial" pitchFamily="34" charset="0"/>
              <a:buChar char="•"/>
            </a:pPr>
            <a:r>
              <a:rPr lang="en-US" sz="1200" dirty="0">
                <a:hlinkClick r:id="rId17"/>
              </a:rPr>
              <a:t>http://remetteresearch.blogspot.com</a:t>
            </a:r>
            <a:r>
              <a:rPr lang="en-US" sz="1200" dirty="0" smtClean="0">
                <a:hlinkClick r:id="rId17"/>
              </a:rPr>
              <a:t>/</a:t>
            </a:r>
            <a:endParaRPr lang="en-US" sz="1200" dirty="0" smtClean="0"/>
          </a:p>
          <a:p>
            <a:pPr marL="285750" indent="-285750">
              <a:buFont typeface="Arial" pitchFamily="34" charset="0"/>
              <a:buChar char="•"/>
            </a:pPr>
            <a:r>
              <a:rPr lang="en-US" sz="1200" dirty="0" smtClean="0">
                <a:hlinkClick r:id="rId18"/>
              </a:rPr>
              <a:t>http</a:t>
            </a:r>
            <a:r>
              <a:rPr lang="en-US" sz="1200" dirty="0">
                <a:hlinkClick r:id="rId18"/>
              </a:rPr>
              <a:t>://</a:t>
            </a:r>
            <a:r>
              <a:rPr lang="en-US" sz="1200" dirty="0" smtClean="0">
                <a:hlinkClick r:id="rId18"/>
              </a:rPr>
              <a:t>www.foresthistory.org/ASPNET/Publications/region/8/history/chap6.aspx</a:t>
            </a:r>
            <a:endParaRPr lang="en-US" sz="1200" dirty="0" smtClean="0"/>
          </a:p>
          <a:p>
            <a:pPr marL="285750" indent="-285750">
              <a:buFont typeface="Arial" pitchFamily="34" charset="0"/>
              <a:buChar char="•"/>
            </a:pPr>
            <a:r>
              <a:rPr lang="en-US" sz="1200" dirty="0">
                <a:hlinkClick r:id="rId19"/>
              </a:rPr>
              <a:t>http://</a:t>
            </a:r>
            <a:r>
              <a:rPr lang="en-US" sz="1200" dirty="0" smtClean="0">
                <a:hlinkClick r:id="rId19"/>
              </a:rPr>
              <a:t>thecollaboratory.wikidot.com/world-regional-geography</a:t>
            </a:r>
            <a:endParaRPr lang="en-US" sz="1200" dirty="0" smtClean="0"/>
          </a:p>
          <a:p>
            <a:pPr marL="285750" indent="-285750">
              <a:buFont typeface="Arial" pitchFamily="34" charset="0"/>
              <a:buChar char="•"/>
            </a:pPr>
            <a:r>
              <a:rPr lang="en-US" sz="1200" dirty="0" smtClean="0">
                <a:hlinkClick r:id="rId20"/>
              </a:rPr>
              <a:t>http</a:t>
            </a:r>
            <a:r>
              <a:rPr lang="en-US" sz="1200" dirty="0">
                <a:hlinkClick r:id="rId20"/>
              </a:rPr>
              <a:t>://</a:t>
            </a:r>
            <a:r>
              <a:rPr lang="en-US" sz="1200" dirty="0" smtClean="0">
                <a:hlinkClick r:id="rId20"/>
              </a:rPr>
              <a:t>deadspin.com/5120694/let-me-tell-you-something-about-birmingham-alabama</a:t>
            </a:r>
            <a:endParaRPr lang="en-US" sz="1200" dirty="0" smtClean="0"/>
          </a:p>
          <a:p>
            <a:pPr marL="285750" indent="-285750">
              <a:buFont typeface="Arial" pitchFamily="34" charset="0"/>
              <a:buChar char="•"/>
            </a:pPr>
            <a:r>
              <a:rPr lang="en-US" sz="1200" dirty="0">
                <a:hlinkClick r:id="rId21"/>
              </a:rPr>
              <a:t>http://</a:t>
            </a:r>
            <a:r>
              <a:rPr lang="en-US" sz="1200" dirty="0" smtClean="0">
                <a:hlinkClick r:id="rId21"/>
              </a:rPr>
              <a:t>bpldigital.blogspot.com/2010/04/united-states-civil-rights-1947-1969.html</a:t>
            </a:r>
            <a:endParaRPr lang="en-US" sz="1200" dirty="0" smtClean="0"/>
          </a:p>
          <a:p>
            <a:pPr marL="285750" indent="-285750">
              <a:buFont typeface="Arial" pitchFamily="34" charset="0"/>
              <a:buChar char="•"/>
            </a:pPr>
            <a:r>
              <a:rPr lang="en-US" sz="1200" dirty="0">
                <a:hlinkClick r:id="rId22"/>
              </a:rPr>
              <a:t>http://</a:t>
            </a:r>
            <a:r>
              <a:rPr lang="en-US" sz="1200" dirty="0" smtClean="0">
                <a:hlinkClick r:id="rId22"/>
              </a:rPr>
              <a:t>blog.al.com/live/2009/08/civil_rights_figures_son_will.html</a:t>
            </a:r>
            <a:endParaRPr lang="en-US" sz="1200" dirty="0" smtClean="0"/>
          </a:p>
          <a:p>
            <a:pPr marL="285750" indent="-285750">
              <a:buFont typeface="Arial" pitchFamily="34" charset="0"/>
              <a:buChar char="•"/>
            </a:pPr>
            <a:r>
              <a:rPr lang="en-US" sz="1200" dirty="0">
                <a:hlinkClick r:id="rId23"/>
              </a:rPr>
              <a:t>http://</a:t>
            </a:r>
            <a:r>
              <a:rPr lang="en-US" sz="1200" dirty="0" smtClean="0">
                <a:hlinkClick r:id="rId23"/>
              </a:rPr>
              <a:t>blog.al.com/spotnews/2009/08/birmingham_mayor_langford_to_o.html</a:t>
            </a:r>
            <a:endParaRPr lang="en-US" sz="1200" dirty="0" smtClean="0"/>
          </a:p>
          <a:p>
            <a:pPr marL="285750" indent="-285750">
              <a:buFont typeface="Arial" pitchFamily="34" charset="0"/>
              <a:buChar char="•"/>
            </a:pPr>
            <a:r>
              <a:rPr lang="en-US" sz="1200" dirty="0">
                <a:hlinkClick r:id="rId24"/>
              </a:rPr>
              <a:t>http://</a:t>
            </a:r>
            <a:r>
              <a:rPr lang="en-US" sz="1200" dirty="0" smtClean="0">
                <a:hlinkClick r:id="rId24"/>
              </a:rPr>
              <a:t>www.latimes.com/news/obituaries/la-me-moore_08_kzegwync.jpg,0,306325.photo</a:t>
            </a:r>
            <a:endParaRPr lang="en-US" sz="1200" dirty="0" smtClean="0"/>
          </a:p>
          <a:p>
            <a:pPr marL="285750" indent="-285750">
              <a:buFont typeface="Arial" pitchFamily="34" charset="0"/>
              <a:buChar char="•"/>
            </a:pPr>
            <a:r>
              <a:rPr lang="en-US" sz="1200" dirty="0">
                <a:hlinkClick r:id="rId25"/>
              </a:rPr>
              <a:t>http://articles.boston.com/2012-02-26/books/31098389_1_book-lovers-bus-trip-first-book</a:t>
            </a:r>
            <a:endParaRPr lang="en-US" sz="1200" dirty="0" smtClean="0"/>
          </a:p>
          <a:p>
            <a:pPr marL="285750" indent="-285750">
              <a:buFont typeface="Arial" pitchFamily="34" charset="0"/>
              <a:buChar char="•"/>
            </a:pPr>
            <a:r>
              <a:rPr lang="en-US" sz="1200" dirty="0" smtClean="0">
                <a:hlinkClick r:id="rId26"/>
              </a:rPr>
              <a:t>http</a:t>
            </a:r>
            <a:r>
              <a:rPr lang="en-US" sz="1200" dirty="0">
                <a:hlinkClick r:id="rId26"/>
              </a:rPr>
              <a:t>://blog.sfgate.com/ontheblock/category/national-news</a:t>
            </a:r>
            <a:r>
              <a:rPr lang="en-US" sz="1200" dirty="0" smtClean="0">
                <a:hlinkClick r:id="rId26"/>
              </a:rPr>
              <a:t>/</a:t>
            </a:r>
            <a:endParaRPr lang="en-US" sz="1200" dirty="0" smtClean="0"/>
          </a:p>
          <a:p>
            <a:pPr marL="285750" indent="-285750">
              <a:buFont typeface="Arial" pitchFamily="34" charset="0"/>
              <a:buChar char="•"/>
            </a:pPr>
            <a:r>
              <a:rPr lang="en-US" sz="1200" dirty="0">
                <a:hlinkClick r:id="rId27"/>
              </a:rPr>
              <a:t>http://</a:t>
            </a:r>
            <a:r>
              <a:rPr lang="en-US" sz="1200" dirty="0" smtClean="0">
                <a:hlinkClick r:id="rId27"/>
              </a:rPr>
              <a:t>en.wikipedia.org/wiki/16th_Street_Baptist_Church</a:t>
            </a:r>
            <a:endParaRPr lang="en-US" sz="1200" dirty="0" smtClean="0"/>
          </a:p>
          <a:p>
            <a:pPr marL="285750" indent="-285750">
              <a:buFont typeface="Arial" pitchFamily="34" charset="0"/>
              <a:buChar char="•"/>
            </a:pPr>
            <a:r>
              <a:rPr lang="en-US" sz="1200" dirty="0">
                <a:hlinkClick r:id="rId28"/>
              </a:rPr>
              <a:t>http://</a:t>
            </a:r>
            <a:r>
              <a:rPr lang="en-US" sz="1200" dirty="0" smtClean="0">
                <a:hlinkClick r:id="rId28"/>
              </a:rPr>
              <a:t>usslave.blogspot.com/2011/05/4-little-girls-1997-there-are-many.html</a:t>
            </a:r>
            <a:endParaRPr lang="en-US" sz="1200" dirty="0" smtClean="0"/>
          </a:p>
          <a:p>
            <a:pPr marL="285750" indent="-285750">
              <a:buFont typeface="Arial" pitchFamily="34" charset="0"/>
              <a:buChar char="•"/>
            </a:pPr>
            <a:r>
              <a:rPr lang="en-US" sz="1200" dirty="0">
                <a:hlinkClick r:id="rId29"/>
              </a:rPr>
              <a:t>http://</a:t>
            </a:r>
            <a:r>
              <a:rPr lang="en-US" sz="1200" dirty="0" smtClean="0">
                <a:hlinkClick r:id="rId29"/>
              </a:rPr>
              <a:t>en.wikipedia.org/wiki/16th_Street_Baptist_Church_bombing</a:t>
            </a:r>
            <a:endParaRPr lang="en-US" sz="1200" dirty="0" smtClean="0"/>
          </a:p>
          <a:p>
            <a:pPr marL="285750" indent="-285750">
              <a:buFont typeface="Arial" pitchFamily="34" charset="0"/>
              <a:buChar char="•"/>
            </a:pPr>
            <a:endParaRPr lang="en-US" sz="1200" dirty="0" smtClean="0"/>
          </a:p>
        </p:txBody>
      </p:sp>
    </p:spTree>
    <p:extLst>
      <p:ext uri="{BB962C8B-B14F-4D97-AF65-F5344CB8AC3E}">
        <p14:creationId xmlns:p14="http://schemas.microsoft.com/office/powerpoint/2010/main" val="2149097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8077200" cy="2308324"/>
          </a:xfrm>
          <a:prstGeom prst="rect">
            <a:avLst/>
          </a:prstGeom>
          <a:noFill/>
        </p:spPr>
        <p:txBody>
          <a:bodyPr wrap="square" rtlCol="0">
            <a:spAutoFit/>
          </a:bodyPr>
          <a:lstStyle/>
          <a:p>
            <a:r>
              <a:rPr lang="en-US" dirty="0" smtClean="0"/>
              <a:t>Music Resources</a:t>
            </a:r>
          </a:p>
          <a:p>
            <a:endParaRPr lang="en-US" dirty="0" smtClean="0"/>
          </a:p>
          <a:p>
            <a:pPr marL="285750" indent="-285750">
              <a:buFont typeface="Arial" pitchFamily="34" charset="0"/>
              <a:buChar char="•"/>
            </a:pPr>
            <a:r>
              <a:rPr lang="en-US" sz="1600" dirty="0" smtClean="0"/>
              <a:t>“What a Difference a Day Makes” – Hazel Miller</a:t>
            </a:r>
          </a:p>
          <a:p>
            <a:pPr marL="285750" indent="-285750">
              <a:buFont typeface="Arial" pitchFamily="34" charset="0"/>
              <a:buChar char="•"/>
            </a:pPr>
            <a:endParaRPr lang="en-US" sz="1600" dirty="0" smtClean="0"/>
          </a:p>
          <a:p>
            <a:pPr marL="285750" indent="-285750">
              <a:buFont typeface="Arial" pitchFamily="34" charset="0"/>
              <a:buChar char="•"/>
            </a:pPr>
            <a:r>
              <a:rPr lang="en-US" sz="1600" dirty="0" smtClean="0"/>
              <a:t>“</a:t>
            </a:r>
            <a:r>
              <a:rPr lang="en-US" sz="1600" dirty="0" err="1" smtClean="0"/>
              <a:t>Yakety</a:t>
            </a:r>
            <a:r>
              <a:rPr lang="en-US" sz="1600" dirty="0" smtClean="0"/>
              <a:t> Yak” – The Coasters</a:t>
            </a:r>
          </a:p>
          <a:p>
            <a:pPr marL="285750" indent="-285750">
              <a:buFont typeface="Arial" pitchFamily="34" charset="0"/>
              <a:buChar char="•"/>
            </a:pPr>
            <a:endParaRPr lang="en-US" sz="1600" dirty="0" smtClean="0"/>
          </a:p>
          <a:p>
            <a:pPr marL="285750" indent="-285750">
              <a:buFont typeface="Arial" pitchFamily="34" charset="0"/>
              <a:buChar char="•"/>
            </a:pPr>
            <a:r>
              <a:rPr lang="en-US" sz="1600" dirty="0" smtClean="0"/>
              <a:t>“</a:t>
            </a:r>
            <a:r>
              <a:rPr lang="en-US" sz="1600" dirty="0"/>
              <a:t>Freedom Medley: Freedom Chant; On Freedom: This Little Light</a:t>
            </a:r>
            <a:r>
              <a:rPr lang="en-US" sz="1600" dirty="0" smtClean="0"/>
              <a:t>” – Various Artists, Smithsonian Folkways </a:t>
            </a:r>
          </a:p>
          <a:p>
            <a:pPr marL="285750" indent="-285750">
              <a:buFont typeface="Arial" pitchFamily="34" charset="0"/>
              <a:buChar char="•"/>
            </a:pPr>
            <a:endParaRPr lang="en-US" sz="1200" dirty="0" smtClean="0"/>
          </a:p>
        </p:txBody>
      </p:sp>
    </p:spTree>
    <p:extLst>
      <p:ext uri="{BB962C8B-B14F-4D97-AF65-F5344CB8AC3E}">
        <p14:creationId xmlns:p14="http://schemas.microsoft.com/office/powerpoint/2010/main" val="1931282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730385"/>
            <a:ext cx="8305800" cy="5652305"/>
          </a:xfrm>
        </p:spPr>
      </p:pic>
      <p:sp>
        <p:nvSpPr>
          <p:cNvPr id="3" name="Title 2"/>
          <p:cNvSpPr>
            <a:spLocks noGrp="1"/>
          </p:cNvSpPr>
          <p:nvPr>
            <p:ph type="title"/>
          </p:nvPr>
        </p:nvSpPr>
        <p:spPr>
          <a:xfrm>
            <a:off x="152400" y="304800"/>
            <a:ext cx="8991600" cy="1319606"/>
          </a:xfrm>
        </p:spPr>
        <p:txBody>
          <a:bodyPr/>
          <a:lstStyle/>
          <a:p>
            <a:r>
              <a:rPr lang="en-US" b="1" dirty="0" smtClean="0"/>
              <a:t>Welcome to Flint, Michigan!</a:t>
            </a:r>
            <a:endParaRPr lang="en-US" b="1" dirty="0"/>
          </a:p>
        </p:txBody>
      </p:sp>
      <p:pic>
        <p:nvPicPr>
          <p:cNvPr id="2052" name="Picture 4" descr="http://farm3.staticflickr.com/2667/4242185498_32e6c0a3b2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31415">
            <a:off x="385704" y="2779834"/>
            <a:ext cx="4041692" cy="26018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ectangle 5"/>
          <p:cNvSpPr/>
          <p:nvPr/>
        </p:nvSpPr>
        <p:spPr>
          <a:xfrm rot="20348520">
            <a:off x="1823860" y="4122867"/>
            <a:ext cx="1745992"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4" name="Picture 6" descr="http://media.mwcradio.com/mimesis/2011-11/29/2011-11-29T234010Z_1_BTRE7AS1TR100_RTROPTP_3_USREPORT-US-FLINT-MICHIGAN-EMERGENCY_JPG_475x310_q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4674">
            <a:off x="4498227" y="2730118"/>
            <a:ext cx="4087908" cy="26506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Rectangle 6"/>
          <p:cNvSpPr/>
          <p:nvPr/>
        </p:nvSpPr>
        <p:spPr>
          <a:xfrm rot="659715">
            <a:off x="5602246" y="4305236"/>
            <a:ext cx="1715534"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Now</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97290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443752" y="888609"/>
            <a:ext cx="4356848" cy="5791200"/>
          </a:xfrm>
          <a:prstGeom prst="rect">
            <a:avLst/>
          </a:prstGeom>
        </p:spPr>
        <p:txBody>
          <a:bodyPr>
            <a:normAutofit fontScale="925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fontAlgn="base">
              <a:buFont typeface="Wingdings" pitchFamily="2" charset="2"/>
              <a:buNone/>
            </a:pPr>
            <a:endParaRPr lang="en-US" dirty="0" smtClean="0"/>
          </a:p>
          <a:p>
            <a:pPr marL="0" indent="0" fontAlgn="base">
              <a:buFont typeface="Wingdings" pitchFamily="2" charset="2"/>
              <a:buNone/>
            </a:pPr>
            <a:r>
              <a:rPr lang="en-US" i="1" dirty="0" smtClean="0"/>
              <a:t>“</a:t>
            </a:r>
            <a:r>
              <a:rPr lang="en-US" i="1" dirty="0" err="1" smtClean="0"/>
              <a:t>Wilona</a:t>
            </a:r>
            <a:r>
              <a:rPr lang="en-US" i="1" dirty="0" smtClean="0"/>
              <a:t>, I heard tell about the weather up that far north in Flint, Mitch-again, heard it’s colder than inside a icebox.  See a movie about it, think it was made in Flint.  Movie called </a:t>
            </a:r>
            <a:r>
              <a:rPr lang="en-US" b="1" i="1" dirty="0" err="1" smtClean="0"/>
              <a:t>Nanook</a:t>
            </a:r>
            <a:r>
              <a:rPr lang="en-US" b="1" i="1" dirty="0" smtClean="0"/>
              <a:t> of the North</a:t>
            </a:r>
            <a:r>
              <a:rPr lang="en-US" i="1" dirty="0" smtClean="0"/>
              <a:t>.”  - </a:t>
            </a:r>
            <a:r>
              <a:rPr lang="en-US" dirty="0" smtClean="0"/>
              <a:t>Daniel Watson, imitating Hambone Henderson (p.5).</a:t>
            </a:r>
          </a:p>
          <a:p>
            <a:pPr marL="0" indent="0" fontAlgn="base">
              <a:buFont typeface="Wingdings" pitchFamily="2" charset="2"/>
              <a:buNone/>
            </a:pPr>
            <a:endParaRPr lang="en-US" dirty="0" smtClean="0"/>
          </a:p>
          <a:p>
            <a:pPr fontAlgn="base"/>
            <a:r>
              <a:rPr lang="en-US" dirty="0" smtClean="0"/>
              <a:t>Contrary to Hambone’s opinion, it was filmed in Port Harrison, Northern Quebec instead of Flint, Michigan.</a:t>
            </a:r>
          </a:p>
          <a:p>
            <a:endParaRPr lang="en-US" dirty="0" smtClean="0"/>
          </a:p>
          <a:p>
            <a:r>
              <a:rPr lang="en-US" dirty="0" smtClean="0"/>
              <a:t>In January 1963, the maximum temperature was 39°F and the </a:t>
            </a:r>
            <a:r>
              <a:rPr lang="en-US" b="1" dirty="0" smtClean="0"/>
              <a:t>minimum temperature was    -14°F</a:t>
            </a:r>
            <a:r>
              <a:rPr lang="en-US" dirty="0" smtClean="0"/>
              <a:t>.</a:t>
            </a:r>
          </a:p>
          <a:p>
            <a:endParaRPr lang="en-US" dirty="0"/>
          </a:p>
        </p:txBody>
      </p:sp>
      <p:pic>
        <p:nvPicPr>
          <p:cNvPr id="3078" name="Picture 6" descr="http://2.bp.blogspot.com/-SXZVpmMojYc/Tjy4m450QGI/AAAAAAAAJbo/nNmpHm1ywqM/s1600/Picture%2B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10266">
            <a:off x="5061022" y="799868"/>
            <a:ext cx="3611504" cy="2799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Snow plow in field in Michi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09286">
            <a:off x="4986337" y="3511455"/>
            <a:ext cx="3639150" cy="2628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228600"/>
            <a:ext cx="4191000" cy="646331"/>
          </a:xfrm>
          <a:prstGeom prst="rect">
            <a:avLst/>
          </a:prstGeom>
          <a:noFill/>
        </p:spPr>
        <p:txBody>
          <a:bodyPr wrap="square" rtlCol="0">
            <a:spAutoFit/>
          </a:bodyPr>
          <a:lstStyle/>
          <a:p>
            <a:pPr algn="ctr"/>
            <a:r>
              <a:rPr lang="en-US" sz="3600" b="1" dirty="0" smtClean="0">
                <a:solidFill>
                  <a:schemeClr val="tx2"/>
                </a:solidFill>
              </a:rPr>
              <a:t>Winter in Flint</a:t>
            </a:r>
            <a:endParaRPr lang="en-US" sz="3600" dirty="0">
              <a:solidFill>
                <a:schemeClr val="tx2"/>
              </a:solidFill>
            </a:endParaRPr>
          </a:p>
        </p:txBody>
      </p:sp>
    </p:spTree>
    <p:extLst>
      <p:ext uri="{BB962C8B-B14F-4D97-AF65-F5344CB8AC3E}">
        <p14:creationId xmlns:p14="http://schemas.microsoft.com/office/powerpoint/2010/main" val="1381043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9600" y="304800"/>
            <a:ext cx="4191000" cy="646331"/>
          </a:xfrm>
          <a:prstGeom prst="rect">
            <a:avLst/>
          </a:prstGeom>
          <a:noFill/>
        </p:spPr>
        <p:txBody>
          <a:bodyPr wrap="square" rtlCol="0">
            <a:spAutoFit/>
          </a:bodyPr>
          <a:lstStyle/>
          <a:p>
            <a:pPr algn="ctr"/>
            <a:r>
              <a:rPr lang="en-US" sz="3600" b="1" dirty="0" smtClean="0">
                <a:solidFill>
                  <a:schemeClr val="tx2"/>
                </a:solidFill>
              </a:rPr>
              <a:t>“Vehicle City”</a:t>
            </a:r>
            <a:endParaRPr lang="en-US" sz="3600" dirty="0">
              <a:solidFill>
                <a:schemeClr val="tx2"/>
              </a:solidFill>
            </a:endParaRPr>
          </a:p>
        </p:txBody>
      </p:sp>
      <p:sp>
        <p:nvSpPr>
          <p:cNvPr id="4" name="Content Placeholder 1"/>
          <p:cNvSpPr txBox="1">
            <a:spLocks/>
          </p:cNvSpPr>
          <p:nvPr/>
        </p:nvSpPr>
        <p:spPr>
          <a:xfrm>
            <a:off x="4572000" y="951131"/>
            <a:ext cx="4356848" cy="5602069"/>
          </a:xfrm>
          <a:prstGeom prst="rect">
            <a:avLst/>
          </a:prstGeom>
        </p:spPr>
        <p:txBody>
          <a:bodyPr>
            <a:normAutofit fontScale="775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fontAlgn="base">
              <a:buNone/>
            </a:pPr>
            <a:r>
              <a:rPr lang="en-US" i="1" dirty="0"/>
              <a:t>“Dad was in the United Auto Workers at work so seniority was real important in our house.” </a:t>
            </a:r>
            <a:r>
              <a:rPr lang="en-US" dirty="0"/>
              <a:t> - Kenny Watson (p.136</a:t>
            </a:r>
            <a:r>
              <a:rPr lang="en-US" dirty="0" smtClean="0"/>
              <a:t>)</a:t>
            </a:r>
          </a:p>
          <a:p>
            <a:pPr marL="0" indent="0" fontAlgn="base">
              <a:buNone/>
            </a:pPr>
            <a:endParaRPr lang="en-US" dirty="0"/>
          </a:p>
          <a:p>
            <a:pPr fontAlgn="base"/>
            <a:r>
              <a:rPr lang="en-US" dirty="0" smtClean="0"/>
              <a:t>Known </a:t>
            </a:r>
            <a:r>
              <a:rPr lang="en-US" dirty="0"/>
              <a:t>as </a:t>
            </a:r>
            <a:r>
              <a:rPr lang="en-US" dirty="0" smtClean="0"/>
              <a:t>“</a:t>
            </a:r>
            <a:r>
              <a:rPr lang="en-US" b="1" dirty="0"/>
              <a:t>V</a:t>
            </a:r>
            <a:r>
              <a:rPr lang="en-US" b="1" dirty="0" smtClean="0"/>
              <a:t>ehicle </a:t>
            </a:r>
            <a:r>
              <a:rPr lang="en-US" b="1" dirty="0"/>
              <a:t>C</a:t>
            </a:r>
            <a:r>
              <a:rPr lang="en-US" b="1" dirty="0" smtClean="0"/>
              <a:t>ity</a:t>
            </a:r>
            <a:r>
              <a:rPr lang="en-US" dirty="0"/>
              <a:t>,” by the </a:t>
            </a:r>
            <a:r>
              <a:rPr lang="en-US" dirty="0" smtClean="0"/>
              <a:t>1950s, </a:t>
            </a:r>
            <a:r>
              <a:rPr lang="en-US" dirty="0"/>
              <a:t>Flint was the site of the largest single manufacturing complex of General Motors and second only to Detroit in US auto manufacturing.</a:t>
            </a:r>
          </a:p>
          <a:p>
            <a:pPr fontAlgn="base"/>
            <a:endParaRPr lang="en-US" dirty="0"/>
          </a:p>
          <a:p>
            <a:pPr fontAlgn="base"/>
            <a:r>
              <a:rPr lang="en-US" sz="2900" b="1" dirty="0" smtClean="0"/>
              <a:t>Things </a:t>
            </a:r>
            <a:r>
              <a:rPr lang="en-US" sz="2900" b="1" dirty="0"/>
              <a:t>you can </a:t>
            </a:r>
            <a:r>
              <a:rPr lang="en-US" sz="2900" b="1" dirty="0" smtClean="0"/>
              <a:t>do:</a:t>
            </a:r>
          </a:p>
          <a:p>
            <a:pPr fontAlgn="base"/>
            <a:endParaRPr lang="en-US" dirty="0"/>
          </a:p>
          <a:p>
            <a:pPr fontAlgn="base"/>
            <a:r>
              <a:rPr lang="en-US" dirty="0" smtClean="0"/>
              <a:t>Visit </a:t>
            </a:r>
            <a:r>
              <a:rPr lang="en-US" dirty="0"/>
              <a:t>the </a:t>
            </a:r>
            <a:r>
              <a:rPr lang="en-US" b="1" dirty="0">
                <a:hlinkClick r:id="rId2"/>
              </a:rPr>
              <a:t>Buick Automotive Gallery</a:t>
            </a:r>
            <a:r>
              <a:rPr lang="en-US" dirty="0"/>
              <a:t>, featuring over 25 classic and concept Buick's, Chevrolet's and other locally built </a:t>
            </a:r>
            <a:r>
              <a:rPr lang="en-US" dirty="0" smtClean="0"/>
              <a:t>automobiles.</a:t>
            </a:r>
          </a:p>
          <a:p>
            <a:pPr fontAlgn="base"/>
            <a:endParaRPr lang="en-US" dirty="0"/>
          </a:p>
          <a:p>
            <a:pPr fontAlgn="base"/>
            <a:r>
              <a:rPr lang="en-US" dirty="0" smtClean="0"/>
              <a:t>The </a:t>
            </a:r>
            <a:r>
              <a:rPr lang="en-US" dirty="0"/>
              <a:t>gallery is part of the </a:t>
            </a:r>
            <a:r>
              <a:rPr lang="en-US" b="1" dirty="0">
                <a:hlinkClick r:id="rId3"/>
              </a:rPr>
              <a:t>Flint Cultural Center </a:t>
            </a:r>
            <a:r>
              <a:rPr lang="en-US" dirty="0" smtClean="0"/>
              <a:t>; </a:t>
            </a:r>
            <a:r>
              <a:rPr lang="en-US" dirty="0"/>
              <a:t>other parts of it would also be fun to visit.</a:t>
            </a:r>
          </a:p>
          <a:p>
            <a:endParaRPr lang="en-US" dirty="0"/>
          </a:p>
        </p:txBody>
      </p:sp>
      <p:pic>
        <p:nvPicPr>
          <p:cNvPr id="4098" name="Picture 2" descr="http://michpics.files.wordpress.com/2007/09/flint-vehicle-city.jpg"/>
          <p:cNvPicPr>
            <a:picLocks noChangeAspect="1" noChangeArrowheads="1"/>
          </p:cNvPicPr>
          <p:nvPr/>
        </p:nvPicPr>
        <p:blipFill rotWithShape="1">
          <a:blip r:embed="rId4">
            <a:extLst>
              <a:ext uri="{28A0092B-C50C-407E-A947-70E740481C1C}">
                <a14:useLocalDpi xmlns:a14="http://schemas.microsoft.com/office/drawing/2010/main" val="0"/>
              </a:ext>
            </a:extLst>
          </a:blip>
          <a:srcRect l="7477" r="13667" b="22745"/>
          <a:stretch/>
        </p:blipFill>
        <p:spPr bwMode="auto">
          <a:xfrm rot="21042168">
            <a:off x="210717" y="436627"/>
            <a:ext cx="3755572" cy="2913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3.bp.blogspot.com/-rcJCSuuthto/T-S2_OhbLUI/AAAAAAAAAVo/nOKtU4be5Fs/s1600/Flint_Sit-Down_Strike_wind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51964">
            <a:off x="755824" y="2028825"/>
            <a:ext cx="3536131" cy="2677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www.tomwaitsfan.com/tom%20waits%20library/www.tomwaitslibrary.com/images/imagesextras/cars-1955buickspeci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69496">
            <a:off x="500828" y="3907451"/>
            <a:ext cx="3614057" cy="2393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707273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arm3.static.flickr.com/2097/2468649379_b9af2eb6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8190">
            <a:off x="5537256" y="443714"/>
            <a:ext cx="3352800"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381000" y="914400"/>
            <a:ext cx="4648200" cy="5638800"/>
          </a:xfrm>
        </p:spPr>
        <p:txBody>
          <a:bodyPr>
            <a:normAutofit fontScale="62500" lnSpcReduction="20000"/>
          </a:bodyPr>
          <a:lstStyle/>
          <a:p>
            <a:pPr marL="0" indent="0" fontAlgn="base">
              <a:buNone/>
            </a:pPr>
            <a:r>
              <a:rPr lang="en-US" i="1" dirty="0"/>
              <a:t>“Even though my older brother was Clark Elementary School’s god that didn’t mean I never got teased or beat up at all. “ </a:t>
            </a:r>
            <a:r>
              <a:rPr lang="en-US" dirty="0"/>
              <a:t>- Kenny Watson (</a:t>
            </a:r>
            <a:r>
              <a:rPr lang="en-US" dirty="0" smtClean="0"/>
              <a:t>p.26).</a:t>
            </a:r>
          </a:p>
          <a:p>
            <a:pPr marL="0" indent="0" fontAlgn="base">
              <a:buNone/>
            </a:pPr>
            <a:endParaRPr lang="en-US" dirty="0"/>
          </a:p>
          <a:p>
            <a:pPr marL="0" indent="0" fontAlgn="base">
              <a:buNone/>
            </a:pPr>
            <a:r>
              <a:rPr lang="en-US" b="1" dirty="0" smtClean="0"/>
              <a:t>Clark </a:t>
            </a:r>
            <a:r>
              <a:rPr lang="en-US" b="1" dirty="0"/>
              <a:t>Elementary </a:t>
            </a:r>
            <a:r>
              <a:rPr lang="en-US" dirty="0"/>
              <a:t>(closed due to construction of </a:t>
            </a:r>
            <a:r>
              <a:rPr lang="en-US" dirty="0" smtClean="0"/>
              <a:t>I-475) </a:t>
            </a:r>
          </a:p>
          <a:p>
            <a:pPr lvl="1" fontAlgn="base"/>
            <a:r>
              <a:rPr lang="en-US" dirty="0" smtClean="0"/>
              <a:t>Corner </a:t>
            </a:r>
            <a:r>
              <a:rPr lang="en-US" dirty="0"/>
              <a:t>of Harrison and S. Eighth St. </a:t>
            </a:r>
          </a:p>
          <a:p>
            <a:pPr marL="0" indent="0" fontAlgn="base">
              <a:buNone/>
            </a:pPr>
            <a:endParaRPr lang="en-US" dirty="0"/>
          </a:p>
          <a:p>
            <a:pPr marL="0" indent="0" fontAlgn="base">
              <a:buNone/>
            </a:pPr>
            <a:r>
              <a:rPr lang="en-US" dirty="0" smtClean="0"/>
              <a:t>“</a:t>
            </a:r>
            <a:r>
              <a:rPr lang="en-US" i="1" dirty="0"/>
              <a:t>Let me put it this way, do you remember the line Big Daddy used to give every girl at Central High School?  …  ‘I can show you better than </a:t>
            </a:r>
            <a:r>
              <a:rPr lang="en-US" i="1" dirty="0" err="1"/>
              <a:t>i</a:t>
            </a:r>
            <a:r>
              <a:rPr lang="en-US" i="1" dirty="0"/>
              <a:t> can tell you’ “ </a:t>
            </a:r>
            <a:r>
              <a:rPr lang="en-US" dirty="0"/>
              <a:t>- </a:t>
            </a:r>
            <a:r>
              <a:rPr lang="en-US" dirty="0" err="1"/>
              <a:t>Wilona</a:t>
            </a:r>
            <a:r>
              <a:rPr lang="en-US" dirty="0"/>
              <a:t> Watson  when referring to Byron’s butter (p.93-94</a:t>
            </a:r>
            <a:r>
              <a:rPr lang="en-US" dirty="0" smtClean="0"/>
              <a:t>).</a:t>
            </a:r>
          </a:p>
          <a:p>
            <a:pPr marL="0" indent="0" fontAlgn="base">
              <a:buNone/>
            </a:pPr>
            <a:endParaRPr lang="en-US" dirty="0"/>
          </a:p>
          <a:p>
            <a:pPr marL="0" indent="0" fontAlgn="base">
              <a:buNone/>
            </a:pPr>
            <a:r>
              <a:rPr lang="en-US" b="1" dirty="0" smtClean="0"/>
              <a:t>Central </a:t>
            </a:r>
            <a:r>
              <a:rPr lang="en-US" b="1" dirty="0"/>
              <a:t>High </a:t>
            </a:r>
            <a:r>
              <a:rPr lang="en-US" dirty="0"/>
              <a:t>(closed in 2009 due to declining enrollment and maintenance </a:t>
            </a:r>
            <a:r>
              <a:rPr lang="en-US" dirty="0" smtClean="0"/>
              <a:t>costs)</a:t>
            </a:r>
          </a:p>
          <a:p>
            <a:pPr lvl="1" fontAlgn="base"/>
            <a:r>
              <a:rPr lang="en-US" dirty="0" smtClean="0"/>
              <a:t>601 </a:t>
            </a:r>
            <a:r>
              <a:rPr lang="en-US" dirty="0"/>
              <a:t>Crapo </a:t>
            </a:r>
            <a:r>
              <a:rPr lang="en-US" dirty="0" smtClean="0"/>
              <a:t>St</a:t>
            </a:r>
          </a:p>
          <a:p>
            <a:pPr lvl="1" fontAlgn="base"/>
            <a:r>
              <a:rPr lang="en-US" dirty="0"/>
              <a:t>T</a:t>
            </a:r>
            <a:r>
              <a:rPr lang="en-US" dirty="0" smtClean="0"/>
              <a:t>he </a:t>
            </a:r>
            <a:r>
              <a:rPr lang="en-US" dirty="0"/>
              <a:t>oldest school in the city (until it </a:t>
            </a:r>
            <a:r>
              <a:rPr lang="en-US" dirty="0" smtClean="0"/>
              <a:t>closed)</a:t>
            </a:r>
          </a:p>
          <a:p>
            <a:pPr marL="0" indent="0" fontAlgn="base">
              <a:buNone/>
            </a:pPr>
            <a:endParaRPr lang="en-US" dirty="0"/>
          </a:p>
          <a:p>
            <a:pPr marL="0" indent="0" fontAlgn="base">
              <a:buNone/>
            </a:pPr>
            <a:r>
              <a:rPr lang="en-US" dirty="0" smtClean="0"/>
              <a:t>These </a:t>
            </a:r>
            <a:r>
              <a:rPr lang="en-US" dirty="0"/>
              <a:t>were both a part of </a:t>
            </a:r>
            <a:r>
              <a:rPr lang="en-US" b="1" dirty="0">
                <a:hlinkClick r:id="rId3"/>
              </a:rPr>
              <a:t>Flint Community </a:t>
            </a:r>
            <a:r>
              <a:rPr lang="en-US" b="1" dirty="0" smtClean="0">
                <a:hlinkClick r:id="rId3"/>
              </a:rPr>
              <a:t>Schools</a:t>
            </a:r>
            <a:endParaRPr lang="en-US" b="1" dirty="0" smtClean="0"/>
          </a:p>
          <a:p>
            <a:pPr marL="0" indent="0" fontAlgn="base">
              <a:buNone/>
            </a:pPr>
            <a:r>
              <a:rPr lang="en-US" b="1" dirty="0"/>
              <a:t/>
            </a:r>
            <a:br>
              <a:rPr lang="en-US" b="1" dirty="0"/>
            </a:br>
            <a:r>
              <a:rPr lang="en-US" b="1" dirty="0"/>
              <a:t>Things you can </a:t>
            </a:r>
            <a:r>
              <a:rPr lang="en-US" b="1" dirty="0" smtClean="0"/>
              <a:t>do:</a:t>
            </a:r>
          </a:p>
          <a:p>
            <a:pPr lvl="1" fontAlgn="base"/>
            <a:r>
              <a:rPr lang="en-US" dirty="0" smtClean="0"/>
              <a:t>Visit </a:t>
            </a:r>
            <a:r>
              <a:rPr lang="en-US" dirty="0"/>
              <a:t>the old </a:t>
            </a:r>
            <a:r>
              <a:rPr lang="en-US" b="1" dirty="0"/>
              <a:t>Clark Elementary building</a:t>
            </a:r>
            <a:r>
              <a:rPr lang="en-US" dirty="0"/>
              <a:t>.  </a:t>
            </a:r>
            <a:endParaRPr lang="en-US" dirty="0" smtClean="0"/>
          </a:p>
          <a:p>
            <a:pPr lvl="1" fontAlgn="base"/>
            <a:r>
              <a:rPr lang="en-US" dirty="0" smtClean="0"/>
              <a:t>Visit </a:t>
            </a:r>
            <a:r>
              <a:rPr lang="en-US" dirty="0"/>
              <a:t>the old </a:t>
            </a:r>
            <a:r>
              <a:rPr lang="en-US" b="1" dirty="0"/>
              <a:t>Central High </a:t>
            </a:r>
            <a:r>
              <a:rPr lang="en-US" b="1" dirty="0" smtClean="0"/>
              <a:t>building</a:t>
            </a:r>
          </a:p>
          <a:p>
            <a:pPr lvl="1" fontAlgn="base"/>
            <a:r>
              <a:rPr lang="en-US" dirty="0" smtClean="0"/>
              <a:t>Watch </a:t>
            </a:r>
            <a:r>
              <a:rPr lang="en-US" dirty="0"/>
              <a:t>the movie </a:t>
            </a:r>
            <a:r>
              <a:rPr lang="en-US" b="1" i="1" dirty="0"/>
              <a:t>To Touch a Child</a:t>
            </a:r>
            <a:r>
              <a:rPr lang="en-US" b="1" dirty="0"/>
              <a:t> </a:t>
            </a:r>
            <a:r>
              <a:rPr lang="en-US" dirty="0"/>
              <a:t>(1962), a look into Community Schools.</a:t>
            </a:r>
          </a:p>
          <a:p>
            <a:endParaRPr lang="en-US" dirty="0"/>
          </a:p>
        </p:txBody>
      </p:sp>
      <p:sp>
        <p:nvSpPr>
          <p:cNvPr id="2" name="Title 1"/>
          <p:cNvSpPr>
            <a:spLocks noGrp="1"/>
          </p:cNvSpPr>
          <p:nvPr>
            <p:ph type="title" idx="4294967295"/>
          </p:nvPr>
        </p:nvSpPr>
        <p:spPr>
          <a:xfrm>
            <a:off x="914400" y="304800"/>
            <a:ext cx="3809999" cy="533400"/>
          </a:xfrm>
        </p:spPr>
        <p:txBody>
          <a:bodyPr/>
          <a:lstStyle/>
          <a:p>
            <a:r>
              <a:rPr lang="en-US" sz="3600" b="1" dirty="0" smtClean="0"/>
              <a:t>Schools in Flint</a:t>
            </a:r>
            <a:endParaRPr lang="en-US" sz="3600" b="1" dirty="0"/>
          </a:p>
        </p:txBody>
      </p:sp>
      <p:pic>
        <p:nvPicPr>
          <p:cNvPr id="5126" name="Picture 6" descr="http://blog.mlive.com/newsnow_impact/2009/03/large_central-high.jpg"/>
          <p:cNvPicPr>
            <a:picLocks noChangeAspect="1" noChangeArrowheads="1"/>
          </p:cNvPicPr>
          <p:nvPr/>
        </p:nvPicPr>
        <p:blipFill rotWithShape="1">
          <a:blip r:embed="rId4">
            <a:extLst>
              <a:ext uri="{28A0092B-C50C-407E-A947-70E740481C1C}">
                <a14:useLocalDpi xmlns:a14="http://schemas.microsoft.com/office/drawing/2010/main" val="0"/>
              </a:ext>
            </a:extLst>
          </a:blip>
          <a:srcRect l="13623" r="6402"/>
          <a:stretch/>
        </p:blipFill>
        <p:spPr bwMode="auto">
          <a:xfrm rot="1105408">
            <a:off x="5808559" y="4072774"/>
            <a:ext cx="2995403" cy="23894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www.flintcentral1963.org/images/Old%20Photos/Whittier%209th%20Grade%201.jpg"/>
          <p:cNvPicPr>
            <a:picLocks noChangeAspect="1" noChangeArrowheads="1"/>
          </p:cNvPicPr>
          <p:nvPr/>
        </p:nvPicPr>
        <p:blipFill rotWithShape="1">
          <a:blip r:embed="rId5">
            <a:extLst>
              <a:ext uri="{28A0092B-C50C-407E-A947-70E740481C1C}">
                <a14:useLocalDpi xmlns:a14="http://schemas.microsoft.com/office/drawing/2010/main" val="0"/>
              </a:ext>
            </a:extLst>
          </a:blip>
          <a:srcRect l="13421" r="8878"/>
          <a:stretch/>
        </p:blipFill>
        <p:spPr bwMode="auto">
          <a:xfrm rot="20392302">
            <a:off x="5353770" y="2173696"/>
            <a:ext cx="3182199" cy="24511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rot="981664">
            <a:off x="6137764" y="547159"/>
            <a:ext cx="2336991" cy="523220"/>
          </a:xfrm>
          <a:prstGeom prst="rect">
            <a:avLst/>
          </a:prstGeom>
          <a:noFill/>
        </p:spPr>
        <p:txBody>
          <a:bodyPr wrap="square" lIns="91440" tIns="45720" rIns="91440" bIns="45720">
            <a:spAutoFit/>
          </a:bodyPr>
          <a:lstStyle/>
          <a:p>
            <a:pPr algn="ctr"/>
            <a:r>
              <a:rPr lang="en-US"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Clark Elementary</a:t>
            </a:r>
            <a:br>
              <a:rPr lang="en-US"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Now</a:t>
            </a:r>
            <a:endParaRPr lang="en-US"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rot="981664">
            <a:off x="5665175" y="5804959"/>
            <a:ext cx="2336991" cy="523220"/>
          </a:xfrm>
          <a:prstGeom prst="rect">
            <a:avLst/>
          </a:prstGeom>
          <a:noFill/>
        </p:spPr>
        <p:txBody>
          <a:bodyPr wrap="square" lIns="91440" tIns="45720" rIns="91440" bIns="45720">
            <a:spAutoFit/>
          </a:bodyPr>
          <a:lstStyle/>
          <a:p>
            <a:pPr algn="ctr"/>
            <a:r>
              <a:rPr lang="en-US"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Central High</a:t>
            </a:r>
            <a:br>
              <a:rPr lang="en-US"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Now</a:t>
            </a:r>
            <a:endParaRPr lang="en-US"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rot="20385042">
            <a:off x="5806226" y="3876072"/>
            <a:ext cx="2814860" cy="523220"/>
          </a:xfrm>
          <a:prstGeom prst="rect">
            <a:avLst/>
          </a:prstGeom>
          <a:noFill/>
        </p:spPr>
        <p:txBody>
          <a:bodyPr wrap="square" lIns="91440" tIns="45720" rIns="91440" bIns="45720">
            <a:spAutoFit/>
          </a:bodyPr>
          <a:lstStyle/>
          <a:p>
            <a:pPr algn="ctr"/>
            <a:r>
              <a:rPr lang="en-US"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Central High 9</a:t>
            </a:r>
            <a:r>
              <a:rPr lang="en-US" sz="1400" b="0" cap="none" spc="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t>
            </a:r>
            <a:r>
              <a:rPr lang="en-US"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Grade Class - 1963</a:t>
            </a:r>
            <a:endParaRPr lang="en-US"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20118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267200" y="892629"/>
            <a:ext cx="4648200" cy="5638800"/>
          </a:xfrm>
          <a:prstGeom prst="rect">
            <a:avLst/>
          </a:prstGeom>
        </p:spPr>
        <p:txBody>
          <a:bodyPr vert="horz" lIns="91440" tIns="45720" rIns="91440" bIns="45720" rtlCol="0">
            <a:normAutofit fontScale="925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fontAlgn="base"/>
            <a:r>
              <a:rPr lang="en-US" i="1" dirty="0"/>
              <a:t>“At the end of every winter Momma and Dad would go downtown to Montgomery Ward’s when gloves were going on sale and buy six pairs for us kids.” </a:t>
            </a:r>
            <a:r>
              <a:rPr lang="en-US" dirty="0"/>
              <a:t> </a:t>
            </a:r>
            <a:r>
              <a:rPr lang="en-US" dirty="0" smtClean="0"/>
              <a:t>- Kenny </a:t>
            </a:r>
            <a:r>
              <a:rPr lang="en-US" dirty="0"/>
              <a:t>(p.55</a:t>
            </a:r>
            <a:r>
              <a:rPr lang="en-US" dirty="0" smtClean="0"/>
              <a:t>).</a:t>
            </a:r>
          </a:p>
          <a:p>
            <a:pPr fontAlgn="base"/>
            <a:endParaRPr lang="en-US" dirty="0"/>
          </a:p>
          <a:p>
            <a:pPr fontAlgn="base"/>
            <a:r>
              <a:rPr lang="en-US" dirty="0" smtClean="0"/>
              <a:t>Montgomery </a:t>
            </a:r>
            <a:r>
              <a:rPr lang="en-US" dirty="0"/>
              <a:t>Ward’s (or where it used to be)</a:t>
            </a:r>
          </a:p>
          <a:p>
            <a:pPr lvl="1" fontAlgn="base"/>
            <a:r>
              <a:rPr lang="en-US" dirty="0"/>
              <a:t>630 S. Saginaw Street</a:t>
            </a:r>
          </a:p>
          <a:p>
            <a:pPr fontAlgn="base"/>
            <a:r>
              <a:rPr lang="en-US" dirty="0" smtClean="0"/>
              <a:t>Opened </a:t>
            </a:r>
            <a:r>
              <a:rPr lang="en-US" dirty="0"/>
              <a:t>in 1965 (slight discrepancy from book) in downtown Flint;  Closed in </a:t>
            </a:r>
            <a:r>
              <a:rPr lang="en-US" dirty="0" smtClean="0"/>
              <a:t>1980.</a:t>
            </a:r>
            <a:endParaRPr lang="en-US" dirty="0"/>
          </a:p>
          <a:p>
            <a:pPr fontAlgn="base"/>
            <a:r>
              <a:rPr lang="en-US" dirty="0"/>
              <a:t>Ward’s became the </a:t>
            </a:r>
            <a:r>
              <a:rPr lang="en-US" b="1" dirty="0"/>
              <a:t>Floyd J. </a:t>
            </a:r>
            <a:r>
              <a:rPr lang="en-US" b="1" dirty="0" err="1"/>
              <a:t>McCree</a:t>
            </a:r>
            <a:r>
              <a:rPr lang="en-US" b="1" dirty="0"/>
              <a:t> </a:t>
            </a:r>
            <a:r>
              <a:rPr lang="en-US" b="1" dirty="0" smtClean="0"/>
              <a:t>Building</a:t>
            </a:r>
          </a:p>
          <a:p>
            <a:pPr fontAlgn="base"/>
            <a:endParaRPr lang="en-US" b="1" dirty="0"/>
          </a:p>
          <a:p>
            <a:pPr fontAlgn="base"/>
            <a:r>
              <a:rPr lang="en-US" b="1" dirty="0"/>
              <a:t>Things you can do:</a:t>
            </a:r>
          </a:p>
          <a:p>
            <a:pPr lvl="1" fontAlgn="base"/>
            <a:r>
              <a:rPr lang="en-US" dirty="0"/>
              <a:t>Visit the </a:t>
            </a:r>
            <a:r>
              <a:rPr lang="en-US" b="1" dirty="0"/>
              <a:t>Floyd J. </a:t>
            </a:r>
            <a:r>
              <a:rPr lang="en-US" b="1" dirty="0" err="1"/>
              <a:t>McCree</a:t>
            </a:r>
            <a:r>
              <a:rPr lang="en-US" b="1" dirty="0"/>
              <a:t> Building</a:t>
            </a:r>
            <a:r>
              <a:rPr lang="en-US" dirty="0"/>
              <a:t> </a:t>
            </a:r>
          </a:p>
          <a:p>
            <a:endParaRPr lang="en-US" dirty="0"/>
          </a:p>
        </p:txBody>
      </p:sp>
      <p:sp>
        <p:nvSpPr>
          <p:cNvPr id="3" name="Title 1"/>
          <p:cNvSpPr txBox="1">
            <a:spLocks/>
          </p:cNvSpPr>
          <p:nvPr/>
        </p:nvSpPr>
        <p:spPr>
          <a:xfrm>
            <a:off x="4343400" y="283029"/>
            <a:ext cx="45720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t>Montgomery Ward’s</a:t>
            </a:r>
            <a:endParaRPr lang="en-US" sz="3600" b="1" dirty="0"/>
          </a:p>
        </p:txBody>
      </p:sp>
      <p:pic>
        <p:nvPicPr>
          <p:cNvPr id="6146" name="Picture 2" descr="http://photos1.blogger.com/x/blogger/5883/1181/1600/474231/FlyingSanta13-1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16778">
            <a:off x="405952" y="431767"/>
            <a:ext cx="3081441" cy="44372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57541">
            <a:off x="409392" y="4010692"/>
            <a:ext cx="3636553" cy="235397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20697032">
            <a:off x="1178261" y="5714118"/>
            <a:ext cx="2529715" cy="584775"/>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Floyd J. </a:t>
            </a:r>
            <a:r>
              <a:rPr lang="en-US" sz="1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McCree</a:t>
            </a: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Building</a:t>
            </a: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Now</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524287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336176" y="737175"/>
            <a:ext cx="4356848" cy="5791200"/>
          </a:xfrm>
          <a:prstGeom prst="rect">
            <a:avLst/>
          </a:prstGeom>
        </p:spPr>
        <p:txBody>
          <a:bodyPr>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endParaRPr lang="en-US" dirty="0"/>
          </a:p>
        </p:txBody>
      </p:sp>
      <p:sp>
        <p:nvSpPr>
          <p:cNvPr id="3" name="TextBox 2"/>
          <p:cNvSpPr txBox="1"/>
          <p:nvPr/>
        </p:nvSpPr>
        <p:spPr>
          <a:xfrm>
            <a:off x="228600" y="152400"/>
            <a:ext cx="4572000" cy="584775"/>
          </a:xfrm>
          <a:prstGeom prst="rect">
            <a:avLst/>
          </a:prstGeom>
          <a:noFill/>
        </p:spPr>
        <p:txBody>
          <a:bodyPr wrap="square" rtlCol="0">
            <a:spAutoFit/>
          </a:bodyPr>
          <a:lstStyle/>
          <a:p>
            <a:pPr algn="ctr"/>
            <a:r>
              <a:rPr lang="en-US" sz="3200" b="1" dirty="0" smtClean="0">
                <a:solidFill>
                  <a:schemeClr val="tx2"/>
                </a:solidFill>
              </a:rPr>
              <a:t>Mitchell’s Supermarket</a:t>
            </a:r>
            <a:endParaRPr lang="en-US" sz="3200" dirty="0">
              <a:solidFill>
                <a:schemeClr val="tx2"/>
              </a:solidFill>
            </a:endParaRPr>
          </a:p>
        </p:txBody>
      </p:sp>
      <p:sp>
        <p:nvSpPr>
          <p:cNvPr id="5" name="Content Placeholder 2"/>
          <p:cNvSpPr txBox="1">
            <a:spLocks/>
          </p:cNvSpPr>
          <p:nvPr/>
        </p:nvSpPr>
        <p:spPr>
          <a:xfrm>
            <a:off x="163286" y="813375"/>
            <a:ext cx="4648200" cy="5638800"/>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fontAlgn="base"/>
            <a:r>
              <a:rPr lang="en-US" i="1" dirty="0"/>
              <a:t>“Byron, I want you and Kenny to go up to Mitchell’s and get some milk, a loaf of bread and a can of tomato paste for dinner.” </a:t>
            </a:r>
            <a:r>
              <a:rPr lang="en-US" dirty="0"/>
              <a:t> - </a:t>
            </a:r>
            <a:r>
              <a:rPr lang="en-US" dirty="0" err="1"/>
              <a:t>Wilona</a:t>
            </a:r>
            <a:r>
              <a:rPr lang="en-US" dirty="0"/>
              <a:t> Watson (p.75</a:t>
            </a:r>
            <a:r>
              <a:rPr lang="en-US" dirty="0" smtClean="0"/>
              <a:t>).</a:t>
            </a:r>
          </a:p>
          <a:p>
            <a:pPr fontAlgn="base"/>
            <a:endParaRPr lang="en-US" dirty="0"/>
          </a:p>
          <a:p>
            <a:pPr fontAlgn="base"/>
            <a:r>
              <a:rPr lang="en-US" dirty="0" smtClean="0"/>
              <a:t>Mitchell’s </a:t>
            </a:r>
            <a:r>
              <a:rPr lang="en-US" dirty="0"/>
              <a:t>became East Village Family Video in </a:t>
            </a:r>
            <a:r>
              <a:rPr lang="en-US" dirty="0" smtClean="0"/>
              <a:t>1999.</a:t>
            </a:r>
          </a:p>
          <a:p>
            <a:pPr lvl="1" fontAlgn="base"/>
            <a:r>
              <a:rPr lang="en-US" dirty="0" smtClean="0"/>
              <a:t>1835 </a:t>
            </a:r>
            <a:r>
              <a:rPr lang="en-US" dirty="0"/>
              <a:t>E. Court St. </a:t>
            </a:r>
          </a:p>
          <a:p>
            <a:pPr fontAlgn="base"/>
            <a:endParaRPr lang="en-US" dirty="0"/>
          </a:p>
          <a:p>
            <a:pPr fontAlgn="base"/>
            <a:r>
              <a:rPr lang="en-US" dirty="0" smtClean="0"/>
              <a:t>Things you can do:</a:t>
            </a:r>
            <a:endParaRPr lang="en-US" dirty="0"/>
          </a:p>
          <a:p>
            <a:pPr lvl="1" fontAlgn="base"/>
            <a:r>
              <a:rPr lang="en-US" dirty="0" smtClean="0"/>
              <a:t>Visit </a:t>
            </a:r>
            <a:r>
              <a:rPr lang="en-US" dirty="0">
                <a:hlinkClick r:id="rId2"/>
              </a:rPr>
              <a:t>East Village Family </a:t>
            </a:r>
            <a:r>
              <a:rPr lang="en-US" dirty="0" smtClean="0">
                <a:hlinkClick r:id="rId2"/>
              </a:rPr>
              <a:t>Video</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094610"/>
            <a:ext cx="4042676" cy="302996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0893387">
            <a:off x="4846807" y="609601"/>
            <a:ext cx="4063830" cy="2590800"/>
          </a:xfrm>
          <a:prstGeom prst="rect">
            <a:avLst/>
          </a:prstGeom>
          <a:ln>
            <a:noFill/>
          </a:ln>
          <a:effectLst>
            <a:outerShdw blurRad="190500" algn="tl" rotWithShape="0">
              <a:srgbClr val="000000">
                <a:alpha val="70000"/>
              </a:srgbClr>
            </a:outerShdw>
          </a:effectLst>
        </p:spPr>
      </p:pic>
      <p:sp>
        <p:nvSpPr>
          <p:cNvPr id="8" name="Rectangle 7"/>
          <p:cNvSpPr/>
          <p:nvPr/>
        </p:nvSpPr>
        <p:spPr>
          <a:xfrm rot="20697032">
            <a:off x="5976137" y="540549"/>
            <a:ext cx="2529715" cy="584775"/>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Mitchell’s Supermarket</a:t>
            </a:r>
            <a:b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as of 1992</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5257800" y="5131908"/>
            <a:ext cx="2529715" cy="584775"/>
          </a:xfrm>
          <a:prstGeom prst="rect">
            <a:avLst/>
          </a:prstGeom>
          <a:noFill/>
        </p:spPr>
        <p:txBody>
          <a:bodyPr wrap="squar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East Village Family Video</a:t>
            </a: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Now</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69247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81000"/>
            <a:ext cx="7162800" cy="58155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itle 2"/>
          <p:cNvSpPr txBox="1">
            <a:spLocks/>
          </p:cNvSpPr>
          <p:nvPr/>
        </p:nvSpPr>
        <p:spPr>
          <a:xfrm>
            <a:off x="381000" y="570156"/>
            <a:ext cx="806375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Time to hit the road!</a:t>
            </a:r>
            <a:endParaRPr lang="en-US" b="1" dirty="0"/>
          </a:p>
        </p:txBody>
      </p:sp>
    </p:spTree>
    <p:extLst>
      <p:ext uri="{BB962C8B-B14F-4D97-AF65-F5344CB8AC3E}">
        <p14:creationId xmlns:p14="http://schemas.microsoft.com/office/powerpoint/2010/main" val="10799758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278</TotalTime>
  <Words>617</Words>
  <Application>Microsoft Office PowerPoint</Application>
  <PresentationFormat>On-screen Show (4:3)</PresentationFormat>
  <Paragraphs>202</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Hardcover</vt:lpstr>
      <vt:lpstr>The Watsons Go to Birmingham - 1963</vt:lpstr>
      <vt:lpstr>We’re taking a road trip!</vt:lpstr>
      <vt:lpstr>Welcome to Flint, Michigan!</vt:lpstr>
      <vt:lpstr>PowerPoint Presentation</vt:lpstr>
      <vt:lpstr>PowerPoint Presentation</vt:lpstr>
      <vt:lpstr>Schools in Flint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Watsons Go to Birmingham - 1963</dc:title>
  <dc:creator>LAB</dc:creator>
  <cp:lastModifiedBy>hirschhk</cp:lastModifiedBy>
  <cp:revision>35</cp:revision>
  <dcterms:created xsi:type="dcterms:W3CDTF">2012-07-05T19:33:39Z</dcterms:created>
  <dcterms:modified xsi:type="dcterms:W3CDTF">2013-03-29T15:26:28Z</dcterms:modified>
</cp:coreProperties>
</file>