
<file path=[Content_Types].xml><?xml version="1.0" encoding="utf-8"?>
<Types xmlns="http://schemas.openxmlformats.org/package/2006/content-types">
  <Default Extension="png" ContentType="image/png"/>
  <Default Extension="4D1468E0"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23"/>
  </p:notesMasterIdLst>
  <p:sldIdLst>
    <p:sldId id="271" r:id="rId2"/>
    <p:sldId id="272" r:id="rId3"/>
    <p:sldId id="259" r:id="rId4"/>
    <p:sldId id="260" r:id="rId5"/>
    <p:sldId id="261" r:id="rId6"/>
    <p:sldId id="262" r:id="rId7"/>
    <p:sldId id="263" r:id="rId8"/>
    <p:sldId id="264" r:id="rId9"/>
    <p:sldId id="265" r:id="rId10"/>
    <p:sldId id="267" r:id="rId11"/>
    <p:sldId id="295" r:id="rId12"/>
    <p:sldId id="268" r:id="rId13"/>
    <p:sldId id="291" r:id="rId14"/>
    <p:sldId id="277" r:id="rId15"/>
    <p:sldId id="279" r:id="rId16"/>
    <p:sldId id="283" r:id="rId17"/>
    <p:sldId id="292" r:id="rId18"/>
    <p:sldId id="293" r:id="rId19"/>
    <p:sldId id="286" r:id="rId20"/>
    <p:sldId id="285" r:id="rId21"/>
    <p:sldId id="28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4" d="100"/>
          <a:sy n="44" d="100"/>
        </p:scale>
        <p:origin x="72" y="684"/>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1867"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62487-AE7B-4C04-A9A0-8133133949DA}" type="datetimeFigureOut">
              <a:rPr lang="en-US" smtClean="0"/>
              <a:t>3/16/2015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FA268-BBC8-4E73-8956-F8D1F949E3DB}" type="slidenum">
              <a:rPr lang="en-US" smtClean="0"/>
              <a:t>‹#›</a:t>
            </a:fld>
            <a:endParaRPr lang="en-US"/>
          </a:p>
        </p:txBody>
      </p:sp>
    </p:spTree>
    <p:extLst>
      <p:ext uri="{BB962C8B-B14F-4D97-AF65-F5344CB8AC3E}">
        <p14:creationId xmlns:p14="http://schemas.microsoft.com/office/powerpoint/2010/main" val="144847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1</a:t>
            </a:fld>
            <a:endParaRPr lang="en-US" dirty="0"/>
          </a:p>
        </p:txBody>
      </p:sp>
    </p:spTree>
    <p:extLst>
      <p:ext uri="{BB962C8B-B14F-4D97-AF65-F5344CB8AC3E}">
        <p14:creationId xmlns:p14="http://schemas.microsoft.com/office/powerpoint/2010/main" val="225701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session</a:t>
            </a:r>
            <a:r>
              <a:rPr lang="en-US" baseline="0" dirty="0" smtClean="0"/>
              <a:t> 2, we build on the trust developed in session 1 to begin practicing having conversations about race and achievement. We start out light and build up. For example, we may do an activity around stereotypes and then talk about differences based on skin color. We may then show you how you can have honest and productive dialogues about how these issues impact student achievement. </a:t>
            </a:r>
          </a:p>
          <a:p>
            <a:endParaRPr lang="en-US" baseline="0" dirty="0" smtClean="0"/>
          </a:p>
          <a:p>
            <a:r>
              <a:rPr lang="en-US" baseline="0" dirty="0" smtClean="0"/>
              <a:t>At the end of the day, we show you a framework for looking at the beliefs, practices, and policies that may be impacting achievement at your school. This will help was we come back to work on action steps.</a:t>
            </a:r>
          </a:p>
          <a:p>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15</a:t>
            </a:fld>
            <a:endParaRPr lang="en-US" dirty="0"/>
          </a:p>
        </p:txBody>
      </p:sp>
    </p:spTree>
    <p:extLst>
      <p:ext uri="{BB962C8B-B14F-4D97-AF65-F5344CB8AC3E}">
        <p14:creationId xmlns:p14="http://schemas.microsoft.com/office/powerpoint/2010/main" val="3843381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Toward the end of session 1, we also begin to tell the story of this school and of this Instructional Leadership Team, and work together to determine the vision for this Leadership Team. </a:t>
            </a:r>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16</a:t>
            </a:fld>
            <a:endParaRPr lang="en-US" dirty="0"/>
          </a:p>
        </p:txBody>
      </p:sp>
    </p:spTree>
    <p:extLst>
      <p:ext uri="{BB962C8B-B14F-4D97-AF65-F5344CB8AC3E}">
        <p14:creationId xmlns:p14="http://schemas.microsoft.com/office/powerpoint/2010/main" val="4119124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21</a:t>
            </a:fld>
            <a:endParaRPr lang="en-US" dirty="0"/>
          </a:p>
        </p:txBody>
      </p:sp>
    </p:spTree>
    <p:extLst>
      <p:ext uri="{BB962C8B-B14F-4D97-AF65-F5344CB8AC3E}">
        <p14:creationId xmlns:p14="http://schemas.microsoft.com/office/powerpoint/2010/main" val="255455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Whenever we work with leadership teams, we ask them a series of questions. We will take you through 6 questions. For each, stand up if you agree with the statement for this school. (someone needs to keep track of agrees and disagrees). There is no right or wrong answer. </a:t>
            </a:r>
          </a:p>
          <a:p>
            <a:endParaRPr lang="en-US" dirty="0"/>
          </a:p>
          <a:p>
            <a:r>
              <a:rPr lang="en-US" dirty="0" smtClean="0"/>
              <a:t>After we see how this </a:t>
            </a:r>
            <a:r>
              <a:rPr lang="en-US" dirty="0" err="1" smtClean="0"/>
              <a:t>ILT</a:t>
            </a:r>
            <a:r>
              <a:rPr lang="en-US" dirty="0" smtClean="0"/>
              <a:t> responds, we will show you how other </a:t>
            </a:r>
            <a:r>
              <a:rPr lang="en-US" dirty="0" err="1" smtClean="0"/>
              <a:t>ILTs</a:t>
            </a:r>
            <a:r>
              <a:rPr lang="en-US" dirty="0" smtClean="0"/>
              <a:t> have responded. The answers are based on 9 </a:t>
            </a:r>
            <a:r>
              <a:rPr lang="en-US" dirty="0" err="1" smtClean="0"/>
              <a:t>ILTS</a:t>
            </a:r>
            <a:r>
              <a:rPr lang="en-US" dirty="0"/>
              <a:t> </a:t>
            </a:r>
            <a:r>
              <a:rPr lang="en-US" dirty="0" smtClean="0"/>
              <a:t>in the past year.</a:t>
            </a:r>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3</a:t>
            </a:fld>
            <a:endParaRPr lang="en-US" dirty="0"/>
          </a:p>
        </p:txBody>
      </p:sp>
    </p:spTree>
    <p:extLst>
      <p:ext uri="{BB962C8B-B14F-4D97-AF65-F5344CB8AC3E}">
        <p14:creationId xmlns:p14="http://schemas.microsoft.com/office/powerpoint/2010/main" val="332962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Click to see the question. Ask everyone who agrees to stand </a:t>
            </a:r>
            <a:r>
              <a:rPr lang="en-US" b="1" i="1" dirty="0" smtClean="0"/>
              <a:t>and</a:t>
            </a:r>
            <a:r>
              <a:rPr lang="en-US" b="1" dirty="0" smtClean="0"/>
              <a:t> look around. Tally the responses. Then click again to show how the other 9 </a:t>
            </a:r>
            <a:r>
              <a:rPr lang="en-US" b="1" dirty="0" err="1" smtClean="0"/>
              <a:t>ILTs</a:t>
            </a:r>
            <a:r>
              <a:rPr lang="en-US" b="1" dirty="0" smtClean="0"/>
              <a:t> responded.</a:t>
            </a:r>
          </a:p>
        </p:txBody>
      </p:sp>
      <p:sp>
        <p:nvSpPr>
          <p:cNvPr id="4" name="Slide Number Placeholder 3"/>
          <p:cNvSpPr>
            <a:spLocks noGrp="1"/>
          </p:cNvSpPr>
          <p:nvPr>
            <p:ph type="sldNum" sz="quarter" idx="5"/>
          </p:nvPr>
        </p:nvSpPr>
        <p:spPr/>
        <p:txBody>
          <a:bodyPr/>
          <a:lstStyle/>
          <a:p>
            <a:pPr>
              <a:defRPr/>
            </a:pPr>
            <a:fld id="{25750817-D7D9-4CB3-94B8-63B0EBA7BCFC}" type="slidenum">
              <a:rPr lang="en-US" smtClean="0"/>
              <a:pPr>
                <a:defRPr/>
              </a:pPr>
              <a:t>4</a:t>
            </a:fld>
            <a:endParaRPr lang="en-US" dirty="0"/>
          </a:p>
        </p:txBody>
      </p:sp>
    </p:spTree>
    <p:extLst>
      <p:ext uri="{BB962C8B-B14F-4D97-AF65-F5344CB8AC3E}">
        <p14:creationId xmlns:p14="http://schemas.microsoft.com/office/powerpoint/2010/main" val="381673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see the question. Ask everyone who agrees to stand and look around. Tally the responses. Then click again to show how the other 9 </a:t>
            </a:r>
            <a:r>
              <a:rPr lang="en-US" b="1" dirty="0" err="1"/>
              <a:t>ILTs</a:t>
            </a:r>
            <a:r>
              <a:rPr lang="en-US" b="1" dirty="0"/>
              <a:t> responded.</a:t>
            </a:r>
          </a:p>
          <a:p>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5</a:t>
            </a:fld>
            <a:endParaRPr lang="en-US" dirty="0"/>
          </a:p>
        </p:txBody>
      </p:sp>
    </p:spTree>
    <p:extLst>
      <p:ext uri="{BB962C8B-B14F-4D97-AF65-F5344CB8AC3E}">
        <p14:creationId xmlns:p14="http://schemas.microsoft.com/office/powerpoint/2010/main" val="1135126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see the question. Ask everyone who agrees to stand and look around. Tally the responses. Then click again to show how the other 9 </a:t>
            </a:r>
            <a:r>
              <a:rPr lang="en-US" b="1" dirty="0" err="1"/>
              <a:t>ILTs</a:t>
            </a:r>
            <a:r>
              <a:rPr lang="en-US" b="1" dirty="0"/>
              <a:t> responded.</a:t>
            </a:r>
          </a:p>
          <a:p>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6</a:t>
            </a:fld>
            <a:endParaRPr lang="en-US" dirty="0"/>
          </a:p>
        </p:txBody>
      </p:sp>
    </p:spTree>
    <p:extLst>
      <p:ext uri="{BB962C8B-B14F-4D97-AF65-F5344CB8AC3E}">
        <p14:creationId xmlns:p14="http://schemas.microsoft.com/office/powerpoint/2010/main" val="141300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see the question. Ask everyone who agrees to stand and look around. Tally the responses. Then click again to show how the other 9 </a:t>
            </a:r>
            <a:r>
              <a:rPr lang="en-US" b="1" dirty="0" err="1"/>
              <a:t>ILTs</a:t>
            </a:r>
            <a:r>
              <a:rPr lang="en-US" b="1" dirty="0"/>
              <a:t> responded.</a:t>
            </a:r>
          </a:p>
          <a:p>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7</a:t>
            </a:fld>
            <a:endParaRPr lang="en-US" dirty="0"/>
          </a:p>
        </p:txBody>
      </p:sp>
    </p:spTree>
    <p:extLst>
      <p:ext uri="{BB962C8B-B14F-4D97-AF65-F5344CB8AC3E}">
        <p14:creationId xmlns:p14="http://schemas.microsoft.com/office/powerpoint/2010/main" val="2449545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see the question. Ask everyone who agrees to stand and look around. Tally the responses. Then click again to show how the other 9 </a:t>
            </a:r>
            <a:r>
              <a:rPr lang="en-US" b="1" dirty="0" err="1"/>
              <a:t>ILTs</a:t>
            </a:r>
            <a:r>
              <a:rPr lang="en-US" b="1" dirty="0"/>
              <a:t> responded.</a:t>
            </a:r>
          </a:p>
          <a:p>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8</a:t>
            </a:fld>
            <a:endParaRPr lang="en-US" dirty="0"/>
          </a:p>
        </p:txBody>
      </p:sp>
    </p:spTree>
    <p:extLst>
      <p:ext uri="{BB962C8B-B14F-4D97-AF65-F5344CB8AC3E}">
        <p14:creationId xmlns:p14="http://schemas.microsoft.com/office/powerpoint/2010/main" val="87476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see the question. Ask everyone who agrees to stand and look around. Tally the responses. Then click again to show how the other 9 </a:t>
            </a:r>
            <a:r>
              <a:rPr lang="en-US" b="1" dirty="0" err="1"/>
              <a:t>ILTs</a:t>
            </a:r>
            <a:r>
              <a:rPr lang="en-US" b="1" dirty="0"/>
              <a:t> responded.</a:t>
            </a:r>
          </a:p>
          <a:p>
            <a:endParaRPr lang="en-US" b="1"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9</a:t>
            </a:fld>
            <a:endParaRPr lang="en-US" dirty="0"/>
          </a:p>
        </p:txBody>
      </p:sp>
    </p:spTree>
    <p:extLst>
      <p:ext uri="{BB962C8B-B14F-4D97-AF65-F5344CB8AC3E}">
        <p14:creationId xmlns:p14="http://schemas.microsoft.com/office/powerpoint/2010/main" val="3337818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session 1, we spend a lot of time building trust. The activities begin with developing ground rules, having some fun and then different activities to help share your own individual stories. These stories help when you get to the more challenging conversations later in the retreat.</a:t>
            </a:r>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14</a:t>
            </a:fld>
            <a:endParaRPr lang="en-US" dirty="0"/>
          </a:p>
        </p:txBody>
      </p:sp>
    </p:spTree>
    <p:extLst>
      <p:ext uri="{BB962C8B-B14F-4D97-AF65-F5344CB8AC3E}">
        <p14:creationId xmlns:p14="http://schemas.microsoft.com/office/powerpoint/2010/main" val="1569934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DF68E2-58F2-4D09-BE8B-E3BD06533059}" type="datetimeFigureOut">
              <a:rPr lang="en-US" smtClean="0"/>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6622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D6473-DF6D-4702-B328-E0DD40540A4E}" type="datetimeFigureOut">
              <a:rPr lang="en-US" smtClean="0"/>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5077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F7E3A-B166-407D-9866-32884E7D5B37}" type="datetimeFigureOut">
              <a:rPr lang="en-US" smtClean="0"/>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681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FC5F6-F338-4AE4-BB23-26385BCFC423}" type="datetimeFigureOut">
              <a:rPr lang="en-US" smtClean="0"/>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99855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5029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AB4D41-86C1-4908-B66A-0B50CEB3BF29}" type="datetimeFigureOut">
              <a:rPr lang="en-US" smtClean="0"/>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6399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426E2C-56C1-4E0D-A793-0088A7FDD37E}" type="datetimeFigureOut">
              <a:rPr lang="en-US" smtClean="0"/>
              <a:t>3/16/2015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490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C39B41-D8B5-4052-B551-9B5525EAA8B6}" type="datetimeFigureOut">
              <a:rPr lang="en-US" smtClean="0"/>
              <a:t>3/16/2015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619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3/16/2015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819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018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024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3/16/2015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30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4D1468E0"/><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jpeg"/><Relationship Id="rId9"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SWCUBaBX9g0&amp;feature=youtu.be" TargetMode="External"/><Relationship Id="rId1" Type="http://schemas.openxmlformats.org/officeDocument/2006/relationships/slideLayout" Target="../slideLayouts/slideLayout2.xml"/><Relationship Id="rId4" Type="http://schemas.openxmlformats.org/officeDocument/2006/relationships/hyperlink" Target="http://youtu.be/SWCUBaBX9g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5138" y="1870672"/>
            <a:ext cx="4412155" cy="1238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879124" y="4667045"/>
            <a:ext cx="8526417" cy="1569660"/>
          </a:xfrm>
          <a:prstGeom prst="rect">
            <a:avLst/>
          </a:prstGeom>
          <a:noFill/>
        </p:spPr>
        <p:txBody>
          <a:bodyPr wrap="square" rtlCol="0">
            <a:spAutoFit/>
          </a:bodyPr>
          <a:lstStyle/>
          <a:p>
            <a:endParaRPr lang="en-US" sz="3200" b="1" dirty="0" smtClean="0">
              <a:latin typeface="Calibri" pitchFamily="34" charset="0"/>
              <a:cs typeface="Calibri" pitchFamily="34" charset="0"/>
            </a:endParaRPr>
          </a:p>
          <a:p>
            <a:pPr algn="r"/>
            <a:r>
              <a:rPr lang="en-US" sz="3200" b="1" dirty="0" smtClean="0">
                <a:latin typeface="Calibri" pitchFamily="34" charset="0"/>
                <a:cs typeface="Calibri" pitchFamily="34" charset="0"/>
              </a:rPr>
              <a:t>Building Leadership Capacity to Remove Racial Barriers to Student Achievement </a:t>
            </a:r>
            <a:endParaRPr lang="en-US" sz="3200" b="1" dirty="0">
              <a:latin typeface="Calibri" pitchFamily="34" charset="0"/>
              <a:cs typeface="Calibri"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20826">
            <a:off x="485297" y="458712"/>
            <a:ext cx="5858848" cy="4589811"/>
          </a:xfrm>
          <a:prstGeom prst="rect">
            <a:avLst/>
          </a:prstGeom>
        </p:spPr>
      </p:pic>
    </p:spTree>
    <p:extLst>
      <p:ext uri="{BB962C8B-B14F-4D97-AF65-F5344CB8AC3E}">
        <p14:creationId xmlns:p14="http://schemas.microsoft.com/office/powerpoint/2010/main" val="3488659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5852160" cy="1597061"/>
          </a:xfrm>
        </p:spPr>
        <p:txBody>
          <a:bodyPr>
            <a:normAutofit/>
          </a:bodyPr>
          <a:lstStyle/>
          <a:p>
            <a:r>
              <a:rPr lang="en-US" dirty="0" smtClean="0"/>
              <a:t>Goal of Leadership Teams  Study Circles</a:t>
            </a:r>
            <a:endParaRPr lang="en-US" dirty="0"/>
          </a:p>
        </p:txBody>
      </p:sp>
      <p:sp>
        <p:nvSpPr>
          <p:cNvPr id="3" name="Content Placeholder 2"/>
          <p:cNvSpPr>
            <a:spLocks noGrp="1"/>
          </p:cNvSpPr>
          <p:nvPr>
            <p:ph idx="1"/>
          </p:nvPr>
        </p:nvSpPr>
        <p:spPr>
          <a:xfrm>
            <a:off x="1500011" y="2083478"/>
            <a:ext cx="5568696" cy="4023360"/>
          </a:xfrm>
        </p:spPr>
        <p:txBody>
          <a:bodyPr/>
          <a:lstStyle/>
          <a:p>
            <a:pPr lvl="0">
              <a:buFont typeface="Wingdings" panose="05000000000000000000" pitchFamily="2" charset="2"/>
              <a:buChar char="q"/>
            </a:pPr>
            <a:r>
              <a:rPr lang="en-US" sz="3200" dirty="0"/>
              <a:t>To become a high-functioning team that has the trust, structures, and confidence to close the achievement gap and ensure that all students are successful.</a:t>
            </a:r>
          </a:p>
          <a:p>
            <a:endParaRPr lang="en-US" dirty="0"/>
          </a:p>
        </p:txBody>
      </p:sp>
      <p:sp>
        <p:nvSpPr>
          <p:cNvPr id="4" name="Slide Number Placeholder 3"/>
          <p:cNvSpPr>
            <a:spLocks noGrp="1"/>
          </p:cNvSpPr>
          <p:nvPr>
            <p:ph type="sldNum" sz="quarter" idx="12"/>
          </p:nvPr>
        </p:nvSpPr>
        <p:spPr/>
        <p:txBody>
          <a:bodyPr/>
          <a:lstStyle/>
          <a:p>
            <a:fld id="{CE8079A4-7AA8-4A4F-87E2-7781EC5097DD}" type="slidenum">
              <a:rPr lang="en-US" smtClean="0"/>
              <a:pPr/>
              <a:t>10</a:t>
            </a:fld>
            <a:endParaRPr lang="en-US"/>
          </a:p>
        </p:txBody>
      </p:sp>
      <p:pic>
        <p:nvPicPr>
          <p:cNvPr id="4099" name="Picture 3" descr="C:\Users\landesmj\AppData\Local\Microsoft\Windows\Temporary Internet Files\Content.Outlook\IV088PEY\photo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625" y="1406339"/>
            <a:ext cx="4776573" cy="2462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9100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74798" y="441251"/>
            <a:ext cx="1442402" cy="995916"/>
            <a:chOff x="3606006" y="0"/>
            <a:chExt cx="1442402" cy="995916"/>
          </a:xfrm>
        </p:grpSpPr>
        <p:sp>
          <p:nvSpPr>
            <p:cNvPr id="20" name="Trapezoid 19"/>
            <p:cNvSpPr/>
            <p:nvPr/>
          </p:nvSpPr>
          <p:spPr>
            <a:xfrm>
              <a:off x="3606006" y="0"/>
              <a:ext cx="1442402" cy="995916"/>
            </a:xfrm>
            <a:prstGeom prst="trapezoid">
              <a:avLst>
                <a:gd name="adj" fmla="val 72416"/>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1" name="Trapezoid 4"/>
            <p:cNvSpPr/>
            <p:nvPr/>
          </p:nvSpPr>
          <p:spPr>
            <a:xfrm>
              <a:off x="3606006" y="0"/>
              <a:ext cx="1442402" cy="995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a:p>
              <a:pPr lvl="0" algn="ctr" defTabSz="755650">
                <a:spcBef>
                  <a:spcPct val="0"/>
                </a:spcBef>
              </a:pPr>
              <a:r>
                <a:rPr lang="en-US" sz="1700" kern="1200" dirty="0"/>
                <a:t>Cultural </a:t>
              </a:r>
            </a:p>
            <a:p>
              <a:pPr lvl="0" algn="ctr" defTabSz="755650">
                <a:spcBef>
                  <a:spcPct val="0"/>
                </a:spcBef>
              </a:pPr>
              <a:r>
                <a:rPr lang="en-US" sz="1700" kern="1200" dirty="0"/>
                <a:t>Shift</a:t>
              </a:r>
            </a:p>
          </p:txBody>
        </p:sp>
      </p:grpSp>
      <p:grpSp>
        <p:nvGrpSpPr>
          <p:cNvPr id="5" name="Group 4"/>
          <p:cNvGrpSpPr/>
          <p:nvPr/>
        </p:nvGrpSpPr>
        <p:grpSpPr>
          <a:xfrm>
            <a:off x="4653597" y="1437167"/>
            <a:ext cx="2884805" cy="995916"/>
            <a:chOff x="2884805" y="995916"/>
            <a:chExt cx="2884805" cy="995916"/>
          </a:xfrm>
        </p:grpSpPr>
        <p:sp>
          <p:nvSpPr>
            <p:cNvPr id="18" name="Trapezoid 17"/>
            <p:cNvSpPr/>
            <p:nvPr/>
          </p:nvSpPr>
          <p:spPr>
            <a:xfrm>
              <a:off x="2884805" y="995916"/>
              <a:ext cx="2884805" cy="995916"/>
            </a:xfrm>
            <a:prstGeom prst="trapezoid">
              <a:avLst>
                <a:gd name="adj" fmla="val 72416"/>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Trapezoid 6"/>
            <p:cNvSpPr/>
            <p:nvPr/>
          </p:nvSpPr>
          <p:spPr>
            <a:xfrm>
              <a:off x="3389645" y="995916"/>
              <a:ext cx="1875123" cy="995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Change practices </a:t>
              </a:r>
              <a:r>
                <a:rPr lang="en-US" sz="1700" kern="1200" dirty="0"/>
                <a:t>and policies</a:t>
              </a:r>
            </a:p>
          </p:txBody>
        </p:sp>
      </p:grpSp>
      <p:grpSp>
        <p:nvGrpSpPr>
          <p:cNvPr id="6" name="Group 5"/>
          <p:cNvGrpSpPr/>
          <p:nvPr/>
        </p:nvGrpSpPr>
        <p:grpSpPr>
          <a:xfrm>
            <a:off x="3932395" y="2433083"/>
            <a:ext cx="4327207" cy="995916"/>
            <a:chOff x="2163603" y="1991832"/>
            <a:chExt cx="4327207" cy="995916"/>
          </a:xfrm>
        </p:grpSpPr>
        <p:sp>
          <p:nvSpPr>
            <p:cNvPr id="16" name="Trapezoid 15"/>
            <p:cNvSpPr/>
            <p:nvPr/>
          </p:nvSpPr>
          <p:spPr>
            <a:xfrm>
              <a:off x="2163603" y="1991832"/>
              <a:ext cx="4327207" cy="995916"/>
            </a:xfrm>
            <a:prstGeom prst="trapezoid">
              <a:avLst>
                <a:gd name="adj" fmla="val 72416"/>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7" name="Trapezoid 8"/>
            <p:cNvSpPr/>
            <p:nvPr/>
          </p:nvSpPr>
          <p:spPr>
            <a:xfrm>
              <a:off x="2711768" y="1991832"/>
              <a:ext cx="3172653" cy="995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Engage the whole staff </a:t>
              </a:r>
              <a:r>
                <a:rPr lang="en-US" sz="1700" kern="1200" dirty="0"/>
                <a:t>in </a:t>
              </a:r>
              <a:r>
                <a:rPr lang="en-US" sz="1700" kern="1200" dirty="0" smtClean="0"/>
                <a:t>the </a:t>
              </a:r>
              <a:r>
                <a:rPr lang="en-US" sz="1700" kern="1200" dirty="0"/>
                <a:t>conversation and work</a:t>
              </a:r>
            </a:p>
          </p:txBody>
        </p:sp>
      </p:grpSp>
      <p:grpSp>
        <p:nvGrpSpPr>
          <p:cNvPr id="7" name="Group 6"/>
          <p:cNvGrpSpPr/>
          <p:nvPr/>
        </p:nvGrpSpPr>
        <p:grpSpPr>
          <a:xfrm>
            <a:off x="3211193" y="3428999"/>
            <a:ext cx="5769610" cy="995916"/>
            <a:chOff x="1442402" y="2987749"/>
            <a:chExt cx="5769610" cy="995916"/>
          </a:xfrm>
        </p:grpSpPr>
        <p:sp>
          <p:nvSpPr>
            <p:cNvPr id="14" name="Trapezoid 13"/>
            <p:cNvSpPr/>
            <p:nvPr/>
          </p:nvSpPr>
          <p:spPr>
            <a:xfrm>
              <a:off x="1442402" y="2987749"/>
              <a:ext cx="5769610" cy="995916"/>
            </a:xfrm>
            <a:prstGeom prst="trapezoid">
              <a:avLst>
                <a:gd name="adj" fmla="val 72416"/>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5" name="Trapezoid 10"/>
            <p:cNvSpPr/>
            <p:nvPr/>
          </p:nvSpPr>
          <p:spPr>
            <a:xfrm>
              <a:off x="2452084" y="2987749"/>
              <a:ext cx="3750246" cy="995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Examine beliefs, practices, </a:t>
              </a:r>
              <a:r>
                <a:rPr lang="en-US" sz="1700" kern="1200" dirty="0"/>
                <a:t>and policies that are barriers to </a:t>
              </a:r>
              <a:r>
                <a:rPr lang="en-US" sz="1700" kern="1200" dirty="0" smtClean="0"/>
                <a:t>success</a:t>
              </a:r>
              <a:endParaRPr lang="en-US" sz="1700" kern="1200" dirty="0"/>
            </a:p>
          </p:txBody>
        </p:sp>
      </p:grpSp>
      <p:grpSp>
        <p:nvGrpSpPr>
          <p:cNvPr id="8" name="Group 7"/>
          <p:cNvGrpSpPr/>
          <p:nvPr/>
        </p:nvGrpSpPr>
        <p:grpSpPr>
          <a:xfrm>
            <a:off x="2489993" y="4424916"/>
            <a:ext cx="7212012" cy="995916"/>
            <a:chOff x="721201" y="3983665"/>
            <a:chExt cx="7212012" cy="995916"/>
          </a:xfrm>
        </p:grpSpPr>
        <p:sp>
          <p:nvSpPr>
            <p:cNvPr id="12" name="Trapezoid 11"/>
            <p:cNvSpPr/>
            <p:nvPr/>
          </p:nvSpPr>
          <p:spPr>
            <a:xfrm>
              <a:off x="721201" y="3983665"/>
              <a:ext cx="7212012" cy="995916"/>
            </a:xfrm>
            <a:prstGeom prst="trapezoid">
              <a:avLst>
                <a:gd name="adj" fmla="val 72416"/>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3" name="Trapezoid 12"/>
            <p:cNvSpPr/>
            <p:nvPr/>
          </p:nvSpPr>
          <p:spPr>
            <a:xfrm>
              <a:off x="1983303" y="3983665"/>
              <a:ext cx="4687808" cy="995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Hear from </a:t>
              </a:r>
              <a:r>
                <a:rPr lang="en-US" sz="1700" kern="1200" dirty="0"/>
                <a:t>different stakeholders and </a:t>
              </a:r>
              <a:r>
                <a:rPr lang="en-US" sz="1700" kern="1200" dirty="0" smtClean="0"/>
                <a:t>include </a:t>
              </a:r>
              <a:r>
                <a:rPr lang="en-US" sz="1700" kern="1200" dirty="0"/>
                <a:t>these perspectives in </a:t>
              </a:r>
              <a:r>
                <a:rPr lang="en-US" sz="1700" kern="1200" dirty="0" smtClean="0"/>
                <a:t>planning</a:t>
              </a:r>
              <a:endParaRPr lang="en-US" sz="1700" kern="1200" dirty="0"/>
            </a:p>
          </p:txBody>
        </p:sp>
      </p:grpSp>
      <p:grpSp>
        <p:nvGrpSpPr>
          <p:cNvPr id="9" name="Group 8"/>
          <p:cNvGrpSpPr/>
          <p:nvPr/>
        </p:nvGrpSpPr>
        <p:grpSpPr>
          <a:xfrm>
            <a:off x="1768792" y="5420832"/>
            <a:ext cx="8654415" cy="995916"/>
            <a:chOff x="0" y="4979581"/>
            <a:chExt cx="8654415" cy="995916"/>
          </a:xfrm>
        </p:grpSpPr>
        <p:sp>
          <p:nvSpPr>
            <p:cNvPr id="10" name="Trapezoid 9"/>
            <p:cNvSpPr/>
            <p:nvPr/>
          </p:nvSpPr>
          <p:spPr>
            <a:xfrm>
              <a:off x="0" y="4979581"/>
              <a:ext cx="8654415" cy="995916"/>
            </a:xfrm>
            <a:prstGeom prst="trapezoid">
              <a:avLst>
                <a:gd name="adj" fmla="val 72416"/>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Trapezoid 14"/>
            <p:cNvSpPr/>
            <p:nvPr/>
          </p:nvSpPr>
          <p:spPr>
            <a:xfrm>
              <a:off x="922158" y="4979581"/>
              <a:ext cx="7106194" cy="995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Develop the </a:t>
              </a:r>
              <a:r>
                <a:rPr lang="en-US" sz="1700" kern="1200" dirty="0"/>
                <a:t>trust to engage in uncomfortable conversations  </a:t>
              </a: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59" y="532063"/>
            <a:ext cx="2332134" cy="654523"/>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017465" y="1186587"/>
            <a:ext cx="2945056" cy="830997"/>
          </a:xfrm>
          <a:prstGeom prst="rect">
            <a:avLst/>
          </a:prstGeom>
          <a:noFill/>
        </p:spPr>
        <p:txBody>
          <a:bodyPr wrap="square" rtlCol="0">
            <a:spAutoFit/>
          </a:bodyPr>
          <a:lstStyle/>
          <a:p>
            <a:r>
              <a:rPr lang="en-US" sz="4800" dirty="0" smtClean="0"/>
              <a:t>Outcomes</a:t>
            </a:r>
            <a:endParaRPr lang="en-US" sz="4800" dirty="0"/>
          </a:p>
        </p:txBody>
      </p:sp>
    </p:spTree>
    <p:extLst>
      <p:ext uri="{BB962C8B-B14F-4D97-AF65-F5344CB8AC3E}">
        <p14:creationId xmlns:p14="http://schemas.microsoft.com/office/powerpoint/2010/main" val="3714412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4238" y="125965"/>
            <a:ext cx="5051442" cy="1450757"/>
          </a:xfrm>
        </p:spPr>
        <p:txBody>
          <a:bodyPr/>
          <a:lstStyle/>
          <a:p>
            <a:r>
              <a:rPr lang="en-US" dirty="0" smtClean="0">
                <a:latin typeface="+mn-lt"/>
              </a:rPr>
              <a:t>Our Approach</a:t>
            </a:r>
            <a:endParaRPr lang="en-US" dirty="0">
              <a:latin typeface="+mn-lt"/>
            </a:endParaRPr>
          </a:p>
        </p:txBody>
      </p:sp>
      <p:sp>
        <p:nvSpPr>
          <p:cNvPr id="3" name="Content Placeholder 2"/>
          <p:cNvSpPr>
            <a:spLocks noGrp="1"/>
          </p:cNvSpPr>
          <p:nvPr>
            <p:ph idx="1"/>
          </p:nvPr>
        </p:nvSpPr>
        <p:spPr>
          <a:xfrm>
            <a:off x="5560142" y="1845734"/>
            <a:ext cx="6272194" cy="4500202"/>
          </a:xfrm>
        </p:spPr>
        <p:txBody>
          <a:bodyPr>
            <a:normAutofit/>
          </a:bodyPr>
          <a:lstStyle/>
          <a:p>
            <a:pPr marL="114300" indent="0">
              <a:buNone/>
            </a:pPr>
            <a:r>
              <a:rPr lang="en-US" sz="2800" dirty="0"/>
              <a:t>Build the capacity of leadership teams </a:t>
            </a:r>
            <a:r>
              <a:rPr lang="en-US" sz="2800" dirty="0" smtClean="0"/>
              <a:t>to</a:t>
            </a:r>
            <a:r>
              <a:rPr lang="en-US" sz="2800" dirty="0"/>
              <a:t>:</a:t>
            </a:r>
          </a:p>
          <a:p>
            <a:pPr lvl="1">
              <a:buFont typeface="Courier New" panose="02070309020205020404" pitchFamily="49" charset="0"/>
              <a:buChar char="o"/>
            </a:pPr>
            <a:r>
              <a:rPr lang="en-US" sz="2800" dirty="0"/>
              <a:t>Engage in honest and productive </a:t>
            </a:r>
            <a:r>
              <a:rPr lang="en-US" sz="2800" dirty="0" smtClean="0"/>
              <a:t>dialogue around race and equity</a:t>
            </a:r>
            <a:endParaRPr lang="en-US" sz="2800" dirty="0"/>
          </a:p>
          <a:p>
            <a:pPr lvl="1">
              <a:buFont typeface="Courier New" panose="02070309020205020404" pitchFamily="49" charset="0"/>
              <a:buChar char="o"/>
            </a:pPr>
            <a:r>
              <a:rPr lang="en-US" sz="2800" dirty="0"/>
              <a:t>Hear a broad range of experiences and perspectives</a:t>
            </a:r>
          </a:p>
          <a:p>
            <a:pPr lvl="1">
              <a:buFont typeface="Courier New" panose="02070309020205020404" pitchFamily="49" charset="0"/>
              <a:buChar char="o"/>
            </a:pPr>
            <a:r>
              <a:rPr lang="en-US" sz="2800" dirty="0"/>
              <a:t>Identify and examine institutional barriers (beliefs, practices, and policies)</a:t>
            </a:r>
          </a:p>
          <a:p>
            <a:pPr lvl="1">
              <a:buFont typeface="Courier New" panose="02070309020205020404" pitchFamily="49" charset="0"/>
              <a:buChar char="o"/>
            </a:pPr>
            <a:r>
              <a:rPr lang="en-US" sz="2800" dirty="0"/>
              <a:t>Collaboratively work to eliminate the barriers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E8079A4-7AA8-4A4F-87E2-7781EC5097DD}" type="slidenum">
              <a:rPr lang="en-US" smtClean="0"/>
              <a:pPr/>
              <a:t>12</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1334" r="36666" b="24027"/>
          <a:stretch/>
        </p:blipFill>
        <p:spPr>
          <a:xfrm>
            <a:off x="670560" y="679194"/>
            <a:ext cx="3352800" cy="2333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17455">
            <a:off x="1400439" y="2637085"/>
            <a:ext cx="3657600" cy="2080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15717">
            <a:off x="781075" y="4481110"/>
            <a:ext cx="3600620" cy="2182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58988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with a </a:t>
            </a:r>
            <a:br>
              <a:rPr lang="en-US" dirty="0" smtClean="0"/>
            </a:br>
            <a:r>
              <a:rPr lang="en-US" dirty="0" smtClean="0"/>
              <a:t>2-day retreat.</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088195" y="988142"/>
            <a:ext cx="7103806" cy="4618960"/>
          </a:xfrm>
          <a:prstGeom prst="rect">
            <a:avLst/>
          </a:prstGeom>
          <a:noFill/>
          <a:ln>
            <a:noFill/>
          </a:ln>
        </p:spPr>
      </p:pic>
    </p:spTree>
    <p:extLst>
      <p:ext uri="{BB962C8B-B14F-4D97-AF65-F5344CB8AC3E}">
        <p14:creationId xmlns:p14="http://schemas.microsoft.com/office/powerpoint/2010/main" val="746579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Session</a:t>
            </a:r>
            <a:r>
              <a:rPr lang="en-US" dirty="0" smtClean="0"/>
              <a:t> </a:t>
            </a:r>
            <a:r>
              <a:rPr lang="en-US" b="1" dirty="0" smtClean="0"/>
              <a:t>1</a:t>
            </a:r>
            <a:endParaRPr lang="en-US" b="1" dirty="0"/>
          </a:p>
        </p:txBody>
      </p:sp>
      <p:sp>
        <p:nvSpPr>
          <p:cNvPr id="3" name="Content Placeholder 2"/>
          <p:cNvSpPr>
            <a:spLocks noGrp="1"/>
          </p:cNvSpPr>
          <p:nvPr>
            <p:ph idx="1"/>
          </p:nvPr>
        </p:nvSpPr>
        <p:spPr/>
        <p:txBody>
          <a:bodyPr/>
          <a:lstStyle/>
          <a:p>
            <a:pPr marL="114300" indent="0">
              <a:buNone/>
            </a:pPr>
            <a:r>
              <a:rPr lang="en-US" dirty="0" smtClean="0"/>
              <a:t>v</a:t>
            </a:r>
            <a:endParaRPr lang="en-US" dirty="0"/>
          </a:p>
        </p:txBody>
      </p:sp>
      <p:sp>
        <p:nvSpPr>
          <p:cNvPr id="4" name="Slide Number Placeholder 3"/>
          <p:cNvSpPr>
            <a:spLocks noGrp="1"/>
          </p:cNvSpPr>
          <p:nvPr>
            <p:ph type="sldNum" sz="quarter" idx="12"/>
          </p:nvPr>
        </p:nvSpPr>
        <p:spPr/>
        <p:txBody>
          <a:bodyPr/>
          <a:lstStyle/>
          <a:p>
            <a:fld id="{CE8079A4-7AA8-4A4F-87E2-7781EC5097DD}" type="slidenum">
              <a:rPr lang="en-US" smtClean="0"/>
              <a:pPr/>
              <a:t>14</a:t>
            </a:fld>
            <a:endParaRPr lang="en-US"/>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1615">
            <a:off x="6679937" y="103290"/>
            <a:ext cx="2758805" cy="35796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grayscl/>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rot="347346">
            <a:off x="4382035" y="2619271"/>
            <a:ext cx="4069803" cy="3052352"/>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2287" y="194502"/>
            <a:ext cx="3331912" cy="24989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096" y="207473"/>
            <a:ext cx="3141191" cy="33284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0" name="Picture 2" descr="C:\Users\landesmj\Dropbox\photos for voice\laughin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4735" y="2579060"/>
            <a:ext cx="3223432" cy="3132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r="2073" b="17021"/>
          <a:stretch/>
        </p:blipFill>
        <p:spPr>
          <a:xfrm>
            <a:off x="8399272" y="2391586"/>
            <a:ext cx="3458799" cy="3005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itle 1"/>
          <p:cNvSpPr txBox="1">
            <a:spLocks/>
          </p:cNvSpPr>
          <p:nvPr/>
        </p:nvSpPr>
        <p:spPr>
          <a:xfrm>
            <a:off x="9826260" y="530410"/>
            <a:ext cx="2304288" cy="8199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b="1" dirty="0" smtClean="0">
                <a:solidFill>
                  <a:srgbClr val="0070C0"/>
                </a:solidFill>
                <a:latin typeface="+mn-lt"/>
              </a:rPr>
              <a:t>Session 1</a:t>
            </a:r>
            <a:endParaRPr lang="en-US" sz="4400" b="1" dirty="0">
              <a:solidFill>
                <a:srgbClr val="0070C0"/>
              </a:solidFill>
              <a:latin typeface="+mn-lt"/>
            </a:endParaRPr>
          </a:p>
        </p:txBody>
      </p:sp>
      <p:sp>
        <p:nvSpPr>
          <p:cNvPr id="12" name="Title 1"/>
          <p:cNvSpPr txBox="1">
            <a:spLocks/>
          </p:cNvSpPr>
          <p:nvPr/>
        </p:nvSpPr>
        <p:spPr>
          <a:xfrm>
            <a:off x="2218306" y="5868728"/>
            <a:ext cx="9639765" cy="676244"/>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smtClean="0">
                <a:solidFill>
                  <a:srgbClr val="0070C0"/>
                </a:solidFill>
                <a:latin typeface="+mn-lt"/>
              </a:rPr>
              <a:t>Create the trust and skills for honest dialogue.</a:t>
            </a:r>
            <a:endParaRPr lang="en-US" sz="3600" b="1" dirty="0">
              <a:solidFill>
                <a:srgbClr val="0070C0"/>
              </a:solidFill>
              <a:latin typeface="+mn-lt"/>
            </a:endParaRPr>
          </a:p>
        </p:txBody>
      </p:sp>
    </p:spTree>
    <p:extLst>
      <p:ext uri="{BB962C8B-B14F-4D97-AF65-F5344CB8AC3E}">
        <p14:creationId xmlns:p14="http://schemas.microsoft.com/office/powerpoint/2010/main" val="29059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3" cstate="print"/>
          <a:srcRect/>
          <a:stretch>
            <a:fillRect/>
          </a:stretch>
        </p:blipFill>
        <p:spPr bwMode="auto">
          <a:xfrm>
            <a:off x="3040954" y="142651"/>
            <a:ext cx="4244527" cy="3230800"/>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p:spPr>
      </p:pic>
      <p:sp>
        <p:nvSpPr>
          <p:cNvPr id="4" name="Slide Number Placeholder 3"/>
          <p:cNvSpPr>
            <a:spLocks noGrp="1"/>
          </p:cNvSpPr>
          <p:nvPr>
            <p:ph type="sldNum" sz="quarter" idx="12"/>
          </p:nvPr>
        </p:nvSpPr>
        <p:spPr/>
        <p:txBody>
          <a:bodyPr/>
          <a:lstStyle/>
          <a:p>
            <a:fld id="{CE8079A4-7AA8-4A4F-87E2-7781EC5097DD}" type="slidenum">
              <a:rPr lang="en-US" smtClean="0"/>
              <a:pPr/>
              <a:t>15</a:t>
            </a:fld>
            <a:endParaRPr lang="en-US"/>
          </a:p>
        </p:txBody>
      </p:sp>
      <p:pic>
        <p:nvPicPr>
          <p:cNvPr id="1027" name="Picture 3" descr="C:\Users\landesmj\AppData\Local\Microsoft\Windows\Temporary Internet Files\Content.Outlook\IV088PEY\photo (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12" t="4167" r="10000"/>
          <a:stretch/>
        </p:blipFill>
        <p:spPr bwMode="auto">
          <a:xfrm rot="5141332">
            <a:off x="38957" y="652086"/>
            <a:ext cx="3385268" cy="2790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descr="C:\Users\landesmj\AppData\Local\Microsoft\Windows\Temporary Internet Files\Content.Outlook\IV088PEY\photo (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251" b="33511"/>
          <a:stretch/>
        </p:blipFill>
        <p:spPr bwMode="auto">
          <a:xfrm>
            <a:off x="5179644" y="3344852"/>
            <a:ext cx="4395446" cy="2559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6290" y="3138581"/>
            <a:ext cx="3593784" cy="3022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5200" t="25482" r="48780" b="11934"/>
          <a:stretch/>
        </p:blipFill>
        <p:spPr>
          <a:xfrm>
            <a:off x="6806646" y="594537"/>
            <a:ext cx="4913422" cy="2008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55992" t="25481" r="13765" b="27339"/>
          <a:stretch/>
        </p:blipFill>
        <p:spPr>
          <a:xfrm>
            <a:off x="7768869" y="1881043"/>
            <a:ext cx="4263177" cy="1998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1"/>
          <p:cNvSpPr txBox="1">
            <a:spLocks/>
          </p:cNvSpPr>
          <p:nvPr/>
        </p:nvSpPr>
        <p:spPr>
          <a:xfrm>
            <a:off x="9727758" y="4240003"/>
            <a:ext cx="2304288" cy="8199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b="1" dirty="0" smtClean="0">
                <a:solidFill>
                  <a:srgbClr val="0070C0"/>
                </a:solidFill>
                <a:latin typeface="+mn-lt"/>
              </a:rPr>
              <a:t>Session 2</a:t>
            </a:r>
            <a:endParaRPr lang="en-US" sz="4400" b="1" dirty="0">
              <a:solidFill>
                <a:srgbClr val="0070C0"/>
              </a:solidFill>
              <a:latin typeface="+mn-lt"/>
            </a:endParaRPr>
          </a:p>
        </p:txBody>
      </p:sp>
      <p:sp>
        <p:nvSpPr>
          <p:cNvPr id="11" name="Title 1"/>
          <p:cNvSpPr txBox="1">
            <a:spLocks/>
          </p:cNvSpPr>
          <p:nvPr/>
        </p:nvSpPr>
        <p:spPr>
          <a:xfrm>
            <a:off x="3363182" y="5497451"/>
            <a:ext cx="8190970" cy="767083"/>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fontScale="77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smtClean="0">
                <a:solidFill>
                  <a:srgbClr val="0070C0"/>
                </a:solidFill>
                <a:latin typeface="+mn-lt"/>
              </a:rPr>
              <a:t>Engage in honest dialogue about race and use a framework for understanding institutional barriers.</a:t>
            </a:r>
            <a:endParaRPr lang="en-US" sz="3600" b="1" dirty="0">
              <a:solidFill>
                <a:srgbClr val="0070C0"/>
              </a:solidFill>
              <a:latin typeface="+mn-lt"/>
            </a:endParaRPr>
          </a:p>
        </p:txBody>
      </p:sp>
    </p:spTree>
    <p:extLst>
      <p:ext uri="{BB962C8B-B14F-4D97-AF65-F5344CB8AC3E}">
        <p14:creationId xmlns:p14="http://schemas.microsoft.com/office/powerpoint/2010/main" val="3093889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E8079A4-7AA8-4A4F-87E2-7781EC5097DD}" type="slidenum">
              <a:rPr lang="en-US" smtClean="0"/>
              <a:pPr/>
              <a:t>16</a:t>
            </a:fld>
            <a:endParaRPr lang="en-US"/>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49" r="9627"/>
          <a:stretch/>
        </p:blipFill>
        <p:spPr bwMode="auto">
          <a:xfrm>
            <a:off x="7658360" y="1983161"/>
            <a:ext cx="3497320" cy="33609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019" t="27915" r="50000" b="11360"/>
          <a:stretch/>
        </p:blipFill>
        <p:spPr bwMode="auto">
          <a:xfrm>
            <a:off x="4923403" y="753114"/>
            <a:ext cx="2976161" cy="3645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26117" t="27360" r="23771" b="13694"/>
          <a:stretch/>
        </p:blipFill>
        <p:spPr bwMode="auto">
          <a:xfrm rot="21081865">
            <a:off x="794545" y="1882835"/>
            <a:ext cx="4362238" cy="3206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Title 1"/>
          <p:cNvSpPr txBox="1">
            <a:spLocks/>
          </p:cNvSpPr>
          <p:nvPr/>
        </p:nvSpPr>
        <p:spPr>
          <a:xfrm>
            <a:off x="8185404" y="663222"/>
            <a:ext cx="3593592" cy="819912"/>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b="1" dirty="0" smtClean="0">
                <a:solidFill>
                  <a:srgbClr val="0070C0"/>
                </a:solidFill>
                <a:latin typeface="+mn-lt"/>
              </a:rPr>
              <a:t>Ongoing Coaching Session during regular leadership meetings. </a:t>
            </a:r>
            <a:endParaRPr lang="en-US" sz="2400" b="1" dirty="0">
              <a:solidFill>
                <a:srgbClr val="0070C0"/>
              </a:solidFill>
              <a:latin typeface="+mn-lt"/>
            </a:endParaRPr>
          </a:p>
        </p:txBody>
      </p:sp>
      <p:sp>
        <p:nvSpPr>
          <p:cNvPr id="12" name="Title 1"/>
          <p:cNvSpPr txBox="1">
            <a:spLocks/>
          </p:cNvSpPr>
          <p:nvPr/>
        </p:nvSpPr>
        <p:spPr>
          <a:xfrm>
            <a:off x="2142305" y="5399101"/>
            <a:ext cx="6198505" cy="88667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fontScale="92500"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smtClean="0">
                <a:solidFill>
                  <a:srgbClr val="0070C0"/>
                </a:solidFill>
                <a:latin typeface="+mn-lt"/>
              </a:rPr>
              <a:t>Develop and implement a plan for addressing institutional barriers.</a:t>
            </a:r>
            <a:endParaRPr lang="en-US" sz="3600" b="1" dirty="0">
              <a:solidFill>
                <a:srgbClr val="0070C0"/>
              </a:solidFill>
              <a:latin typeface="+mn-lt"/>
            </a:endParaRPr>
          </a:p>
        </p:txBody>
      </p:sp>
    </p:spTree>
    <p:extLst>
      <p:ext uri="{BB962C8B-B14F-4D97-AF65-F5344CB8AC3E}">
        <p14:creationId xmlns:p14="http://schemas.microsoft.com/office/powerpoint/2010/main" val="2525599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42" t="15094" r="42297" b="36013"/>
          <a:stretch/>
        </p:blipFill>
        <p:spPr bwMode="auto">
          <a:xfrm>
            <a:off x="3220809" y="1161534"/>
            <a:ext cx="6227806" cy="38398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408670" y="5227594"/>
            <a:ext cx="9902586" cy="923330"/>
          </a:xfrm>
          <a:prstGeom prst="rect">
            <a:avLst/>
          </a:prstGeom>
          <a:noFill/>
        </p:spPr>
        <p:txBody>
          <a:bodyPr wrap="square" rtlCol="0">
            <a:spAutoFit/>
          </a:bodyPr>
          <a:lstStyle/>
          <a:p>
            <a:pPr algn="ctr"/>
            <a:r>
              <a:rPr lang="en-US" dirty="0" smtClean="0">
                <a:solidFill>
                  <a:schemeClr val="accent3"/>
                </a:solidFill>
                <a:hlinkClick r:id="rId2"/>
              </a:rPr>
              <a:t>Click to hear principals explain the impact on Study Circles on their leadership teams.</a:t>
            </a:r>
            <a:endParaRPr lang="en-US" dirty="0" smtClean="0">
              <a:solidFill>
                <a:schemeClr val="accent3"/>
              </a:solidFill>
            </a:endParaRPr>
          </a:p>
          <a:p>
            <a:pPr algn="ctr"/>
            <a:endParaRPr lang="en-US" dirty="0">
              <a:solidFill>
                <a:schemeClr val="accent3"/>
              </a:solidFill>
            </a:endParaRPr>
          </a:p>
          <a:p>
            <a:pPr algn="ctr"/>
            <a:r>
              <a:rPr lang="en-US" dirty="0" smtClean="0">
                <a:solidFill>
                  <a:schemeClr val="accent3"/>
                </a:solidFill>
              </a:rPr>
              <a:t>The video is 3 minutes. If it doesn’t open go </a:t>
            </a:r>
            <a:r>
              <a:rPr lang="en-US" dirty="0">
                <a:solidFill>
                  <a:schemeClr val="accent3"/>
                </a:solidFill>
              </a:rPr>
              <a:t>to </a:t>
            </a:r>
            <a:r>
              <a:rPr lang="en-US" dirty="0">
                <a:solidFill>
                  <a:schemeClr val="accent3"/>
                </a:solidFill>
                <a:hlinkClick r:id="rId4"/>
              </a:rPr>
              <a:t>http://youtu.be/SWCUBaBX9g0</a:t>
            </a:r>
            <a:endParaRPr lang="en-US" dirty="0"/>
          </a:p>
        </p:txBody>
      </p:sp>
    </p:spTree>
    <p:extLst>
      <p:ext uri="{BB962C8B-B14F-4D97-AF65-F5344CB8AC3E}">
        <p14:creationId xmlns:p14="http://schemas.microsoft.com/office/powerpoint/2010/main" val="1661974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from one school.</a:t>
            </a:r>
            <a:endParaRPr lang="en-US" dirty="0"/>
          </a:p>
        </p:txBody>
      </p:sp>
      <p:sp>
        <p:nvSpPr>
          <p:cNvPr id="3" name="Text Placeholder 2"/>
          <p:cNvSpPr>
            <a:spLocks noGrp="1"/>
          </p:cNvSpPr>
          <p:nvPr>
            <p:ph type="body" idx="1"/>
          </p:nvPr>
        </p:nvSpPr>
        <p:spPr/>
        <p:txBody>
          <a:bodyPr/>
          <a:lstStyle/>
          <a:p>
            <a:r>
              <a:rPr lang="en-US" dirty="0" smtClean="0"/>
              <a:t>After the First Year working With the Study Circles Program </a:t>
            </a:r>
            <a:endParaRPr lang="en-US" dirty="0"/>
          </a:p>
        </p:txBody>
      </p:sp>
    </p:spTree>
    <p:extLst>
      <p:ext uri="{BB962C8B-B14F-4D97-AF65-F5344CB8AC3E}">
        <p14:creationId xmlns:p14="http://schemas.microsoft.com/office/powerpoint/2010/main" val="837960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090" t="23613" r="28337" b="19109"/>
          <a:stretch/>
        </p:blipFill>
        <p:spPr>
          <a:xfrm>
            <a:off x="2423160" y="372043"/>
            <a:ext cx="7250438" cy="5619781"/>
          </a:xfrm>
          <a:prstGeom prst="rect">
            <a:avLst/>
          </a:prstGeom>
        </p:spPr>
      </p:pic>
    </p:spTree>
    <p:extLst>
      <p:ext uri="{BB962C8B-B14F-4D97-AF65-F5344CB8AC3E}">
        <p14:creationId xmlns:p14="http://schemas.microsoft.com/office/powerpoint/2010/main" val="1195969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Study Circles Mission</a:t>
            </a:r>
            <a:endParaRPr lang="en-US" dirty="0">
              <a:latin typeface="+mn-lt"/>
            </a:endParaRPr>
          </a:p>
        </p:txBody>
      </p:sp>
      <p:sp>
        <p:nvSpPr>
          <p:cNvPr id="3" name="Content Placeholder 2"/>
          <p:cNvSpPr>
            <a:spLocks noGrp="1"/>
          </p:cNvSpPr>
          <p:nvPr>
            <p:ph idx="1"/>
          </p:nvPr>
        </p:nvSpPr>
        <p:spPr/>
        <p:txBody>
          <a:bodyPr/>
          <a:lstStyle/>
          <a:p>
            <a:pPr marL="114300" indent="0">
              <a:buNone/>
            </a:pPr>
            <a:r>
              <a:rPr lang="en-US" sz="3600" dirty="0"/>
              <a:t>The mission of the Study Circles Program is to identify, examine, and eliminate institutional barriers to African American and Latino student achievement in Montgomery County Public Schools. </a:t>
            </a: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CE8079A4-7AA8-4A4F-87E2-7781EC5097DD}" type="slidenum">
              <a:rPr lang="en-US" smtClean="0"/>
              <a:pPr/>
              <a:t>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6690" y="4087368"/>
            <a:ext cx="5336183" cy="14976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318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009" t="23019" r="28059" b="19409"/>
          <a:stretch/>
        </p:blipFill>
        <p:spPr>
          <a:xfrm>
            <a:off x="2498344" y="566927"/>
            <a:ext cx="7249257" cy="5468113"/>
          </a:xfrm>
          <a:prstGeom prst="rect">
            <a:avLst/>
          </a:prstGeom>
        </p:spPr>
      </p:pic>
    </p:spTree>
    <p:extLst>
      <p:ext uri="{BB962C8B-B14F-4D97-AF65-F5344CB8AC3E}">
        <p14:creationId xmlns:p14="http://schemas.microsoft.com/office/powerpoint/2010/main" val="445878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7705" y="582927"/>
            <a:ext cx="6991755" cy="54155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3510" y="5658744"/>
            <a:ext cx="2322174" cy="651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8458200" y="4581525"/>
            <a:ext cx="7237292" cy="1077218"/>
          </a:xfrm>
          <a:prstGeom prst="rect">
            <a:avLst/>
          </a:prstGeom>
          <a:noFill/>
        </p:spPr>
        <p:txBody>
          <a:bodyPr wrap="square" rtlCol="0">
            <a:spAutoFit/>
          </a:bodyPr>
          <a:lstStyle/>
          <a:p>
            <a:pPr algn="r"/>
            <a:endParaRPr lang="en-US" sz="3200" b="1" dirty="0">
              <a:latin typeface="Calibri" pitchFamily="34" charset="0"/>
              <a:cs typeface="Calibri" pitchFamily="34" charset="0"/>
            </a:endParaRPr>
          </a:p>
          <a:p>
            <a:pPr algn="r"/>
            <a:endParaRPr lang="en-US" sz="3200" b="1" dirty="0">
              <a:latin typeface="Calibri" pitchFamily="34" charset="0"/>
              <a:cs typeface="Calibri" pitchFamily="34" charset="0"/>
            </a:endParaRPr>
          </a:p>
        </p:txBody>
      </p:sp>
      <p:sp>
        <p:nvSpPr>
          <p:cNvPr id="8" name="TextBox 7"/>
          <p:cNvSpPr txBox="1"/>
          <p:nvPr/>
        </p:nvSpPr>
        <p:spPr>
          <a:xfrm>
            <a:off x="2668367" y="864031"/>
            <a:ext cx="7161092" cy="1354217"/>
          </a:xfrm>
          <a:prstGeom prst="rect">
            <a:avLst/>
          </a:prstGeom>
          <a:noFill/>
        </p:spPr>
        <p:txBody>
          <a:bodyPr wrap="square" rtlCol="0">
            <a:spAutoFit/>
          </a:bodyPr>
          <a:lstStyle/>
          <a:p>
            <a:pPr algn="ctr"/>
            <a:endParaRPr lang="en-US" b="1" dirty="0">
              <a:latin typeface="Calibri" pitchFamily="34" charset="0"/>
              <a:cs typeface="Calibri" pitchFamily="34" charset="0"/>
            </a:endParaRPr>
          </a:p>
          <a:p>
            <a:pPr algn="r"/>
            <a:endParaRPr lang="en-US" sz="3200" b="1" dirty="0">
              <a:latin typeface="Calibri" pitchFamily="34" charset="0"/>
              <a:cs typeface="Calibri" pitchFamily="34" charset="0"/>
            </a:endParaRPr>
          </a:p>
          <a:p>
            <a:pPr algn="r"/>
            <a:endParaRPr lang="en-US" sz="3200" b="1" dirty="0">
              <a:latin typeface="Calibri" pitchFamily="34" charset="0"/>
              <a:cs typeface="Calibri" pitchFamily="34" charset="0"/>
            </a:endParaRPr>
          </a:p>
        </p:txBody>
      </p:sp>
      <p:sp>
        <p:nvSpPr>
          <p:cNvPr id="9" name="Rectangle 8"/>
          <p:cNvSpPr/>
          <p:nvPr/>
        </p:nvSpPr>
        <p:spPr>
          <a:xfrm rot="21010452">
            <a:off x="2672667" y="3652365"/>
            <a:ext cx="7543800" cy="369332"/>
          </a:xfrm>
          <a:prstGeom prst="rect">
            <a:avLst/>
          </a:prstGeom>
          <a:solidFill>
            <a:schemeClr val="bg1"/>
          </a:solidFill>
        </p:spPr>
        <p:txBody>
          <a:bodyPr wrap="square">
            <a:spAutoFit/>
          </a:bodyPr>
          <a:lstStyle/>
          <a:p>
            <a:pPr algn="ctr"/>
            <a:r>
              <a:rPr lang="en-US" b="1" dirty="0">
                <a:latin typeface="Calibri" pitchFamily="34" charset="0"/>
                <a:cs typeface="Calibri" pitchFamily="34" charset="0"/>
              </a:rPr>
              <a:t>WWW.MONTGOMERYSCHOOLSMD.ORG/DEPARTMENTS/STUDYCIRCLES</a:t>
            </a:r>
          </a:p>
        </p:txBody>
      </p:sp>
      <p:sp>
        <p:nvSpPr>
          <p:cNvPr id="10" name="Rectangle 9"/>
          <p:cNvSpPr/>
          <p:nvPr/>
        </p:nvSpPr>
        <p:spPr>
          <a:xfrm rot="21238000">
            <a:off x="5585619" y="4478009"/>
            <a:ext cx="1495922" cy="369332"/>
          </a:xfrm>
          <a:prstGeom prst="rect">
            <a:avLst/>
          </a:prstGeom>
          <a:solidFill>
            <a:schemeClr val="bg1"/>
          </a:solidFill>
        </p:spPr>
        <p:txBody>
          <a:bodyPr wrap="none">
            <a:spAutoFit/>
          </a:bodyPr>
          <a:lstStyle/>
          <a:p>
            <a:pPr algn="ctr"/>
            <a:r>
              <a:rPr lang="en-US" b="1" dirty="0">
                <a:latin typeface="Calibri" pitchFamily="34" charset="0"/>
                <a:cs typeface="Calibri" pitchFamily="34" charset="0"/>
              </a:rPr>
              <a:t>301-444-8630</a:t>
            </a:r>
          </a:p>
        </p:txBody>
      </p:sp>
      <p:sp>
        <p:nvSpPr>
          <p:cNvPr id="11" name="Rectangle 10"/>
          <p:cNvSpPr/>
          <p:nvPr/>
        </p:nvSpPr>
        <p:spPr>
          <a:xfrm rot="21069902">
            <a:off x="3571028" y="2764265"/>
            <a:ext cx="4806060" cy="707886"/>
          </a:xfrm>
          <a:prstGeom prst="rect">
            <a:avLst/>
          </a:prstGeom>
          <a:solidFill>
            <a:schemeClr val="bg1"/>
          </a:solidFill>
        </p:spPr>
        <p:txBody>
          <a:bodyPr wrap="none">
            <a:spAutoFit/>
          </a:bodyPr>
          <a:lstStyle/>
          <a:p>
            <a:pPr algn="ctr"/>
            <a:r>
              <a:rPr lang="en-US" sz="4000" b="1" dirty="0">
                <a:latin typeface="Calibri" pitchFamily="34" charset="0"/>
                <a:cs typeface="Calibri" pitchFamily="34" charset="0"/>
              </a:rPr>
              <a:t>For More Information</a:t>
            </a:r>
          </a:p>
        </p:txBody>
      </p:sp>
      <p:sp>
        <p:nvSpPr>
          <p:cNvPr id="12" name="TextBox 11"/>
          <p:cNvSpPr txBox="1"/>
          <p:nvPr/>
        </p:nvSpPr>
        <p:spPr>
          <a:xfrm rot="21081290">
            <a:off x="3958078" y="5789253"/>
            <a:ext cx="4031960" cy="369332"/>
          </a:xfrm>
          <a:prstGeom prst="rect">
            <a:avLst/>
          </a:prstGeom>
          <a:noFill/>
        </p:spPr>
        <p:txBody>
          <a:bodyPr wrap="square" rtlCol="0">
            <a:spAutoFit/>
          </a:bodyPr>
          <a:lstStyle/>
          <a:p>
            <a:r>
              <a:rPr lang="en-US" b="1" dirty="0" smtClean="0"/>
              <a:t>Follow us on Twitter: @</a:t>
            </a:r>
            <a:r>
              <a:rPr lang="en-US" b="1" dirty="0" err="1" smtClean="0"/>
              <a:t>MCstudycircles</a:t>
            </a:r>
            <a:endParaRPr lang="en-US" b="1" dirty="0"/>
          </a:p>
        </p:txBody>
      </p:sp>
    </p:spTree>
    <p:extLst>
      <p:ext uri="{BB962C8B-B14F-4D97-AF65-F5344CB8AC3E}">
        <p14:creationId xmlns:p14="http://schemas.microsoft.com/office/powerpoint/2010/main" val="24155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7800" y="2362200"/>
            <a:ext cx="5715000" cy="369332"/>
          </a:xfrm>
          <a:prstGeom prst="rect">
            <a:avLst/>
          </a:prstGeom>
          <a:noFill/>
        </p:spPr>
        <p:txBody>
          <a:bodyPr wrap="square" rtlCol="0">
            <a:spAutoFit/>
          </a:bodyPr>
          <a:lstStyle/>
          <a:p>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168" y="283884"/>
            <a:ext cx="862697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26509" y="5204173"/>
            <a:ext cx="8612659" cy="646331"/>
          </a:xfrm>
          <a:prstGeom prst="rect">
            <a:avLst/>
          </a:prstGeom>
          <a:noFill/>
        </p:spPr>
        <p:txBody>
          <a:bodyPr wrap="square" rtlCol="0">
            <a:spAutoFit/>
          </a:bodyPr>
          <a:lstStyle/>
          <a:p>
            <a:r>
              <a:rPr lang="en-US" dirty="0" smtClean="0"/>
              <a:t>The next 6 slides include questions and responses from members of 9 different leadership teams. Answer the questions for your leadership team and compare to the others.</a:t>
            </a:r>
            <a:endParaRPr lang="en-US" dirty="0"/>
          </a:p>
        </p:txBody>
      </p:sp>
    </p:spTree>
    <p:extLst>
      <p:ext uri="{BB962C8B-B14F-4D97-AF65-F5344CB8AC3E}">
        <p14:creationId xmlns:p14="http://schemas.microsoft.com/office/powerpoint/2010/main" val="240823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1040" y="457200"/>
            <a:ext cx="10495279" cy="3124200"/>
          </a:xfrm>
          <a:prstGeom prst="rect">
            <a:avLst/>
          </a:prstGeom>
        </p:spPr>
        <p:txBody>
          <a:bodyPr/>
          <a:lstStyle/>
          <a:p>
            <a:pPr>
              <a:spcBef>
                <a:spcPct val="20000"/>
              </a:spcBef>
              <a:defRPr/>
            </a:pPr>
            <a:r>
              <a:rPr lang="en-US" sz="4400" dirty="0">
                <a:solidFill>
                  <a:schemeClr val="tx2"/>
                </a:solidFill>
                <a:latin typeface="Calibri" pitchFamily="34" charset="0"/>
                <a:cs typeface="Calibri" pitchFamily="34" charset="0"/>
              </a:rPr>
              <a:t>1. Racial, ethnic, and cultural differences among staff, students, and parents affect student achievement and parent involvement at this school.</a:t>
            </a:r>
          </a:p>
          <a:p>
            <a:pPr marL="342900" indent="-342900">
              <a:spcBef>
                <a:spcPct val="20000"/>
              </a:spcBef>
              <a:buFont typeface="Wingdings" pitchFamily="2" charset="2"/>
              <a:buChar char="Ø"/>
              <a:defRPr/>
            </a:pPr>
            <a:endParaRPr lang="en-US" sz="2400" dirty="0">
              <a:solidFill>
                <a:schemeClr val="tx2"/>
              </a:solidFill>
              <a:latin typeface="Calibri" pitchFamily="34" charset="0"/>
              <a:cs typeface="Calibri" pitchFamily="34" charset="0"/>
            </a:endParaRPr>
          </a:p>
          <a:p>
            <a:pPr lvl="1">
              <a:spcBef>
                <a:spcPct val="20000"/>
              </a:spcBef>
              <a:defRPr/>
            </a:pPr>
            <a:r>
              <a:rPr lang="en-US" sz="3600" b="1" dirty="0">
                <a:solidFill>
                  <a:srgbClr val="FF0000"/>
                </a:solidFill>
                <a:latin typeface="Calibri" pitchFamily="34" charset="0"/>
                <a:cs typeface="Calibri" pitchFamily="34" charset="0"/>
              </a:rPr>
              <a:t>96% of leadership team members agreed with this statement for their school.</a:t>
            </a:r>
          </a:p>
          <a:p>
            <a:pPr marL="342900" indent="-342900">
              <a:spcBef>
                <a:spcPct val="20000"/>
              </a:spcBef>
              <a:buFont typeface="Wingdings" pitchFamily="2" charset="2"/>
              <a:buChar char="Ø"/>
              <a:defRPr/>
            </a:pPr>
            <a:endParaRPr lang="en-US" sz="2400" dirty="0">
              <a:solidFill>
                <a:schemeClr val="tx2"/>
              </a:solidFill>
              <a:latin typeface="Calibri" pitchFamily="34" charset="0"/>
              <a:cs typeface="Calibri" pitchFamily="34" charset="0"/>
            </a:endParaRPr>
          </a:p>
          <a:p>
            <a:pPr marL="342900" indent="-342900">
              <a:spcBef>
                <a:spcPct val="20000"/>
              </a:spcBef>
              <a:defRPr/>
            </a:pPr>
            <a:endParaRPr lang="en-US" sz="2400" dirty="0">
              <a:solidFill>
                <a:schemeClr val="tx2"/>
              </a:solidFill>
              <a:latin typeface="Calibri" pitchFamily="34" charset="0"/>
              <a:cs typeface="Calibri" pitchFamily="34" charset="0"/>
            </a:endParaRPr>
          </a:p>
          <a:p>
            <a:pPr marL="342900" indent="-342900">
              <a:spcBef>
                <a:spcPct val="20000"/>
              </a:spcBef>
              <a:buFont typeface="Wingdings" pitchFamily="2" charset="2"/>
              <a:buChar char="Ø"/>
              <a:defRPr/>
            </a:pPr>
            <a:endParaRPr lang="en-US" sz="2800" dirty="0">
              <a:solidFill>
                <a:schemeClr val="tx2"/>
              </a:solidFill>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572000"/>
            <a:ext cx="3429000" cy="18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27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5760" y="533401"/>
            <a:ext cx="10911839" cy="5189539"/>
          </a:xfrm>
          <a:prstGeom prst="rect">
            <a:avLst/>
          </a:prstGeom>
        </p:spPr>
        <p:txBody>
          <a:bodyPr>
            <a:normAutofit/>
          </a:bodyPr>
          <a:lstStyle/>
          <a:p>
            <a:pPr>
              <a:spcBef>
                <a:spcPct val="20000"/>
              </a:spcBef>
              <a:defRPr/>
            </a:pPr>
            <a:r>
              <a:rPr lang="en-US" sz="4800" dirty="0">
                <a:solidFill>
                  <a:schemeClr val="tx2"/>
                </a:solidFill>
                <a:latin typeface="Calibri" pitchFamily="34" charset="0"/>
                <a:cs typeface="Calibri" pitchFamily="34" charset="0"/>
              </a:rPr>
              <a:t>2. Some staff members do not have the awareness and skills necessary to teach and develop relationships with African American and Latino students.</a:t>
            </a:r>
          </a:p>
          <a:p>
            <a:pPr marL="274320" indent="-274320">
              <a:spcBef>
                <a:spcPct val="20000"/>
              </a:spcBef>
              <a:buFont typeface="Arial" pitchFamily="34" charset="0"/>
              <a:buChar char="•"/>
              <a:defRPr/>
            </a:pPr>
            <a:endParaRPr lang="en-US" sz="2800" dirty="0">
              <a:solidFill>
                <a:schemeClr val="tx2"/>
              </a:solidFill>
              <a:latin typeface="Calibri" pitchFamily="34" charset="0"/>
              <a:cs typeface="Calibri" pitchFamily="34" charset="0"/>
            </a:endParaRPr>
          </a:p>
          <a:p>
            <a:pPr marL="342900" indent="-342900">
              <a:spcBef>
                <a:spcPct val="20000"/>
              </a:spcBef>
              <a:buFont typeface="Arial" pitchFamily="34" charset="0"/>
              <a:buChar char="•"/>
              <a:defRPr/>
            </a:pPr>
            <a:endParaRPr lang="en-US" sz="2400" dirty="0">
              <a:solidFill>
                <a:schemeClr val="tx2"/>
              </a:solidFill>
              <a:latin typeface="Calibri" pitchFamily="34" charset="0"/>
              <a:cs typeface="Calibri" pitchFamily="34" charset="0"/>
            </a:endParaRPr>
          </a:p>
          <a:p>
            <a:pPr lvl="1">
              <a:spcBef>
                <a:spcPct val="20000"/>
              </a:spcBef>
              <a:defRPr/>
            </a:pPr>
            <a:r>
              <a:rPr lang="en-US" sz="3600" b="1" dirty="0">
                <a:solidFill>
                  <a:srgbClr val="FF0000"/>
                </a:solidFill>
                <a:latin typeface="Calibri" pitchFamily="34" charset="0"/>
                <a:cs typeface="Calibri" pitchFamily="34" charset="0"/>
              </a:rPr>
              <a:t>91.4% </a:t>
            </a:r>
            <a:r>
              <a:rPr lang="en-US" sz="3500" b="1" dirty="0">
                <a:solidFill>
                  <a:srgbClr val="FF0000"/>
                </a:solidFill>
                <a:latin typeface="Calibri" pitchFamily="34" charset="0"/>
                <a:cs typeface="Calibri" pitchFamily="34" charset="0"/>
              </a:rPr>
              <a:t>of leadership team members agreed with the statement for their school.</a:t>
            </a:r>
          </a:p>
          <a:p>
            <a:pPr marL="274320" indent="-274320">
              <a:spcBef>
                <a:spcPct val="20000"/>
              </a:spcBef>
              <a:buFont typeface="Arial" pitchFamily="34" charset="0"/>
              <a:buChar char="•"/>
              <a:defRPr/>
            </a:pPr>
            <a:endParaRPr lang="en-US" sz="2800" dirty="0">
              <a:solidFill>
                <a:schemeClr val="tx2"/>
              </a:solidFill>
              <a:latin typeface="Calibri" pitchFamily="34" charset="0"/>
              <a:cs typeface="Calibri" pitchFamily="34" charset="0"/>
            </a:endParaRPr>
          </a:p>
          <a:p>
            <a:pPr marL="274320" indent="-274320">
              <a:spcBef>
                <a:spcPct val="20000"/>
              </a:spcBef>
              <a:buFont typeface="Arial" pitchFamily="34" charset="0"/>
              <a:buChar char="•"/>
              <a:defRPr/>
            </a:pPr>
            <a:endParaRPr lang="en-US" sz="2800" dirty="0">
              <a:solidFill>
                <a:schemeClr val="tx2"/>
              </a:solidFill>
              <a:latin typeface="Calibri" pitchFamily="34" charset="0"/>
              <a:cs typeface="Calibri"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267200"/>
            <a:ext cx="3429000" cy="18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691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64160" y="685800"/>
            <a:ext cx="11419839" cy="5037139"/>
          </a:xfrm>
          <a:prstGeom prst="rect">
            <a:avLst/>
          </a:prstGeom>
        </p:spPr>
        <p:txBody>
          <a:bodyPr>
            <a:normAutofit/>
          </a:bodyPr>
          <a:lstStyle/>
          <a:p>
            <a:pPr>
              <a:spcBef>
                <a:spcPct val="20000"/>
              </a:spcBef>
              <a:defRPr/>
            </a:pPr>
            <a:r>
              <a:rPr lang="en-US" sz="4400" dirty="0">
                <a:solidFill>
                  <a:schemeClr val="tx2"/>
                </a:solidFill>
                <a:latin typeface="Calibri" pitchFamily="34" charset="0"/>
                <a:cs typeface="Calibri" pitchFamily="34" charset="0"/>
              </a:rPr>
              <a:t>3. I am personally able to engage all students regardless of race, ethnicity, and culture.</a:t>
            </a:r>
          </a:p>
          <a:p>
            <a:pPr marL="274320" indent="-274320">
              <a:spcBef>
                <a:spcPct val="20000"/>
              </a:spcBef>
              <a:buFont typeface="Arial" pitchFamily="34" charset="0"/>
              <a:buChar char="•"/>
              <a:defRPr/>
            </a:pPr>
            <a:endParaRPr lang="en-US" sz="2800" dirty="0">
              <a:solidFill>
                <a:schemeClr val="tx2"/>
              </a:solidFill>
              <a:latin typeface="Calibri" pitchFamily="34" charset="0"/>
              <a:cs typeface="Calibri" pitchFamily="34" charset="0"/>
            </a:endParaRPr>
          </a:p>
          <a:p>
            <a:pPr lvl="1">
              <a:spcBef>
                <a:spcPct val="20000"/>
              </a:spcBef>
              <a:defRPr/>
            </a:pPr>
            <a:r>
              <a:rPr lang="en-US" sz="3600" b="1" dirty="0">
                <a:solidFill>
                  <a:srgbClr val="FF0000"/>
                </a:solidFill>
                <a:latin typeface="Calibri" pitchFamily="34" charset="0"/>
                <a:cs typeface="Calibri" pitchFamily="34" charset="0"/>
              </a:rPr>
              <a:t>41.2% of leadership team members agreed with the statement for their school.</a:t>
            </a:r>
          </a:p>
          <a:p>
            <a:pPr marL="274320" indent="-274320">
              <a:spcBef>
                <a:spcPct val="20000"/>
              </a:spcBef>
              <a:buFont typeface="Arial" pitchFamily="34" charset="0"/>
              <a:buChar char="•"/>
              <a:defRPr/>
            </a:pPr>
            <a:endParaRPr lang="en-US" sz="2800" dirty="0">
              <a:solidFill>
                <a:schemeClr val="tx2"/>
              </a:solidFill>
              <a:cs typeface="Calibri" pitchFamily="34" charset="0"/>
            </a:endParaRPr>
          </a:p>
          <a:p>
            <a:pPr marL="274320" indent="-274320">
              <a:spcBef>
                <a:spcPct val="20000"/>
              </a:spcBef>
              <a:buFont typeface="Arial" pitchFamily="34" charset="0"/>
              <a:buChar char="•"/>
              <a:defRPr/>
            </a:pPr>
            <a:endParaRPr lang="en-US" sz="2800" dirty="0">
              <a:solidFill>
                <a:schemeClr val="tx2"/>
              </a:solidFill>
              <a:cs typeface="Calibri"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572000"/>
            <a:ext cx="3429000" cy="18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93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6400" y="838200"/>
            <a:ext cx="11430000" cy="5638801"/>
          </a:xfrm>
          <a:prstGeom prst="rect">
            <a:avLst/>
          </a:prstGeom>
        </p:spPr>
        <p:txBody>
          <a:bodyPr>
            <a:normAutofit/>
          </a:bodyPr>
          <a:lstStyle/>
          <a:p>
            <a:pPr>
              <a:spcBef>
                <a:spcPct val="20000"/>
              </a:spcBef>
              <a:defRPr/>
            </a:pPr>
            <a:r>
              <a:rPr lang="en-US" sz="4800" dirty="0">
                <a:solidFill>
                  <a:schemeClr val="tx2"/>
                </a:solidFill>
                <a:latin typeface="Calibri" pitchFamily="34" charset="0"/>
                <a:cs typeface="Calibri" pitchFamily="34" charset="0"/>
              </a:rPr>
              <a:t>4. The Leadership Team has the trust necessary to discuss racial and ethnic barriers to student achievement and parent involvement.</a:t>
            </a:r>
          </a:p>
          <a:p>
            <a:pPr lvl="1">
              <a:spcBef>
                <a:spcPct val="20000"/>
              </a:spcBef>
              <a:defRPr/>
            </a:pPr>
            <a:r>
              <a:rPr lang="en-US" sz="3600" b="1" dirty="0">
                <a:solidFill>
                  <a:srgbClr val="FF0000"/>
                </a:solidFill>
                <a:latin typeface="Calibri" pitchFamily="34" charset="0"/>
                <a:cs typeface="Calibri" pitchFamily="34" charset="0"/>
              </a:rPr>
              <a:t>41.2% of </a:t>
            </a:r>
            <a:r>
              <a:rPr lang="en-US" sz="3500" b="1" dirty="0">
                <a:solidFill>
                  <a:srgbClr val="FF0000"/>
                </a:solidFill>
                <a:latin typeface="Calibri" pitchFamily="34" charset="0"/>
                <a:cs typeface="Calibri" pitchFamily="34" charset="0"/>
              </a:rPr>
              <a:t>leadership team members agreed with their school.</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572000"/>
            <a:ext cx="3429000" cy="18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43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360" y="609601"/>
            <a:ext cx="11257279" cy="5113338"/>
          </a:xfrm>
          <a:prstGeom prst="rect">
            <a:avLst/>
          </a:prstGeom>
        </p:spPr>
        <p:txBody>
          <a:bodyPr>
            <a:normAutofit/>
          </a:bodyPr>
          <a:lstStyle/>
          <a:p>
            <a:pPr>
              <a:spcBef>
                <a:spcPct val="20000"/>
              </a:spcBef>
              <a:defRPr/>
            </a:pPr>
            <a:r>
              <a:rPr lang="en-US" sz="4800" dirty="0">
                <a:solidFill>
                  <a:schemeClr val="tx2"/>
                </a:solidFill>
                <a:latin typeface="Calibri" pitchFamily="34" charset="0"/>
                <a:cs typeface="Calibri" pitchFamily="34" charset="0"/>
              </a:rPr>
              <a:t>5. I have the skills, strategies, and confidence to lead my team in conversations about race, ethnicity, and culture.</a:t>
            </a:r>
          </a:p>
          <a:p>
            <a:pPr marL="274320" indent="-274320">
              <a:spcBef>
                <a:spcPct val="20000"/>
              </a:spcBef>
              <a:buFont typeface="Arial" pitchFamily="34" charset="0"/>
              <a:buChar char="•"/>
              <a:defRPr/>
            </a:pPr>
            <a:endParaRPr lang="en-US" sz="2800" dirty="0">
              <a:solidFill>
                <a:schemeClr val="tx2"/>
              </a:solidFill>
              <a:latin typeface="Calibri" pitchFamily="34" charset="0"/>
              <a:cs typeface="Calibri" pitchFamily="34" charset="0"/>
            </a:endParaRPr>
          </a:p>
          <a:p>
            <a:pPr marL="274320" indent="-274320">
              <a:spcBef>
                <a:spcPct val="20000"/>
              </a:spcBef>
              <a:buFont typeface="Arial" pitchFamily="34" charset="0"/>
              <a:buChar char="•"/>
              <a:defRPr/>
            </a:pPr>
            <a:endParaRPr lang="en-US" sz="2800" dirty="0">
              <a:solidFill>
                <a:schemeClr val="tx2"/>
              </a:solidFill>
              <a:latin typeface="Calibri" pitchFamily="34" charset="0"/>
              <a:cs typeface="Calibri" pitchFamily="34" charset="0"/>
            </a:endParaRPr>
          </a:p>
          <a:p>
            <a:pPr lvl="1">
              <a:spcBef>
                <a:spcPct val="20000"/>
              </a:spcBef>
              <a:defRPr/>
            </a:pPr>
            <a:r>
              <a:rPr lang="en-US" sz="4000" b="1" dirty="0">
                <a:solidFill>
                  <a:srgbClr val="FF0000"/>
                </a:solidFill>
                <a:latin typeface="Calibri" pitchFamily="34" charset="0"/>
                <a:cs typeface="Calibri" pitchFamily="34" charset="0"/>
              </a:rPr>
              <a:t>25.6% of </a:t>
            </a:r>
            <a:r>
              <a:rPr lang="en-US" sz="3900" b="1" dirty="0">
                <a:solidFill>
                  <a:srgbClr val="FF0000"/>
                </a:solidFill>
                <a:latin typeface="Calibri" pitchFamily="34" charset="0"/>
                <a:cs typeface="Calibri" pitchFamily="34" charset="0"/>
              </a:rPr>
              <a:t>leadership team members agreed with the statement for their school.</a:t>
            </a:r>
          </a:p>
          <a:p>
            <a:pPr marL="274320" indent="-274320">
              <a:spcBef>
                <a:spcPct val="20000"/>
              </a:spcBef>
              <a:buFont typeface="Arial" pitchFamily="34" charset="0"/>
              <a:buChar char="•"/>
              <a:defRPr/>
            </a:pPr>
            <a:endParaRPr lang="en-US" sz="2800" dirty="0">
              <a:solidFill>
                <a:schemeClr val="tx2"/>
              </a:solidFill>
              <a:cs typeface="Calibri"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922581"/>
            <a:ext cx="3429000" cy="18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72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381001"/>
            <a:ext cx="11155679" cy="5341938"/>
          </a:xfrm>
          <a:prstGeom prst="rect">
            <a:avLst/>
          </a:prstGeom>
        </p:spPr>
        <p:txBody>
          <a:bodyPr>
            <a:normAutofit/>
          </a:bodyPr>
          <a:lstStyle/>
          <a:p>
            <a:pPr>
              <a:spcBef>
                <a:spcPct val="20000"/>
              </a:spcBef>
              <a:defRPr/>
            </a:pPr>
            <a:r>
              <a:rPr lang="en-US" sz="4400" dirty="0">
                <a:solidFill>
                  <a:schemeClr val="tx2"/>
                </a:solidFill>
                <a:latin typeface="Calibri" pitchFamily="34" charset="0"/>
                <a:cs typeface="Calibri" pitchFamily="34" charset="0"/>
              </a:rPr>
              <a:t>6. The Leadership Team has the skills, strategies, and confidence to address teachers at the school who struggle to effectively teach African American and Latino students.</a:t>
            </a:r>
          </a:p>
          <a:p>
            <a:pPr marL="274320" indent="-274320">
              <a:spcBef>
                <a:spcPct val="20000"/>
              </a:spcBef>
              <a:buFont typeface="Arial" pitchFamily="34" charset="0"/>
              <a:buChar char="•"/>
              <a:defRPr/>
            </a:pPr>
            <a:endParaRPr lang="en-US" sz="2800" dirty="0">
              <a:solidFill>
                <a:schemeClr val="tx2"/>
              </a:solidFill>
              <a:latin typeface="Calibri" pitchFamily="34" charset="0"/>
              <a:cs typeface="Calibri" pitchFamily="34" charset="0"/>
            </a:endParaRPr>
          </a:p>
          <a:p>
            <a:pPr lvl="1">
              <a:spcBef>
                <a:spcPct val="20000"/>
              </a:spcBef>
              <a:defRPr/>
            </a:pPr>
            <a:r>
              <a:rPr lang="en-US" sz="4000" b="1" dirty="0">
                <a:solidFill>
                  <a:srgbClr val="FF0000"/>
                </a:solidFill>
                <a:latin typeface="Calibri" pitchFamily="34" charset="0"/>
                <a:cs typeface="Calibri" pitchFamily="34" charset="0"/>
              </a:rPr>
              <a:t>3.1% leadership team members agreed with the statement for their school.</a:t>
            </a:r>
            <a:endParaRPr lang="en-US" sz="4000" dirty="0">
              <a:solidFill>
                <a:srgbClr val="FF0000"/>
              </a:solidFill>
              <a:latin typeface="Calibri" pitchFamily="34" charset="0"/>
              <a:cs typeface="Calibri" pitchFamily="34" charset="0"/>
            </a:endParaRPr>
          </a:p>
          <a:p>
            <a:pPr marL="274320" indent="-274320">
              <a:spcBef>
                <a:spcPct val="20000"/>
              </a:spcBef>
              <a:buFont typeface="Arial" pitchFamily="34" charset="0"/>
              <a:buChar char="•"/>
              <a:defRPr/>
            </a:pPr>
            <a:endParaRPr lang="en-US" sz="2800" dirty="0">
              <a:solidFill>
                <a:schemeClr val="tx2"/>
              </a:solidFill>
              <a:cs typeface="Calibri" pitchFamily="34" charset="0"/>
            </a:endParaRPr>
          </a:p>
          <a:p>
            <a:pPr marL="274320" indent="-274320">
              <a:spcBef>
                <a:spcPct val="20000"/>
              </a:spcBef>
              <a:buFont typeface="Arial" pitchFamily="34" charset="0"/>
              <a:buChar char="•"/>
              <a:defRPr/>
            </a:pPr>
            <a:endParaRPr lang="en-US" sz="2800" dirty="0">
              <a:solidFill>
                <a:schemeClr val="tx2"/>
              </a:solidFill>
              <a:cs typeface="Calibri"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022660"/>
            <a:ext cx="3429000" cy="18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463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1141</TotalTime>
  <Words>1038</Words>
  <Application>Microsoft Office PowerPoint</Application>
  <PresentationFormat>Widescreen</PresentationFormat>
  <Paragraphs>94</Paragraphs>
  <Slides>21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Courier New</vt:lpstr>
      <vt:lpstr>Wingdings</vt:lpstr>
      <vt:lpstr>Office Theme</vt:lpstr>
      <vt:lpstr>PowerPoint Presentation</vt:lpstr>
      <vt:lpstr>Study Circles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 of Leadership Teams  Study Circles</vt:lpstr>
      <vt:lpstr>PowerPoint Presentation</vt:lpstr>
      <vt:lpstr>Our Approach</vt:lpstr>
      <vt:lpstr>Start with a  2-day retreat.</vt:lpstr>
      <vt:lpstr>Session 1</vt:lpstr>
      <vt:lpstr>PowerPoint Presentation</vt:lpstr>
      <vt:lpstr>PowerPoint Presentation</vt:lpstr>
      <vt:lpstr>PowerPoint Presentation</vt:lpstr>
      <vt:lpstr>Outcomes from one school.</vt:lpstr>
      <vt:lpstr>PowerPoint Presentation</vt:lpstr>
      <vt:lpstr>PowerPoint Presentation</vt:lpstr>
      <vt:lpstr>PowerPoint Presentation</vt:lpstr>
    </vt:vector>
  </TitlesOfParts>
  <Company>MCPS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Landesman, John</dc:creator>
  <cp:lastModifiedBy>Eichberg, Benjamin L</cp:lastModifiedBy>
  <cp:revision>60</cp:revision>
  <dcterms:created xsi:type="dcterms:W3CDTF">2014-11-10T01:35:10Z</dcterms:created>
  <dcterms:modified xsi:type="dcterms:W3CDTF">2015-03-16T17:45:13Z</dcterms:modified>
</cp:coreProperties>
</file>