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71" r:id="rId2"/>
    <p:sldId id="272" r:id="rId3"/>
    <p:sldId id="259" r:id="rId4"/>
    <p:sldId id="260" r:id="rId5"/>
    <p:sldId id="261" r:id="rId6"/>
    <p:sldId id="262" r:id="rId7"/>
    <p:sldId id="263" r:id="rId8"/>
    <p:sldId id="264" r:id="rId9"/>
    <p:sldId id="265" r:id="rId10"/>
    <p:sldId id="267" r:id="rId11"/>
    <p:sldId id="268" r:id="rId12"/>
    <p:sldId id="269" r:id="rId13"/>
    <p:sldId id="291" r:id="rId14"/>
    <p:sldId id="277" r:id="rId15"/>
    <p:sldId id="279" r:id="rId16"/>
    <p:sldId id="283" r:id="rId17"/>
    <p:sldId id="292" r:id="rId18"/>
    <p:sldId id="293" r:id="rId19"/>
    <p:sldId id="286" r:id="rId20"/>
    <p:sldId id="285" r:id="rId21"/>
    <p:sldId id="28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60" y="636"/>
      </p:cViewPr>
      <p:guideLst>
        <p:guide orient="horz" pos="2160"/>
        <p:guide pos="3840"/>
      </p:guideLst>
    </p:cSldViewPr>
  </p:slideViewPr>
  <p:notesTextViewPr>
    <p:cViewPr>
      <p:scale>
        <a:sx n="1" d="1"/>
        <a:sy n="1" d="1"/>
      </p:scale>
      <p:origin x="0" y="0"/>
    </p:cViewPr>
  </p:notesTextViewPr>
  <p:notesViewPr>
    <p:cSldViewPr snapToGrid="0">
      <p:cViewPr varScale="1">
        <p:scale>
          <a:sx n="50" d="100"/>
          <a:sy n="50" d="100"/>
        </p:scale>
        <p:origin x="-1867"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E62487-AE7B-4C04-A9A0-8133133949DA}" type="datetimeFigureOut">
              <a:rPr lang="en-US" smtClean="0"/>
              <a:t>12/30/2014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5FA268-BBC8-4E73-8956-F8D1F949E3DB}" type="slidenum">
              <a:rPr lang="en-US" smtClean="0"/>
              <a:t>‹#›</a:t>
            </a:fld>
            <a:endParaRPr lang="en-US"/>
          </a:p>
        </p:txBody>
      </p:sp>
    </p:spTree>
    <p:extLst>
      <p:ext uri="{BB962C8B-B14F-4D97-AF65-F5344CB8AC3E}">
        <p14:creationId xmlns:p14="http://schemas.microsoft.com/office/powerpoint/2010/main" val="1448477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2CBA3A-3EE2-4B5C-B3DD-602423C1E32E}" type="slidenum">
              <a:rPr lang="en-US" smtClean="0"/>
              <a:pPr>
                <a:defRPr/>
              </a:pPr>
              <a:t>1</a:t>
            </a:fld>
            <a:endParaRPr lang="en-US" dirty="0"/>
          </a:p>
        </p:txBody>
      </p:sp>
    </p:spTree>
    <p:extLst>
      <p:ext uri="{BB962C8B-B14F-4D97-AF65-F5344CB8AC3E}">
        <p14:creationId xmlns:p14="http://schemas.microsoft.com/office/powerpoint/2010/main" val="2257014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session</a:t>
            </a:r>
            <a:r>
              <a:rPr lang="en-US" baseline="0" dirty="0" smtClean="0"/>
              <a:t> 2, we build on the trust developed in session 1 to begin practicing having conversations about race and achievement. We start out light and build up. For example, we may do an activity around stereotypes and then talk about differences based on skin color. We may then show you how you can have honest and productive dialogues about how these issues impact student achievement. </a:t>
            </a:r>
          </a:p>
          <a:p>
            <a:endParaRPr lang="en-US" baseline="0" dirty="0" smtClean="0"/>
          </a:p>
          <a:p>
            <a:r>
              <a:rPr lang="en-US" baseline="0" dirty="0" smtClean="0"/>
              <a:t>At the end of the day, we show you a framework for looking at the beliefs, practices, and policies that may be impacting achievement at your school. This will help was we come back to work on action steps.</a:t>
            </a:r>
          </a:p>
          <a:p>
            <a:endParaRPr lang="en-US" dirty="0"/>
          </a:p>
        </p:txBody>
      </p:sp>
      <p:sp>
        <p:nvSpPr>
          <p:cNvPr id="4" name="Slide Number Placeholder 3"/>
          <p:cNvSpPr>
            <a:spLocks noGrp="1"/>
          </p:cNvSpPr>
          <p:nvPr>
            <p:ph type="sldNum" sz="quarter" idx="10"/>
          </p:nvPr>
        </p:nvSpPr>
        <p:spPr/>
        <p:txBody>
          <a:bodyPr/>
          <a:lstStyle/>
          <a:p>
            <a:pPr>
              <a:defRPr/>
            </a:pPr>
            <a:fld id="{872CBA3A-3EE2-4B5C-B3DD-602423C1E32E}" type="slidenum">
              <a:rPr lang="en-US" smtClean="0"/>
              <a:pPr>
                <a:defRPr/>
              </a:pPr>
              <a:t>15</a:t>
            </a:fld>
            <a:endParaRPr lang="en-US" dirty="0"/>
          </a:p>
        </p:txBody>
      </p:sp>
    </p:spTree>
    <p:extLst>
      <p:ext uri="{BB962C8B-B14F-4D97-AF65-F5344CB8AC3E}">
        <p14:creationId xmlns:p14="http://schemas.microsoft.com/office/powerpoint/2010/main" val="3843381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Toward the end of session 1, we also begin to tell the story of this school and of this Instructional Leadership Team, and work together to determine the vision for this Leadership Team. </a:t>
            </a:r>
            <a:endParaRPr lang="en-US" dirty="0"/>
          </a:p>
        </p:txBody>
      </p:sp>
      <p:sp>
        <p:nvSpPr>
          <p:cNvPr id="4" name="Slide Number Placeholder 3"/>
          <p:cNvSpPr>
            <a:spLocks noGrp="1"/>
          </p:cNvSpPr>
          <p:nvPr>
            <p:ph type="sldNum" sz="quarter" idx="10"/>
          </p:nvPr>
        </p:nvSpPr>
        <p:spPr/>
        <p:txBody>
          <a:bodyPr/>
          <a:lstStyle/>
          <a:p>
            <a:pPr>
              <a:defRPr/>
            </a:pPr>
            <a:fld id="{872CBA3A-3EE2-4B5C-B3DD-602423C1E32E}" type="slidenum">
              <a:rPr lang="en-US" smtClean="0"/>
              <a:pPr>
                <a:defRPr/>
              </a:pPr>
              <a:t>16</a:t>
            </a:fld>
            <a:endParaRPr lang="en-US" dirty="0"/>
          </a:p>
        </p:txBody>
      </p:sp>
    </p:spTree>
    <p:extLst>
      <p:ext uri="{BB962C8B-B14F-4D97-AF65-F5344CB8AC3E}">
        <p14:creationId xmlns:p14="http://schemas.microsoft.com/office/powerpoint/2010/main" val="4119124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questions?</a:t>
            </a:r>
            <a:endParaRPr lang="en-US" dirty="0"/>
          </a:p>
        </p:txBody>
      </p:sp>
      <p:sp>
        <p:nvSpPr>
          <p:cNvPr id="4" name="Slide Number Placeholder 3"/>
          <p:cNvSpPr>
            <a:spLocks noGrp="1"/>
          </p:cNvSpPr>
          <p:nvPr>
            <p:ph type="sldNum" sz="quarter" idx="10"/>
          </p:nvPr>
        </p:nvSpPr>
        <p:spPr/>
        <p:txBody>
          <a:bodyPr/>
          <a:lstStyle/>
          <a:p>
            <a:pPr>
              <a:defRPr/>
            </a:pPr>
            <a:fld id="{872CBA3A-3EE2-4B5C-B3DD-602423C1E32E}" type="slidenum">
              <a:rPr lang="en-US" smtClean="0"/>
              <a:pPr>
                <a:defRPr/>
              </a:pPr>
              <a:t>21</a:t>
            </a:fld>
            <a:endParaRPr lang="en-US" dirty="0"/>
          </a:p>
        </p:txBody>
      </p:sp>
    </p:spTree>
    <p:extLst>
      <p:ext uri="{BB962C8B-B14F-4D97-AF65-F5344CB8AC3E}">
        <p14:creationId xmlns:p14="http://schemas.microsoft.com/office/powerpoint/2010/main" val="2554556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Whenever we work with leadership teams, we ask them a series of questions. We will take you through 6 questions. For each, stand up if you agree with the statement for this school. (someone needs to keep track of agrees and disagrees). There is no right or wrong answer. </a:t>
            </a:r>
          </a:p>
          <a:p>
            <a:endParaRPr lang="en-US" dirty="0"/>
          </a:p>
          <a:p>
            <a:r>
              <a:rPr lang="en-US" dirty="0" smtClean="0"/>
              <a:t>After we see how this </a:t>
            </a:r>
            <a:r>
              <a:rPr lang="en-US" dirty="0" err="1" smtClean="0"/>
              <a:t>ILT</a:t>
            </a:r>
            <a:r>
              <a:rPr lang="en-US" dirty="0" smtClean="0"/>
              <a:t> responds, we will show you how other </a:t>
            </a:r>
            <a:r>
              <a:rPr lang="en-US" dirty="0" err="1" smtClean="0"/>
              <a:t>ILTs</a:t>
            </a:r>
            <a:r>
              <a:rPr lang="en-US" dirty="0" smtClean="0"/>
              <a:t> have responded. The answers are based on 9 </a:t>
            </a:r>
            <a:r>
              <a:rPr lang="en-US" dirty="0" err="1" smtClean="0"/>
              <a:t>ILTS</a:t>
            </a:r>
            <a:r>
              <a:rPr lang="en-US" dirty="0"/>
              <a:t> </a:t>
            </a:r>
            <a:r>
              <a:rPr lang="en-US" dirty="0" smtClean="0"/>
              <a:t>in the past year.</a:t>
            </a:r>
          </a:p>
        </p:txBody>
      </p:sp>
      <p:sp>
        <p:nvSpPr>
          <p:cNvPr id="4" name="Slide Number Placeholder 3"/>
          <p:cNvSpPr>
            <a:spLocks noGrp="1"/>
          </p:cNvSpPr>
          <p:nvPr>
            <p:ph type="sldNum" sz="quarter" idx="10"/>
          </p:nvPr>
        </p:nvSpPr>
        <p:spPr/>
        <p:txBody>
          <a:bodyPr/>
          <a:lstStyle/>
          <a:p>
            <a:pPr>
              <a:defRPr/>
            </a:pPr>
            <a:fld id="{872CBA3A-3EE2-4B5C-B3DD-602423C1E32E}" type="slidenum">
              <a:rPr lang="en-US" smtClean="0"/>
              <a:pPr>
                <a:defRPr/>
              </a:pPr>
              <a:t>3</a:t>
            </a:fld>
            <a:endParaRPr lang="en-US" dirty="0"/>
          </a:p>
        </p:txBody>
      </p:sp>
    </p:spTree>
    <p:extLst>
      <p:ext uri="{BB962C8B-B14F-4D97-AF65-F5344CB8AC3E}">
        <p14:creationId xmlns:p14="http://schemas.microsoft.com/office/powerpoint/2010/main" val="3329628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Click to see the question. Ask everyone who agrees to stand </a:t>
            </a:r>
            <a:r>
              <a:rPr lang="en-US" b="1" i="1" dirty="0" smtClean="0"/>
              <a:t>and</a:t>
            </a:r>
            <a:r>
              <a:rPr lang="en-US" b="1" dirty="0" smtClean="0"/>
              <a:t> look around. Tally the responses. Then click again to show how the other 9 </a:t>
            </a:r>
            <a:r>
              <a:rPr lang="en-US" b="1" dirty="0" err="1" smtClean="0"/>
              <a:t>ILTs</a:t>
            </a:r>
            <a:r>
              <a:rPr lang="en-US" b="1" dirty="0" smtClean="0"/>
              <a:t> responded.</a:t>
            </a:r>
          </a:p>
        </p:txBody>
      </p:sp>
      <p:sp>
        <p:nvSpPr>
          <p:cNvPr id="4" name="Slide Number Placeholder 3"/>
          <p:cNvSpPr>
            <a:spLocks noGrp="1"/>
          </p:cNvSpPr>
          <p:nvPr>
            <p:ph type="sldNum" sz="quarter" idx="5"/>
          </p:nvPr>
        </p:nvSpPr>
        <p:spPr/>
        <p:txBody>
          <a:bodyPr/>
          <a:lstStyle/>
          <a:p>
            <a:pPr>
              <a:defRPr/>
            </a:pPr>
            <a:fld id="{25750817-D7D9-4CB3-94B8-63B0EBA7BCFC}" type="slidenum">
              <a:rPr lang="en-US" smtClean="0"/>
              <a:pPr>
                <a:defRPr/>
              </a:pPr>
              <a:t>4</a:t>
            </a:fld>
            <a:endParaRPr lang="en-US" dirty="0"/>
          </a:p>
        </p:txBody>
      </p:sp>
    </p:spTree>
    <p:extLst>
      <p:ext uri="{BB962C8B-B14F-4D97-AF65-F5344CB8AC3E}">
        <p14:creationId xmlns:p14="http://schemas.microsoft.com/office/powerpoint/2010/main" val="3816736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to see the question. Ask everyone who agrees to stand and look around. Tally the responses. Then click again to show how the other 9 </a:t>
            </a:r>
            <a:r>
              <a:rPr lang="en-US" b="1" dirty="0" err="1"/>
              <a:t>ILTs</a:t>
            </a:r>
            <a:r>
              <a:rPr lang="en-US" b="1" dirty="0"/>
              <a:t> responded.</a:t>
            </a:r>
          </a:p>
          <a:p>
            <a:endParaRPr lang="en-US" dirty="0"/>
          </a:p>
        </p:txBody>
      </p:sp>
      <p:sp>
        <p:nvSpPr>
          <p:cNvPr id="4" name="Slide Number Placeholder 3"/>
          <p:cNvSpPr>
            <a:spLocks noGrp="1"/>
          </p:cNvSpPr>
          <p:nvPr>
            <p:ph type="sldNum" sz="quarter" idx="10"/>
          </p:nvPr>
        </p:nvSpPr>
        <p:spPr/>
        <p:txBody>
          <a:bodyPr/>
          <a:lstStyle/>
          <a:p>
            <a:pPr>
              <a:defRPr/>
            </a:pPr>
            <a:fld id="{872CBA3A-3EE2-4B5C-B3DD-602423C1E32E}" type="slidenum">
              <a:rPr lang="en-US" smtClean="0"/>
              <a:pPr>
                <a:defRPr/>
              </a:pPr>
              <a:t>5</a:t>
            </a:fld>
            <a:endParaRPr lang="en-US" dirty="0"/>
          </a:p>
        </p:txBody>
      </p:sp>
    </p:spTree>
    <p:extLst>
      <p:ext uri="{BB962C8B-B14F-4D97-AF65-F5344CB8AC3E}">
        <p14:creationId xmlns:p14="http://schemas.microsoft.com/office/powerpoint/2010/main" val="1135126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to see the question. Ask everyone who agrees to stand and look around. Tally the responses. Then click again to show how the other 9 </a:t>
            </a:r>
            <a:r>
              <a:rPr lang="en-US" b="1" dirty="0" err="1"/>
              <a:t>ILTs</a:t>
            </a:r>
            <a:r>
              <a:rPr lang="en-US" b="1" dirty="0"/>
              <a:t> responded.</a:t>
            </a:r>
          </a:p>
          <a:p>
            <a:endParaRPr lang="en-US" dirty="0"/>
          </a:p>
        </p:txBody>
      </p:sp>
      <p:sp>
        <p:nvSpPr>
          <p:cNvPr id="4" name="Slide Number Placeholder 3"/>
          <p:cNvSpPr>
            <a:spLocks noGrp="1"/>
          </p:cNvSpPr>
          <p:nvPr>
            <p:ph type="sldNum" sz="quarter" idx="10"/>
          </p:nvPr>
        </p:nvSpPr>
        <p:spPr/>
        <p:txBody>
          <a:bodyPr/>
          <a:lstStyle/>
          <a:p>
            <a:pPr>
              <a:defRPr/>
            </a:pPr>
            <a:fld id="{872CBA3A-3EE2-4B5C-B3DD-602423C1E32E}" type="slidenum">
              <a:rPr lang="en-US" smtClean="0"/>
              <a:pPr>
                <a:defRPr/>
              </a:pPr>
              <a:t>6</a:t>
            </a:fld>
            <a:endParaRPr lang="en-US" dirty="0"/>
          </a:p>
        </p:txBody>
      </p:sp>
    </p:spTree>
    <p:extLst>
      <p:ext uri="{BB962C8B-B14F-4D97-AF65-F5344CB8AC3E}">
        <p14:creationId xmlns:p14="http://schemas.microsoft.com/office/powerpoint/2010/main" val="1413008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to see the question. Ask everyone who agrees to stand and look around. Tally the responses. Then click again to show how the other 9 </a:t>
            </a:r>
            <a:r>
              <a:rPr lang="en-US" b="1" dirty="0" err="1"/>
              <a:t>ILTs</a:t>
            </a:r>
            <a:r>
              <a:rPr lang="en-US" b="1" dirty="0"/>
              <a:t> responded.</a:t>
            </a:r>
          </a:p>
          <a:p>
            <a:endParaRPr lang="en-US" dirty="0"/>
          </a:p>
        </p:txBody>
      </p:sp>
      <p:sp>
        <p:nvSpPr>
          <p:cNvPr id="4" name="Slide Number Placeholder 3"/>
          <p:cNvSpPr>
            <a:spLocks noGrp="1"/>
          </p:cNvSpPr>
          <p:nvPr>
            <p:ph type="sldNum" sz="quarter" idx="10"/>
          </p:nvPr>
        </p:nvSpPr>
        <p:spPr/>
        <p:txBody>
          <a:bodyPr/>
          <a:lstStyle/>
          <a:p>
            <a:pPr>
              <a:defRPr/>
            </a:pPr>
            <a:fld id="{872CBA3A-3EE2-4B5C-B3DD-602423C1E32E}" type="slidenum">
              <a:rPr lang="en-US" smtClean="0"/>
              <a:pPr>
                <a:defRPr/>
              </a:pPr>
              <a:t>7</a:t>
            </a:fld>
            <a:endParaRPr lang="en-US" dirty="0"/>
          </a:p>
        </p:txBody>
      </p:sp>
    </p:spTree>
    <p:extLst>
      <p:ext uri="{BB962C8B-B14F-4D97-AF65-F5344CB8AC3E}">
        <p14:creationId xmlns:p14="http://schemas.microsoft.com/office/powerpoint/2010/main" val="2449545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to see the question. Ask everyone who agrees to stand and look around. Tally the responses. Then click again to show how the other 9 </a:t>
            </a:r>
            <a:r>
              <a:rPr lang="en-US" b="1" dirty="0" err="1"/>
              <a:t>ILTs</a:t>
            </a:r>
            <a:r>
              <a:rPr lang="en-US" b="1" dirty="0"/>
              <a:t> responded.</a:t>
            </a:r>
          </a:p>
          <a:p>
            <a:endParaRPr lang="en-US" dirty="0"/>
          </a:p>
        </p:txBody>
      </p:sp>
      <p:sp>
        <p:nvSpPr>
          <p:cNvPr id="4" name="Slide Number Placeholder 3"/>
          <p:cNvSpPr>
            <a:spLocks noGrp="1"/>
          </p:cNvSpPr>
          <p:nvPr>
            <p:ph type="sldNum" sz="quarter" idx="10"/>
          </p:nvPr>
        </p:nvSpPr>
        <p:spPr/>
        <p:txBody>
          <a:bodyPr/>
          <a:lstStyle/>
          <a:p>
            <a:pPr>
              <a:defRPr/>
            </a:pPr>
            <a:fld id="{872CBA3A-3EE2-4B5C-B3DD-602423C1E32E}" type="slidenum">
              <a:rPr lang="en-US" smtClean="0"/>
              <a:pPr>
                <a:defRPr/>
              </a:pPr>
              <a:t>8</a:t>
            </a:fld>
            <a:endParaRPr lang="en-US" dirty="0"/>
          </a:p>
        </p:txBody>
      </p:sp>
    </p:spTree>
    <p:extLst>
      <p:ext uri="{BB962C8B-B14F-4D97-AF65-F5344CB8AC3E}">
        <p14:creationId xmlns:p14="http://schemas.microsoft.com/office/powerpoint/2010/main" val="874767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to see the question. Ask everyone who agrees to stand and look around. Tally the responses. Then click again to show how the other 9 </a:t>
            </a:r>
            <a:r>
              <a:rPr lang="en-US" b="1" dirty="0" err="1"/>
              <a:t>ILTs</a:t>
            </a:r>
            <a:r>
              <a:rPr lang="en-US" b="1" dirty="0"/>
              <a:t> responded.</a:t>
            </a:r>
          </a:p>
          <a:p>
            <a:endParaRPr lang="en-US" b="1" dirty="0"/>
          </a:p>
        </p:txBody>
      </p:sp>
      <p:sp>
        <p:nvSpPr>
          <p:cNvPr id="4" name="Slide Number Placeholder 3"/>
          <p:cNvSpPr>
            <a:spLocks noGrp="1"/>
          </p:cNvSpPr>
          <p:nvPr>
            <p:ph type="sldNum" sz="quarter" idx="10"/>
          </p:nvPr>
        </p:nvSpPr>
        <p:spPr/>
        <p:txBody>
          <a:bodyPr/>
          <a:lstStyle/>
          <a:p>
            <a:pPr>
              <a:defRPr/>
            </a:pPr>
            <a:fld id="{872CBA3A-3EE2-4B5C-B3DD-602423C1E32E}" type="slidenum">
              <a:rPr lang="en-US" smtClean="0"/>
              <a:pPr>
                <a:defRPr/>
              </a:pPr>
              <a:t>9</a:t>
            </a:fld>
            <a:endParaRPr lang="en-US" dirty="0"/>
          </a:p>
        </p:txBody>
      </p:sp>
    </p:spTree>
    <p:extLst>
      <p:ext uri="{BB962C8B-B14F-4D97-AF65-F5344CB8AC3E}">
        <p14:creationId xmlns:p14="http://schemas.microsoft.com/office/powerpoint/2010/main" val="3337818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session 1, we spend a lot of time building trust. The activities begin with developing ground rules, having some fun and then different activities to help share your own individual stories. These stories help when you get to the more challenging conversations later in the retreat.</a:t>
            </a:r>
            <a:endParaRPr lang="en-US" dirty="0"/>
          </a:p>
        </p:txBody>
      </p:sp>
      <p:sp>
        <p:nvSpPr>
          <p:cNvPr id="4" name="Slide Number Placeholder 3"/>
          <p:cNvSpPr>
            <a:spLocks noGrp="1"/>
          </p:cNvSpPr>
          <p:nvPr>
            <p:ph type="sldNum" sz="quarter" idx="10"/>
          </p:nvPr>
        </p:nvSpPr>
        <p:spPr/>
        <p:txBody>
          <a:bodyPr/>
          <a:lstStyle/>
          <a:p>
            <a:pPr>
              <a:defRPr/>
            </a:pPr>
            <a:fld id="{872CBA3A-3EE2-4B5C-B3DD-602423C1E32E}" type="slidenum">
              <a:rPr lang="en-US" smtClean="0"/>
              <a:pPr>
                <a:defRPr/>
              </a:pPr>
              <a:t>14</a:t>
            </a:fld>
            <a:endParaRPr lang="en-US" dirty="0"/>
          </a:p>
        </p:txBody>
      </p:sp>
    </p:spTree>
    <p:extLst>
      <p:ext uri="{BB962C8B-B14F-4D97-AF65-F5344CB8AC3E}">
        <p14:creationId xmlns:p14="http://schemas.microsoft.com/office/powerpoint/2010/main" val="1569934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12/30/2014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12/30/2014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12/30/2014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12/30/2014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12/30/2014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12/30/2014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12/30/2014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12/30/2014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12/30/2014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12/30/2014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12/30/2014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12/30/2014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jpeg"/><Relationship Id="rId5" Type="http://schemas.microsoft.com/office/2007/relationships/hdphoto" Target="../media/hdphoto1.wdp"/><Relationship Id="rId4" Type="http://schemas.openxmlformats.org/officeDocument/2006/relationships/image" Target="../media/image13.jpeg"/><Relationship Id="rId9"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youtube.com/watch?v=SWCUBaBX9g0&amp;feature=youtu.be" TargetMode="External"/><Relationship Id="rId1" Type="http://schemas.openxmlformats.org/officeDocument/2006/relationships/slideLayout" Target="../slideLayouts/slideLayout2.xml"/><Relationship Id="rId4" Type="http://schemas.openxmlformats.org/officeDocument/2006/relationships/hyperlink" Target="http://youtu.be/SWCUBaBX9g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059" y="464708"/>
            <a:ext cx="5684533" cy="440298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5138" y="1870672"/>
            <a:ext cx="4412155" cy="1238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2879124" y="4667045"/>
            <a:ext cx="8526417" cy="1569660"/>
          </a:xfrm>
          <a:prstGeom prst="rect">
            <a:avLst/>
          </a:prstGeom>
          <a:noFill/>
        </p:spPr>
        <p:txBody>
          <a:bodyPr wrap="square" rtlCol="0">
            <a:spAutoFit/>
          </a:bodyPr>
          <a:lstStyle/>
          <a:p>
            <a:endParaRPr lang="en-US" sz="3200" b="1" dirty="0" smtClean="0">
              <a:latin typeface="Calibri" pitchFamily="34" charset="0"/>
              <a:cs typeface="Calibri" pitchFamily="34" charset="0"/>
            </a:endParaRPr>
          </a:p>
          <a:p>
            <a:pPr algn="r"/>
            <a:r>
              <a:rPr lang="en-US" sz="3200" b="1" dirty="0" smtClean="0">
                <a:latin typeface="Calibri" pitchFamily="34" charset="0"/>
                <a:cs typeface="Calibri" pitchFamily="34" charset="0"/>
              </a:rPr>
              <a:t>Building Leadership Capacity to Remove Racial Barriers to Student Achievement </a:t>
            </a:r>
            <a:endParaRPr lang="en-US" sz="3200" b="1" dirty="0">
              <a:latin typeface="Calibri" pitchFamily="34" charset="0"/>
              <a:cs typeface="Calibri" pitchFamily="34" charset="0"/>
            </a:endParaRPr>
          </a:p>
        </p:txBody>
      </p:sp>
    </p:spTree>
    <p:extLst>
      <p:ext uri="{BB962C8B-B14F-4D97-AF65-F5344CB8AC3E}">
        <p14:creationId xmlns:p14="http://schemas.microsoft.com/office/powerpoint/2010/main" val="3488659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5852160" cy="1597061"/>
          </a:xfrm>
        </p:spPr>
        <p:txBody>
          <a:bodyPr>
            <a:normAutofit/>
          </a:bodyPr>
          <a:lstStyle/>
          <a:p>
            <a:r>
              <a:rPr lang="en-US" dirty="0" smtClean="0"/>
              <a:t>Goal of Leadership Teams  Study Circles</a:t>
            </a:r>
            <a:endParaRPr lang="en-US" dirty="0"/>
          </a:p>
        </p:txBody>
      </p:sp>
      <p:sp>
        <p:nvSpPr>
          <p:cNvPr id="3" name="Content Placeholder 2"/>
          <p:cNvSpPr>
            <a:spLocks noGrp="1"/>
          </p:cNvSpPr>
          <p:nvPr>
            <p:ph idx="1"/>
          </p:nvPr>
        </p:nvSpPr>
        <p:spPr>
          <a:xfrm>
            <a:off x="1500011" y="2083478"/>
            <a:ext cx="5568696" cy="4023360"/>
          </a:xfrm>
        </p:spPr>
        <p:txBody>
          <a:bodyPr/>
          <a:lstStyle/>
          <a:p>
            <a:pPr lvl="0">
              <a:buFont typeface="Wingdings" panose="05000000000000000000" pitchFamily="2" charset="2"/>
              <a:buChar char="q"/>
            </a:pPr>
            <a:r>
              <a:rPr lang="en-US" sz="3200" dirty="0"/>
              <a:t>To become a high-functioning team that has the trust, structures, and confidence to close the achievement gap and ensure that all students are successful.</a:t>
            </a:r>
          </a:p>
          <a:p>
            <a:endParaRPr lang="en-US" dirty="0"/>
          </a:p>
        </p:txBody>
      </p:sp>
      <p:sp>
        <p:nvSpPr>
          <p:cNvPr id="4" name="Slide Number Placeholder 3"/>
          <p:cNvSpPr>
            <a:spLocks noGrp="1"/>
          </p:cNvSpPr>
          <p:nvPr>
            <p:ph type="sldNum" sz="quarter" idx="12"/>
          </p:nvPr>
        </p:nvSpPr>
        <p:spPr/>
        <p:txBody>
          <a:bodyPr/>
          <a:lstStyle/>
          <a:p>
            <a:fld id="{CE8079A4-7AA8-4A4F-87E2-7781EC5097DD}" type="slidenum">
              <a:rPr lang="en-US" smtClean="0"/>
              <a:pPr/>
              <a:t>10</a:t>
            </a:fld>
            <a:endParaRPr lang="en-US"/>
          </a:p>
        </p:txBody>
      </p:sp>
      <p:pic>
        <p:nvPicPr>
          <p:cNvPr id="4099" name="Picture 3" descr="C:\Users\landesmj\AppData\Local\Microsoft\Windows\Temporary Internet Files\Content.Outlook\IV088PEY\photo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0625" y="1406339"/>
            <a:ext cx="4776573" cy="2462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291008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4238" y="125965"/>
            <a:ext cx="5051442" cy="1450757"/>
          </a:xfrm>
        </p:spPr>
        <p:txBody>
          <a:bodyPr/>
          <a:lstStyle/>
          <a:p>
            <a:r>
              <a:rPr lang="en-US" dirty="0" smtClean="0"/>
              <a:t>Our Approach</a:t>
            </a:r>
            <a:endParaRPr lang="en-US" dirty="0"/>
          </a:p>
        </p:txBody>
      </p:sp>
      <p:sp>
        <p:nvSpPr>
          <p:cNvPr id="3" name="Content Placeholder 2"/>
          <p:cNvSpPr>
            <a:spLocks noGrp="1"/>
          </p:cNvSpPr>
          <p:nvPr>
            <p:ph idx="1"/>
          </p:nvPr>
        </p:nvSpPr>
        <p:spPr>
          <a:xfrm>
            <a:off x="5724144" y="1845734"/>
            <a:ext cx="6108192" cy="4500202"/>
          </a:xfrm>
        </p:spPr>
        <p:txBody>
          <a:bodyPr>
            <a:normAutofit/>
          </a:bodyPr>
          <a:lstStyle/>
          <a:p>
            <a:pPr marL="114300" indent="0">
              <a:buNone/>
            </a:pPr>
            <a:r>
              <a:rPr lang="en-US" sz="2800" dirty="0"/>
              <a:t>Build the capacity of leadership teams to develop the trust and skills to:</a:t>
            </a:r>
          </a:p>
          <a:p>
            <a:pPr lvl="1">
              <a:buFont typeface="Courier New" panose="02070309020205020404" pitchFamily="49" charset="0"/>
              <a:buChar char="o"/>
            </a:pPr>
            <a:r>
              <a:rPr lang="en-US" sz="2800" dirty="0"/>
              <a:t>Engage in honest and productive dialogue</a:t>
            </a:r>
          </a:p>
          <a:p>
            <a:pPr lvl="1">
              <a:buFont typeface="Courier New" panose="02070309020205020404" pitchFamily="49" charset="0"/>
              <a:buChar char="o"/>
            </a:pPr>
            <a:r>
              <a:rPr lang="en-US" sz="2800" dirty="0"/>
              <a:t>Hear a broad range of experiences and perspectives</a:t>
            </a:r>
          </a:p>
          <a:p>
            <a:pPr lvl="1">
              <a:buFont typeface="Courier New" panose="02070309020205020404" pitchFamily="49" charset="0"/>
              <a:buChar char="o"/>
            </a:pPr>
            <a:r>
              <a:rPr lang="en-US" sz="2800" dirty="0"/>
              <a:t>Identify and examine institutional barriers (beliefs, practices, and policies)</a:t>
            </a:r>
          </a:p>
          <a:p>
            <a:pPr lvl="1">
              <a:buFont typeface="Courier New" panose="02070309020205020404" pitchFamily="49" charset="0"/>
              <a:buChar char="o"/>
            </a:pPr>
            <a:r>
              <a:rPr lang="en-US" sz="2800" dirty="0"/>
              <a:t>Collaboratively work to eliminate the barriers</a:t>
            </a:r>
          </a:p>
          <a:p>
            <a:pPr marL="411480" lvl="1" indent="0">
              <a:buNone/>
            </a:pPr>
            <a:endParaRPr lang="en-US" dirty="0"/>
          </a:p>
        </p:txBody>
      </p:sp>
      <p:sp>
        <p:nvSpPr>
          <p:cNvPr id="4" name="Slide Number Placeholder 3"/>
          <p:cNvSpPr>
            <a:spLocks noGrp="1"/>
          </p:cNvSpPr>
          <p:nvPr>
            <p:ph type="sldNum" sz="quarter" idx="12"/>
          </p:nvPr>
        </p:nvSpPr>
        <p:spPr/>
        <p:txBody>
          <a:bodyPr/>
          <a:lstStyle/>
          <a:p>
            <a:fld id="{CE8079A4-7AA8-4A4F-87E2-7781EC5097DD}" type="slidenum">
              <a:rPr lang="en-US" smtClean="0"/>
              <a:pPr/>
              <a:t>11</a:t>
            </a:fld>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1334" r="36666" b="24027"/>
          <a:stretch/>
        </p:blipFill>
        <p:spPr>
          <a:xfrm>
            <a:off x="670560" y="679194"/>
            <a:ext cx="3352800" cy="2333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1672" y="2381176"/>
            <a:ext cx="2583376" cy="30790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9677" b="26338"/>
          <a:stretch/>
        </p:blipFill>
        <p:spPr>
          <a:xfrm>
            <a:off x="365760" y="2660394"/>
            <a:ext cx="2438400" cy="31350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58988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Outcomes</a:t>
            </a:r>
            <a:endParaRPr lang="en-US" dirty="0"/>
          </a:p>
        </p:txBody>
      </p:sp>
      <p:sp>
        <p:nvSpPr>
          <p:cNvPr id="3" name="Content Placeholder 2"/>
          <p:cNvSpPr>
            <a:spLocks noGrp="1"/>
          </p:cNvSpPr>
          <p:nvPr>
            <p:ph idx="1"/>
          </p:nvPr>
        </p:nvSpPr>
        <p:spPr>
          <a:xfrm>
            <a:off x="1097280" y="1845734"/>
            <a:ext cx="5468112" cy="4023360"/>
          </a:xfrm>
        </p:spPr>
        <p:txBody>
          <a:bodyPr>
            <a:normAutofit/>
          </a:bodyPr>
          <a:lstStyle/>
          <a:p>
            <a:pPr lvl="0">
              <a:buFont typeface="Wingdings" panose="05000000000000000000" pitchFamily="2" charset="2"/>
              <a:buChar char="q"/>
            </a:pPr>
            <a:r>
              <a:rPr lang="en-US" sz="2400" dirty="0"/>
              <a:t>Leadership Teams that have the trust and skills to engage in racially conscious conversations and decision </a:t>
            </a:r>
            <a:r>
              <a:rPr lang="en-US" sz="2400" dirty="0" smtClean="0"/>
              <a:t>making</a:t>
            </a:r>
          </a:p>
          <a:p>
            <a:pPr lvl="0">
              <a:buFont typeface="Wingdings" panose="05000000000000000000" pitchFamily="2" charset="2"/>
              <a:buChar char="q"/>
            </a:pPr>
            <a:endParaRPr lang="en-US" sz="1200" dirty="0"/>
          </a:p>
          <a:p>
            <a:pPr lvl="0">
              <a:buFont typeface="Wingdings" panose="05000000000000000000" pitchFamily="2" charset="2"/>
              <a:buChar char="q"/>
            </a:pPr>
            <a:r>
              <a:rPr lang="en-US" sz="2400" dirty="0" smtClean="0"/>
              <a:t>Strategies </a:t>
            </a:r>
            <a:r>
              <a:rPr lang="en-US" sz="2400" dirty="0"/>
              <a:t>to engage the entire school community in eliminating </a:t>
            </a:r>
            <a:r>
              <a:rPr lang="en-US" sz="2400" dirty="0" smtClean="0"/>
              <a:t>institutional barriers</a:t>
            </a:r>
          </a:p>
          <a:p>
            <a:pPr lvl="0">
              <a:buFont typeface="Wingdings" panose="05000000000000000000" pitchFamily="2" charset="2"/>
              <a:buChar char="q"/>
            </a:pPr>
            <a:endParaRPr lang="en-US" sz="1200" dirty="0"/>
          </a:p>
          <a:p>
            <a:pPr lvl="0">
              <a:buFont typeface="Wingdings" panose="05000000000000000000" pitchFamily="2" charset="2"/>
              <a:buChar char="q"/>
            </a:pPr>
            <a:r>
              <a:rPr lang="en-US" sz="2400" dirty="0"/>
              <a:t>Changes in practices and policies</a:t>
            </a:r>
          </a:p>
        </p:txBody>
      </p:sp>
      <p:sp>
        <p:nvSpPr>
          <p:cNvPr id="4" name="Slide Number Placeholder 3"/>
          <p:cNvSpPr>
            <a:spLocks noGrp="1"/>
          </p:cNvSpPr>
          <p:nvPr>
            <p:ph type="sldNum" sz="quarter" idx="12"/>
          </p:nvPr>
        </p:nvSpPr>
        <p:spPr/>
        <p:txBody>
          <a:bodyPr/>
          <a:lstStyle/>
          <a:p>
            <a:fld id="{CE8079A4-7AA8-4A4F-87E2-7781EC5097DD}" type="slidenum">
              <a:rPr lang="en-US" smtClean="0"/>
              <a:pPr/>
              <a:t>12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15717">
            <a:off x="7250093" y="560317"/>
            <a:ext cx="3600620" cy="21828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17455">
            <a:off x="7111625" y="2762913"/>
            <a:ext cx="3657600" cy="20802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63380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with a </a:t>
            </a:r>
            <a:br>
              <a:rPr lang="en-US" dirty="0" smtClean="0"/>
            </a:br>
            <a:r>
              <a:rPr lang="en-US" dirty="0" smtClean="0"/>
              <a:t>2-day retreat.</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46579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Session</a:t>
            </a:r>
            <a:r>
              <a:rPr lang="en-US" dirty="0" smtClean="0"/>
              <a:t> </a:t>
            </a:r>
            <a:r>
              <a:rPr lang="en-US" b="1" dirty="0" smtClean="0"/>
              <a:t>1</a:t>
            </a:r>
            <a:endParaRPr lang="en-US" b="1" dirty="0"/>
          </a:p>
        </p:txBody>
      </p:sp>
      <p:sp>
        <p:nvSpPr>
          <p:cNvPr id="3" name="Content Placeholder 2"/>
          <p:cNvSpPr>
            <a:spLocks noGrp="1"/>
          </p:cNvSpPr>
          <p:nvPr>
            <p:ph idx="1"/>
          </p:nvPr>
        </p:nvSpPr>
        <p:spPr/>
        <p:txBody>
          <a:bodyPr/>
          <a:lstStyle/>
          <a:p>
            <a:pPr marL="114300" indent="0">
              <a:buNone/>
            </a:pPr>
            <a:r>
              <a:rPr lang="en-US" dirty="0" smtClean="0"/>
              <a:t>v</a:t>
            </a:r>
            <a:endParaRPr lang="en-US" dirty="0"/>
          </a:p>
        </p:txBody>
      </p:sp>
      <p:sp>
        <p:nvSpPr>
          <p:cNvPr id="4" name="Slide Number Placeholder 3"/>
          <p:cNvSpPr>
            <a:spLocks noGrp="1"/>
          </p:cNvSpPr>
          <p:nvPr>
            <p:ph type="sldNum" sz="quarter" idx="12"/>
          </p:nvPr>
        </p:nvSpPr>
        <p:spPr/>
        <p:txBody>
          <a:bodyPr/>
          <a:lstStyle/>
          <a:p>
            <a:fld id="{CE8079A4-7AA8-4A4F-87E2-7781EC5097DD}" type="slidenum">
              <a:rPr lang="en-US" smtClean="0"/>
              <a:pPr/>
              <a:t>14</a:t>
            </a:fld>
            <a:endParaRPr lang="en-US"/>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71615">
            <a:off x="6679937" y="103290"/>
            <a:ext cx="2758805" cy="35796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grayscl/>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val="0"/>
              </a:ext>
            </a:extLst>
          </a:blip>
          <a:stretch>
            <a:fillRect/>
          </a:stretch>
        </p:blipFill>
        <p:spPr>
          <a:xfrm rot="347346">
            <a:off x="4382035" y="2619271"/>
            <a:ext cx="4069803" cy="3052352"/>
          </a:xfrm>
          <a:prstGeom prst="rect">
            <a:avLst/>
          </a:prstGeom>
          <a:ln>
            <a:noFill/>
          </a:ln>
          <a:effectLst>
            <a:outerShdw blurRad="292100" dist="139700" dir="2700000" algn="tl" rotWithShape="0">
              <a:srgbClr val="333333">
                <a:alpha val="65000"/>
              </a:srgbClr>
            </a:outerShdw>
          </a:effectLst>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92287" y="194502"/>
            <a:ext cx="3331912" cy="249893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1096" y="207473"/>
            <a:ext cx="3141191" cy="332841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050" name="Picture 2" descr="C:\Users\landesmj\Dropbox\photos for voice\laughing.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84735" y="2579060"/>
            <a:ext cx="3223432" cy="31327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 name="Picture 9"/>
          <p:cNvPicPr>
            <a:picLocks noChangeAspect="1"/>
          </p:cNvPicPr>
          <p:nvPr/>
        </p:nvPicPr>
        <p:blipFill rotWithShape="1">
          <a:blip r:embed="rId9">
            <a:extLst>
              <a:ext uri="{28A0092B-C50C-407E-A947-70E740481C1C}">
                <a14:useLocalDpi xmlns:a14="http://schemas.microsoft.com/office/drawing/2010/main" val="0"/>
              </a:ext>
            </a:extLst>
          </a:blip>
          <a:srcRect r="2073" b="17021"/>
          <a:stretch/>
        </p:blipFill>
        <p:spPr>
          <a:xfrm>
            <a:off x="8399272" y="2391586"/>
            <a:ext cx="3458799" cy="30059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itle 1"/>
          <p:cNvSpPr txBox="1">
            <a:spLocks/>
          </p:cNvSpPr>
          <p:nvPr/>
        </p:nvSpPr>
        <p:spPr>
          <a:xfrm>
            <a:off x="10003536" y="373555"/>
            <a:ext cx="2304288" cy="819912"/>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b="1" dirty="0" smtClean="0">
                <a:solidFill>
                  <a:schemeClr val="accent2"/>
                </a:solidFill>
              </a:rPr>
              <a:t>Session 1</a:t>
            </a:r>
            <a:endParaRPr lang="en-US" sz="3200" b="1" dirty="0">
              <a:solidFill>
                <a:schemeClr val="accent2"/>
              </a:solidFill>
            </a:endParaRPr>
          </a:p>
        </p:txBody>
      </p:sp>
      <p:sp>
        <p:nvSpPr>
          <p:cNvPr id="12" name="Title 1"/>
          <p:cNvSpPr txBox="1">
            <a:spLocks/>
          </p:cNvSpPr>
          <p:nvPr/>
        </p:nvSpPr>
        <p:spPr>
          <a:xfrm>
            <a:off x="2218306" y="5868728"/>
            <a:ext cx="9639765" cy="676244"/>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b="1" dirty="0" smtClean="0">
                <a:solidFill>
                  <a:schemeClr val="accent2"/>
                </a:solidFill>
              </a:rPr>
              <a:t>Create the trust and skills for honest dialogue.</a:t>
            </a:r>
            <a:endParaRPr lang="en-US" sz="3600" b="1" dirty="0">
              <a:solidFill>
                <a:schemeClr val="accent2"/>
              </a:solidFill>
            </a:endParaRPr>
          </a:p>
        </p:txBody>
      </p:sp>
    </p:spTree>
    <p:extLst>
      <p:ext uri="{BB962C8B-B14F-4D97-AF65-F5344CB8AC3E}">
        <p14:creationId xmlns:p14="http://schemas.microsoft.com/office/powerpoint/2010/main" val="290594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1"/>
            <a:ext cx="8260672" cy="1039427"/>
          </a:xfrm>
        </p:spPr>
        <p:txBody>
          <a:bodyPr/>
          <a:lstStyle/>
          <a:p>
            <a:pPr algn="r"/>
            <a:r>
              <a:rPr lang="en-US" b="1" dirty="0" smtClean="0"/>
              <a:t>Session 2</a:t>
            </a:r>
            <a:endParaRPr lang="en-US" b="1" dirty="0"/>
          </a:p>
        </p:txBody>
      </p:sp>
      <p:pic>
        <p:nvPicPr>
          <p:cNvPr id="7" name="Picture 2"/>
          <p:cNvPicPr>
            <a:picLocks noGrp="1" noChangeAspect="1" noChangeArrowheads="1"/>
          </p:cNvPicPr>
          <p:nvPr>
            <p:ph idx="1"/>
          </p:nvPr>
        </p:nvPicPr>
        <p:blipFill>
          <a:blip r:embed="rId3" cstate="print"/>
          <a:srcRect/>
          <a:stretch>
            <a:fillRect/>
          </a:stretch>
        </p:blipFill>
        <p:spPr bwMode="auto">
          <a:xfrm>
            <a:off x="3040954" y="142651"/>
            <a:ext cx="4244527" cy="3230800"/>
          </a:xfrm>
          <a:prstGeom prst="rect">
            <a:avLst/>
          </a:prstGeom>
          <a:ln w="9525">
            <a:solidFill>
              <a:schemeClr val="tx1"/>
            </a:solidFill>
            <a:miter lim="800000"/>
            <a:headEnd/>
            <a:tailEnd/>
          </a:ln>
          <a:effectLst>
            <a:outerShdw blurRad="57150" dist="50800" dir="2700000" algn="tl" rotWithShape="0">
              <a:srgbClr val="000000">
                <a:alpha val="40000"/>
              </a:srgbClr>
            </a:outerShdw>
          </a:effectLst>
          <a:extLst/>
        </p:spPr>
      </p:pic>
      <p:sp>
        <p:nvSpPr>
          <p:cNvPr id="4" name="Slide Number Placeholder 3"/>
          <p:cNvSpPr>
            <a:spLocks noGrp="1"/>
          </p:cNvSpPr>
          <p:nvPr>
            <p:ph type="sldNum" sz="quarter" idx="12"/>
          </p:nvPr>
        </p:nvSpPr>
        <p:spPr/>
        <p:txBody>
          <a:bodyPr/>
          <a:lstStyle/>
          <a:p>
            <a:fld id="{CE8079A4-7AA8-4A4F-87E2-7781EC5097DD}" type="slidenum">
              <a:rPr lang="en-US" smtClean="0"/>
              <a:pPr/>
              <a:t>15</a:t>
            </a:fld>
            <a:endParaRPr lang="en-US"/>
          </a:p>
        </p:txBody>
      </p:sp>
      <p:pic>
        <p:nvPicPr>
          <p:cNvPr id="1027" name="Picture 3" descr="C:\Users\landesmj\AppData\Local\Microsoft\Windows\Temporary Internet Files\Content.Outlook\IV088PEY\photo (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12" t="4167" r="10000"/>
          <a:stretch/>
        </p:blipFill>
        <p:spPr bwMode="auto">
          <a:xfrm rot="5141332">
            <a:off x="38957" y="652086"/>
            <a:ext cx="3385268" cy="27907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6" name="Picture 2" descr="C:\Users\landesmj\AppData\Local\Microsoft\Windows\Temporary Internet Files\Content.Outlook\IV088PEY\photo (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251" b="33511"/>
          <a:stretch/>
        </p:blipFill>
        <p:spPr bwMode="auto">
          <a:xfrm>
            <a:off x="5179644" y="3344852"/>
            <a:ext cx="4395446" cy="25594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66290" y="3138581"/>
            <a:ext cx="3593784" cy="30227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5200" t="25482" r="48780" b="11934"/>
          <a:stretch/>
        </p:blipFill>
        <p:spPr>
          <a:xfrm>
            <a:off x="6806646" y="594537"/>
            <a:ext cx="4913422" cy="20081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l="55992" t="25481" r="13765" b="27339"/>
          <a:stretch/>
        </p:blipFill>
        <p:spPr>
          <a:xfrm>
            <a:off x="7768869" y="1881043"/>
            <a:ext cx="4263177" cy="19987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itle 1"/>
          <p:cNvSpPr txBox="1">
            <a:spLocks/>
          </p:cNvSpPr>
          <p:nvPr/>
        </p:nvSpPr>
        <p:spPr>
          <a:xfrm>
            <a:off x="9727758" y="4240003"/>
            <a:ext cx="2304288" cy="819912"/>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b="1" dirty="0" smtClean="0">
                <a:solidFill>
                  <a:schemeClr val="accent2"/>
                </a:solidFill>
              </a:rPr>
              <a:t>Session 2</a:t>
            </a:r>
            <a:endParaRPr lang="en-US" sz="3200" b="1" dirty="0">
              <a:solidFill>
                <a:schemeClr val="accent2"/>
              </a:solidFill>
            </a:endParaRPr>
          </a:p>
        </p:txBody>
      </p:sp>
      <p:sp>
        <p:nvSpPr>
          <p:cNvPr id="11" name="Title 1"/>
          <p:cNvSpPr txBox="1">
            <a:spLocks/>
          </p:cNvSpPr>
          <p:nvPr/>
        </p:nvSpPr>
        <p:spPr>
          <a:xfrm>
            <a:off x="3363182" y="5497452"/>
            <a:ext cx="8190970" cy="688600"/>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rmAutofit fontScale="77500" lnSpcReduction="2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b="1" dirty="0" smtClean="0">
                <a:solidFill>
                  <a:schemeClr val="accent2"/>
                </a:solidFill>
              </a:rPr>
              <a:t>Engage in honest dialogue about race and use a framework for understanding institutional barriers.</a:t>
            </a:r>
            <a:endParaRPr lang="en-US" sz="3600" b="1" dirty="0">
              <a:solidFill>
                <a:schemeClr val="accent2"/>
              </a:solidFill>
            </a:endParaRPr>
          </a:p>
        </p:txBody>
      </p:sp>
    </p:spTree>
    <p:extLst>
      <p:ext uri="{BB962C8B-B14F-4D97-AF65-F5344CB8AC3E}">
        <p14:creationId xmlns:p14="http://schemas.microsoft.com/office/powerpoint/2010/main" val="3093889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CE8079A4-7AA8-4A4F-87E2-7781EC5097DD}" type="slidenum">
              <a:rPr lang="en-US" smtClean="0"/>
              <a:pPr/>
              <a:t>16</a:t>
            </a:fld>
            <a:endParaRPr lang="en-US"/>
          </a:p>
        </p:txBody>
      </p:sp>
      <p:sp>
        <p:nvSpPr>
          <p:cNvPr id="7" name="Title 6"/>
          <p:cNvSpPr>
            <a:spLocks noGrp="1"/>
          </p:cNvSpPr>
          <p:nvPr>
            <p:ph type="title"/>
          </p:nvPr>
        </p:nvSpPr>
        <p:spPr/>
        <p:txBody>
          <a:bodyPr/>
          <a:lstStyle/>
          <a:p>
            <a:endParaRPr lang="en-US" dirty="0"/>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749" r="9627"/>
          <a:stretch/>
        </p:blipFill>
        <p:spPr bwMode="auto">
          <a:xfrm>
            <a:off x="7658360" y="1983161"/>
            <a:ext cx="3497320" cy="336099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9019" t="27915" r="50000" b="11360"/>
          <a:stretch/>
        </p:blipFill>
        <p:spPr bwMode="auto">
          <a:xfrm>
            <a:off x="4923403" y="753114"/>
            <a:ext cx="2976161" cy="36459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rotWithShape="1">
          <a:blip r:embed="rId5">
            <a:duotone>
              <a:prstClr val="black"/>
              <a:schemeClr val="accent2">
                <a:tint val="45000"/>
                <a:satMod val="400000"/>
              </a:schemeClr>
            </a:duotone>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rcRect l="26117" t="27360" r="23771" b="13694"/>
          <a:stretch/>
        </p:blipFill>
        <p:spPr bwMode="auto">
          <a:xfrm rot="21081865">
            <a:off x="794545" y="1882835"/>
            <a:ext cx="4362238" cy="3206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1" name="Title 1"/>
          <p:cNvSpPr txBox="1">
            <a:spLocks/>
          </p:cNvSpPr>
          <p:nvPr/>
        </p:nvSpPr>
        <p:spPr>
          <a:xfrm>
            <a:off x="8229600" y="500888"/>
            <a:ext cx="3593592" cy="819912"/>
          </a:xfrm>
          <a:prstGeom prst="rect">
            <a:avLst/>
          </a:prstGeom>
        </p:spPr>
        <p:txBody>
          <a:bodyPr vert="horz" lIns="91440" tIns="45720" rIns="91440" bIns="45720" rtlCol="0" anchor="b">
            <a:normAutofit fontScale="70000" lnSpcReduction="2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b="1" dirty="0" smtClean="0">
                <a:solidFill>
                  <a:schemeClr val="accent2"/>
                </a:solidFill>
              </a:rPr>
              <a:t>Ongoing Coaching Session during regular leadership meetings. </a:t>
            </a:r>
            <a:endParaRPr lang="en-US" sz="3200" b="1" dirty="0">
              <a:solidFill>
                <a:schemeClr val="accent2"/>
              </a:solidFill>
            </a:endParaRPr>
          </a:p>
        </p:txBody>
      </p:sp>
      <p:sp>
        <p:nvSpPr>
          <p:cNvPr id="12" name="Title 1"/>
          <p:cNvSpPr txBox="1">
            <a:spLocks/>
          </p:cNvSpPr>
          <p:nvPr/>
        </p:nvSpPr>
        <p:spPr>
          <a:xfrm>
            <a:off x="2142305" y="5399101"/>
            <a:ext cx="6198505" cy="886675"/>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rmAutofit fontScale="92500"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600" b="1" dirty="0" smtClean="0">
                <a:solidFill>
                  <a:schemeClr val="accent2"/>
                </a:solidFill>
              </a:rPr>
              <a:t>Develop and implement a plan for addressing institutional barriers.</a:t>
            </a:r>
            <a:endParaRPr lang="en-US" sz="3600" b="1" dirty="0">
              <a:solidFill>
                <a:schemeClr val="accent2"/>
              </a:solidFill>
            </a:endParaRPr>
          </a:p>
        </p:txBody>
      </p:sp>
    </p:spTree>
    <p:extLst>
      <p:ext uri="{BB962C8B-B14F-4D97-AF65-F5344CB8AC3E}">
        <p14:creationId xmlns:p14="http://schemas.microsoft.com/office/powerpoint/2010/main" val="2525599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42" t="15094" r="42297" b="36013"/>
          <a:stretch/>
        </p:blipFill>
        <p:spPr bwMode="auto">
          <a:xfrm>
            <a:off x="3220809" y="1161534"/>
            <a:ext cx="6227806" cy="383984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1408670" y="5227594"/>
            <a:ext cx="9902586" cy="923330"/>
          </a:xfrm>
          <a:prstGeom prst="rect">
            <a:avLst/>
          </a:prstGeom>
          <a:noFill/>
        </p:spPr>
        <p:txBody>
          <a:bodyPr wrap="square" rtlCol="0">
            <a:spAutoFit/>
          </a:bodyPr>
          <a:lstStyle/>
          <a:p>
            <a:pPr algn="ctr"/>
            <a:r>
              <a:rPr lang="en-US" dirty="0" smtClean="0">
                <a:solidFill>
                  <a:schemeClr val="accent3"/>
                </a:solidFill>
                <a:hlinkClick r:id="rId2"/>
              </a:rPr>
              <a:t>Click to hear principals explain the impact on Study Circles on their leadership teams.</a:t>
            </a:r>
            <a:endParaRPr lang="en-US" dirty="0" smtClean="0">
              <a:solidFill>
                <a:schemeClr val="accent3"/>
              </a:solidFill>
            </a:endParaRPr>
          </a:p>
          <a:p>
            <a:pPr algn="ctr"/>
            <a:endParaRPr lang="en-US" dirty="0">
              <a:solidFill>
                <a:schemeClr val="accent3"/>
              </a:solidFill>
            </a:endParaRPr>
          </a:p>
          <a:p>
            <a:pPr algn="ctr"/>
            <a:r>
              <a:rPr lang="en-US" dirty="0" smtClean="0">
                <a:solidFill>
                  <a:schemeClr val="accent3"/>
                </a:solidFill>
              </a:rPr>
              <a:t>The video is 3 minutes. If it doesn’t open go </a:t>
            </a:r>
            <a:r>
              <a:rPr lang="en-US" dirty="0">
                <a:solidFill>
                  <a:schemeClr val="accent3"/>
                </a:solidFill>
              </a:rPr>
              <a:t>to </a:t>
            </a:r>
            <a:r>
              <a:rPr lang="en-US" dirty="0">
                <a:solidFill>
                  <a:schemeClr val="accent3"/>
                </a:solidFill>
                <a:hlinkClick r:id="rId4"/>
              </a:rPr>
              <a:t>http://youtu.be/SWCUBaBX9g0</a:t>
            </a:r>
            <a:endParaRPr lang="en-US" dirty="0"/>
          </a:p>
        </p:txBody>
      </p:sp>
    </p:spTree>
    <p:extLst>
      <p:ext uri="{BB962C8B-B14F-4D97-AF65-F5344CB8AC3E}">
        <p14:creationId xmlns:p14="http://schemas.microsoft.com/office/powerpoint/2010/main" val="16619745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 from one school.</a:t>
            </a:r>
            <a:endParaRPr lang="en-US" dirty="0"/>
          </a:p>
        </p:txBody>
      </p:sp>
      <p:sp>
        <p:nvSpPr>
          <p:cNvPr id="3" name="Text Placeholder 2"/>
          <p:cNvSpPr>
            <a:spLocks noGrp="1"/>
          </p:cNvSpPr>
          <p:nvPr>
            <p:ph type="body" idx="1"/>
          </p:nvPr>
        </p:nvSpPr>
        <p:spPr/>
        <p:txBody>
          <a:bodyPr/>
          <a:lstStyle/>
          <a:p>
            <a:r>
              <a:rPr lang="en-US" dirty="0" smtClean="0"/>
              <a:t>After the First Year working With the Study Circles Program </a:t>
            </a:r>
            <a:endParaRPr lang="en-US" dirty="0"/>
          </a:p>
        </p:txBody>
      </p:sp>
    </p:spTree>
    <p:extLst>
      <p:ext uri="{BB962C8B-B14F-4D97-AF65-F5344CB8AC3E}">
        <p14:creationId xmlns:p14="http://schemas.microsoft.com/office/powerpoint/2010/main" val="837960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9090" t="23613" r="28337" b="19109"/>
          <a:stretch/>
        </p:blipFill>
        <p:spPr>
          <a:xfrm>
            <a:off x="2423160" y="372043"/>
            <a:ext cx="7250438" cy="5619781"/>
          </a:xfrm>
          <a:prstGeom prst="rect">
            <a:avLst/>
          </a:prstGeom>
        </p:spPr>
      </p:pic>
    </p:spTree>
    <p:extLst>
      <p:ext uri="{BB962C8B-B14F-4D97-AF65-F5344CB8AC3E}">
        <p14:creationId xmlns:p14="http://schemas.microsoft.com/office/powerpoint/2010/main" val="1195969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a:t>
            </a:r>
            <a:endParaRPr lang="en-US" dirty="0"/>
          </a:p>
        </p:txBody>
      </p:sp>
      <p:sp>
        <p:nvSpPr>
          <p:cNvPr id="3" name="Content Placeholder 2"/>
          <p:cNvSpPr>
            <a:spLocks noGrp="1"/>
          </p:cNvSpPr>
          <p:nvPr>
            <p:ph idx="1"/>
          </p:nvPr>
        </p:nvSpPr>
        <p:spPr/>
        <p:txBody>
          <a:bodyPr/>
          <a:lstStyle/>
          <a:p>
            <a:pPr marL="114300" indent="0">
              <a:buNone/>
            </a:pPr>
            <a:r>
              <a:rPr lang="en-US" sz="3600" dirty="0" smtClean="0"/>
              <a:t>To identify and change the beliefs, practices, and policies that contribute to the achievement gap in Montgomery County Public Schools.</a:t>
            </a:r>
          </a:p>
          <a:p>
            <a:pPr marL="114300" indent="0">
              <a:buNone/>
            </a:pPr>
            <a:endParaRPr lang="en-US" dirty="0"/>
          </a:p>
          <a:p>
            <a:pPr marL="114300" indent="0">
              <a:buNone/>
            </a:pPr>
            <a:endParaRPr lang="en-US" dirty="0"/>
          </a:p>
        </p:txBody>
      </p:sp>
      <p:sp>
        <p:nvSpPr>
          <p:cNvPr id="4" name="Slide Number Placeholder 3"/>
          <p:cNvSpPr>
            <a:spLocks noGrp="1"/>
          </p:cNvSpPr>
          <p:nvPr>
            <p:ph type="sldNum" sz="quarter" idx="12"/>
          </p:nvPr>
        </p:nvSpPr>
        <p:spPr/>
        <p:txBody>
          <a:bodyPr/>
          <a:lstStyle/>
          <a:p>
            <a:fld id="{CE8079A4-7AA8-4A4F-87E2-7781EC5097DD}" type="slidenum">
              <a:rPr lang="en-US" smtClean="0"/>
              <a:pPr/>
              <a:t>2</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6690" y="4087368"/>
            <a:ext cx="5336183" cy="149762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3180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9009" t="23019" r="28059" b="19409"/>
          <a:stretch/>
        </p:blipFill>
        <p:spPr>
          <a:xfrm>
            <a:off x="2498344" y="566927"/>
            <a:ext cx="7249257" cy="5468113"/>
          </a:xfrm>
          <a:prstGeom prst="rect">
            <a:avLst/>
          </a:prstGeom>
        </p:spPr>
      </p:pic>
    </p:spTree>
    <p:extLst>
      <p:ext uri="{BB962C8B-B14F-4D97-AF65-F5344CB8AC3E}">
        <p14:creationId xmlns:p14="http://schemas.microsoft.com/office/powerpoint/2010/main" val="4458787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7705" y="582927"/>
            <a:ext cx="6991755" cy="54155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3510" y="5658744"/>
            <a:ext cx="2322174" cy="6517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8458200" y="4581525"/>
            <a:ext cx="7237292" cy="1077218"/>
          </a:xfrm>
          <a:prstGeom prst="rect">
            <a:avLst/>
          </a:prstGeom>
          <a:noFill/>
        </p:spPr>
        <p:txBody>
          <a:bodyPr wrap="square" rtlCol="0">
            <a:spAutoFit/>
          </a:bodyPr>
          <a:lstStyle/>
          <a:p>
            <a:pPr algn="r"/>
            <a:endParaRPr lang="en-US" sz="3200" b="1" dirty="0">
              <a:latin typeface="Calibri" pitchFamily="34" charset="0"/>
              <a:cs typeface="Calibri" pitchFamily="34" charset="0"/>
            </a:endParaRPr>
          </a:p>
          <a:p>
            <a:pPr algn="r"/>
            <a:endParaRPr lang="en-US" sz="3200" b="1" dirty="0">
              <a:latin typeface="Calibri" pitchFamily="34" charset="0"/>
              <a:cs typeface="Calibri" pitchFamily="34" charset="0"/>
            </a:endParaRPr>
          </a:p>
        </p:txBody>
      </p:sp>
      <p:sp>
        <p:nvSpPr>
          <p:cNvPr id="8" name="TextBox 7"/>
          <p:cNvSpPr txBox="1"/>
          <p:nvPr/>
        </p:nvSpPr>
        <p:spPr>
          <a:xfrm>
            <a:off x="2668367" y="864031"/>
            <a:ext cx="7161092" cy="1354217"/>
          </a:xfrm>
          <a:prstGeom prst="rect">
            <a:avLst/>
          </a:prstGeom>
          <a:noFill/>
        </p:spPr>
        <p:txBody>
          <a:bodyPr wrap="square" rtlCol="0">
            <a:spAutoFit/>
          </a:bodyPr>
          <a:lstStyle/>
          <a:p>
            <a:pPr algn="ctr"/>
            <a:endParaRPr lang="en-US" b="1" dirty="0">
              <a:latin typeface="Calibri" pitchFamily="34" charset="0"/>
              <a:cs typeface="Calibri" pitchFamily="34" charset="0"/>
            </a:endParaRPr>
          </a:p>
          <a:p>
            <a:pPr algn="r"/>
            <a:endParaRPr lang="en-US" sz="3200" b="1" dirty="0">
              <a:latin typeface="Calibri" pitchFamily="34" charset="0"/>
              <a:cs typeface="Calibri" pitchFamily="34" charset="0"/>
            </a:endParaRPr>
          </a:p>
          <a:p>
            <a:pPr algn="r"/>
            <a:endParaRPr lang="en-US" sz="3200" b="1" dirty="0">
              <a:latin typeface="Calibri" pitchFamily="34" charset="0"/>
              <a:cs typeface="Calibri" pitchFamily="34" charset="0"/>
            </a:endParaRPr>
          </a:p>
        </p:txBody>
      </p:sp>
      <p:sp>
        <p:nvSpPr>
          <p:cNvPr id="9" name="Rectangle 8"/>
          <p:cNvSpPr/>
          <p:nvPr/>
        </p:nvSpPr>
        <p:spPr>
          <a:xfrm rot="21010452">
            <a:off x="2672667" y="3652365"/>
            <a:ext cx="7543800" cy="369332"/>
          </a:xfrm>
          <a:prstGeom prst="rect">
            <a:avLst/>
          </a:prstGeom>
          <a:solidFill>
            <a:schemeClr val="bg1"/>
          </a:solidFill>
        </p:spPr>
        <p:txBody>
          <a:bodyPr wrap="square">
            <a:spAutoFit/>
          </a:bodyPr>
          <a:lstStyle/>
          <a:p>
            <a:pPr algn="ctr"/>
            <a:r>
              <a:rPr lang="en-US" b="1" dirty="0">
                <a:latin typeface="Calibri" pitchFamily="34" charset="0"/>
                <a:cs typeface="Calibri" pitchFamily="34" charset="0"/>
              </a:rPr>
              <a:t>WWW.MONTGOMERYSCHOOLSMD.ORG/DEPARTMENTS/STUDYCIRCLES</a:t>
            </a:r>
          </a:p>
        </p:txBody>
      </p:sp>
      <p:sp>
        <p:nvSpPr>
          <p:cNvPr id="10" name="Rectangle 9"/>
          <p:cNvSpPr/>
          <p:nvPr/>
        </p:nvSpPr>
        <p:spPr>
          <a:xfrm rot="21238000">
            <a:off x="5585619" y="4478009"/>
            <a:ext cx="1495922" cy="369332"/>
          </a:xfrm>
          <a:prstGeom prst="rect">
            <a:avLst/>
          </a:prstGeom>
          <a:solidFill>
            <a:schemeClr val="bg1"/>
          </a:solidFill>
        </p:spPr>
        <p:txBody>
          <a:bodyPr wrap="none">
            <a:spAutoFit/>
          </a:bodyPr>
          <a:lstStyle/>
          <a:p>
            <a:pPr algn="ctr"/>
            <a:r>
              <a:rPr lang="en-US" b="1" dirty="0">
                <a:latin typeface="Calibri" pitchFamily="34" charset="0"/>
                <a:cs typeface="Calibri" pitchFamily="34" charset="0"/>
              </a:rPr>
              <a:t>301-444-8630</a:t>
            </a:r>
          </a:p>
        </p:txBody>
      </p:sp>
      <p:sp>
        <p:nvSpPr>
          <p:cNvPr id="11" name="Rectangle 10"/>
          <p:cNvSpPr/>
          <p:nvPr/>
        </p:nvSpPr>
        <p:spPr>
          <a:xfrm rot="21069902">
            <a:off x="3571028" y="2764265"/>
            <a:ext cx="4806060" cy="707886"/>
          </a:xfrm>
          <a:prstGeom prst="rect">
            <a:avLst/>
          </a:prstGeom>
          <a:solidFill>
            <a:schemeClr val="bg1"/>
          </a:solidFill>
        </p:spPr>
        <p:txBody>
          <a:bodyPr wrap="none">
            <a:spAutoFit/>
          </a:bodyPr>
          <a:lstStyle/>
          <a:p>
            <a:pPr algn="ctr"/>
            <a:r>
              <a:rPr lang="en-US" sz="4000" b="1" dirty="0">
                <a:latin typeface="Calibri" pitchFamily="34" charset="0"/>
                <a:cs typeface="Calibri" pitchFamily="34" charset="0"/>
              </a:rPr>
              <a:t>For More Information</a:t>
            </a:r>
          </a:p>
        </p:txBody>
      </p:sp>
    </p:spTree>
    <p:extLst>
      <p:ext uri="{BB962C8B-B14F-4D97-AF65-F5344CB8AC3E}">
        <p14:creationId xmlns:p14="http://schemas.microsoft.com/office/powerpoint/2010/main" val="241556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57800" y="2362200"/>
            <a:ext cx="5715000" cy="369332"/>
          </a:xfrm>
          <a:prstGeom prst="rect">
            <a:avLst/>
          </a:prstGeom>
          <a:noFill/>
        </p:spPr>
        <p:txBody>
          <a:bodyPr wrap="square" rtlCol="0">
            <a:spAutoFit/>
          </a:bodyPr>
          <a:lstStyle/>
          <a:p>
            <a:endParaRPr lang="en-US"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168" y="283884"/>
            <a:ext cx="862697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026509" y="5204173"/>
            <a:ext cx="8612659" cy="646331"/>
          </a:xfrm>
          <a:prstGeom prst="rect">
            <a:avLst/>
          </a:prstGeom>
          <a:noFill/>
        </p:spPr>
        <p:txBody>
          <a:bodyPr wrap="square" rtlCol="0">
            <a:spAutoFit/>
          </a:bodyPr>
          <a:lstStyle/>
          <a:p>
            <a:r>
              <a:rPr lang="en-US" dirty="0" smtClean="0"/>
              <a:t>The next 6 slides include questions and responses from members of 9 different leadership teams. Answer the questions for your leadership team and compare to the others.</a:t>
            </a:r>
            <a:endParaRPr lang="en-US" dirty="0"/>
          </a:p>
        </p:txBody>
      </p:sp>
    </p:spTree>
    <p:extLst>
      <p:ext uri="{BB962C8B-B14F-4D97-AF65-F5344CB8AC3E}">
        <p14:creationId xmlns:p14="http://schemas.microsoft.com/office/powerpoint/2010/main" val="2408230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01040" y="457200"/>
            <a:ext cx="10495279" cy="3124200"/>
          </a:xfrm>
          <a:prstGeom prst="rect">
            <a:avLst/>
          </a:prstGeom>
        </p:spPr>
        <p:txBody>
          <a:bodyPr/>
          <a:lstStyle/>
          <a:p>
            <a:pPr>
              <a:spcBef>
                <a:spcPct val="20000"/>
              </a:spcBef>
              <a:defRPr/>
            </a:pPr>
            <a:r>
              <a:rPr lang="en-US" sz="4400" dirty="0">
                <a:solidFill>
                  <a:schemeClr val="tx2"/>
                </a:solidFill>
                <a:latin typeface="Calibri" pitchFamily="34" charset="0"/>
                <a:cs typeface="Calibri" pitchFamily="34" charset="0"/>
              </a:rPr>
              <a:t>1. Racial, ethnic, and cultural differences among staff, students, and parents affect student achievement and parent involvement at this school.</a:t>
            </a:r>
          </a:p>
          <a:p>
            <a:pPr marL="342900" indent="-342900">
              <a:spcBef>
                <a:spcPct val="20000"/>
              </a:spcBef>
              <a:buFont typeface="Wingdings" pitchFamily="2" charset="2"/>
              <a:buChar char="Ø"/>
              <a:defRPr/>
            </a:pPr>
            <a:endParaRPr lang="en-US" sz="2400" dirty="0">
              <a:solidFill>
                <a:schemeClr val="tx2"/>
              </a:solidFill>
              <a:latin typeface="Calibri" pitchFamily="34" charset="0"/>
              <a:cs typeface="Calibri" pitchFamily="34" charset="0"/>
            </a:endParaRPr>
          </a:p>
          <a:p>
            <a:pPr lvl="1">
              <a:spcBef>
                <a:spcPct val="20000"/>
              </a:spcBef>
              <a:defRPr/>
            </a:pPr>
            <a:r>
              <a:rPr lang="en-US" sz="3600" b="1" dirty="0">
                <a:solidFill>
                  <a:srgbClr val="FF0000"/>
                </a:solidFill>
                <a:latin typeface="Calibri" pitchFamily="34" charset="0"/>
                <a:cs typeface="Calibri" pitchFamily="34" charset="0"/>
              </a:rPr>
              <a:t>96% of leadership team members agreed with this statement for their school.</a:t>
            </a:r>
          </a:p>
          <a:p>
            <a:pPr marL="342900" indent="-342900">
              <a:spcBef>
                <a:spcPct val="20000"/>
              </a:spcBef>
              <a:buFont typeface="Wingdings" pitchFamily="2" charset="2"/>
              <a:buChar char="Ø"/>
              <a:defRPr/>
            </a:pPr>
            <a:endParaRPr lang="en-US" sz="2400" dirty="0">
              <a:solidFill>
                <a:schemeClr val="tx2"/>
              </a:solidFill>
              <a:latin typeface="Calibri" pitchFamily="34" charset="0"/>
              <a:cs typeface="Calibri" pitchFamily="34" charset="0"/>
            </a:endParaRPr>
          </a:p>
          <a:p>
            <a:pPr marL="342900" indent="-342900">
              <a:spcBef>
                <a:spcPct val="20000"/>
              </a:spcBef>
              <a:defRPr/>
            </a:pPr>
            <a:endParaRPr lang="en-US" sz="2400" dirty="0">
              <a:solidFill>
                <a:schemeClr val="tx2"/>
              </a:solidFill>
              <a:latin typeface="Calibri" pitchFamily="34" charset="0"/>
              <a:cs typeface="Calibri" pitchFamily="34" charset="0"/>
            </a:endParaRPr>
          </a:p>
          <a:p>
            <a:pPr marL="342900" indent="-342900">
              <a:spcBef>
                <a:spcPct val="20000"/>
              </a:spcBef>
              <a:buFont typeface="Wingdings" pitchFamily="2" charset="2"/>
              <a:buChar char="Ø"/>
              <a:defRPr/>
            </a:pPr>
            <a:endParaRPr lang="en-US" sz="2800" dirty="0">
              <a:solidFill>
                <a:schemeClr val="tx2"/>
              </a:solidFill>
              <a:cs typeface="Calibri"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4572000"/>
            <a:ext cx="3429000" cy="1800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9274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65760" y="533401"/>
            <a:ext cx="10911839" cy="5189539"/>
          </a:xfrm>
          <a:prstGeom prst="rect">
            <a:avLst/>
          </a:prstGeom>
        </p:spPr>
        <p:txBody>
          <a:bodyPr>
            <a:normAutofit/>
          </a:bodyPr>
          <a:lstStyle/>
          <a:p>
            <a:pPr>
              <a:spcBef>
                <a:spcPct val="20000"/>
              </a:spcBef>
              <a:defRPr/>
            </a:pPr>
            <a:r>
              <a:rPr lang="en-US" sz="4800" dirty="0">
                <a:solidFill>
                  <a:schemeClr val="tx2"/>
                </a:solidFill>
                <a:latin typeface="Calibri" pitchFamily="34" charset="0"/>
                <a:cs typeface="Calibri" pitchFamily="34" charset="0"/>
              </a:rPr>
              <a:t>2. Some staff members do not have the awareness and skills necessary to teach and develop relationships with African American and Latino students.</a:t>
            </a:r>
          </a:p>
          <a:p>
            <a:pPr marL="274320" indent="-274320">
              <a:spcBef>
                <a:spcPct val="20000"/>
              </a:spcBef>
              <a:buFont typeface="Arial" pitchFamily="34" charset="0"/>
              <a:buChar char="•"/>
              <a:defRPr/>
            </a:pPr>
            <a:endParaRPr lang="en-US" sz="2800" dirty="0">
              <a:solidFill>
                <a:schemeClr val="tx2"/>
              </a:solidFill>
              <a:latin typeface="Calibri" pitchFamily="34" charset="0"/>
              <a:cs typeface="Calibri" pitchFamily="34" charset="0"/>
            </a:endParaRPr>
          </a:p>
          <a:p>
            <a:pPr marL="342900" indent="-342900">
              <a:spcBef>
                <a:spcPct val="20000"/>
              </a:spcBef>
              <a:buFont typeface="Arial" pitchFamily="34" charset="0"/>
              <a:buChar char="•"/>
              <a:defRPr/>
            </a:pPr>
            <a:endParaRPr lang="en-US" sz="2400" dirty="0">
              <a:solidFill>
                <a:schemeClr val="tx2"/>
              </a:solidFill>
              <a:latin typeface="Calibri" pitchFamily="34" charset="0"/>
              <a:cs typeface="Calibri" pitchFamily="34" charset="0"/>
            </a:endParaRPr>
          </a:p>
          <a:p>
            <a:pPr lvl="1">
              <a:spcBef>
                <a:spcPct val="20000"/>
              </a:spcBef>
              <a:defRPr/>
            </a:pPr>
            <a:r>
              <a:rPr lang="en-US" sz="3600" b="1" dirty="0">
                <a:solidFill>
                  <a:srgbClr val="FF0000"/>
                </a:solidFill>
                <a:latin typeface="Calibri" pitchFamily="34" charset="0"/>
                <a:cs typeface="Calibri" pitchFamily="34" charset="0"/>
              </a:rPr>
              <a:t>91.4% </a:t>
            </a:r>
            <a:r>
              <a:rPr lang="en-US" sz="3500" b="1" dirty="0">
                <a:solidFill>
                  <a:srgbClr val="FF0000"/>
                </a:solidFill>
                <a:latin typeface="Calibri" pitchFamily="34" charset="0"/>
                <a:cs typeface="Calibri" pitchFamily="34" charset="0"/>
              </a:rPr>
              <a:t>of leadership team members agreed with the statement for their school.</a:t>
            </a:r>
          </a:p>
          <a:p>
            <a:pPr marL="274320" indent="-274320">
              <a:spcBef>
                <a:spcPct val="20000"/>
              </a:spcBef>
              <a:buFont typeface="Arial" pitchFamily="34" charset="0"/>
              <a:buChar char="•"/>
              <a:defRPr/>
            </a:pPr>
            <a:endParaRPr lang="en-US" sz="2800" dirty="0">
              <a:solidFill>
                <a:schemeClr val="tx2"/>
              </a:solidFill>
              <a:latin typeface="Calibri" pitchFamily="34" charset="0"/>
              <a:cs typeface="Calibri" pitchFamily="34" charset="0"/>
            </a:endParaRPr>
          </a:p>
          <a:p>
            <a:pPr marL="274320" indent="-274320">
              <a:spcBef>
                <a:spcPct val="20000"/>
              </a:spcBef>
              <a:buFont typeface="Arial" pitchFamily="34" charset="0"/>
              <a:buChar char="•"/>
              <a:defRPr/>
            </a:pPr>
            <a:endParaRPr lang="en-US" sz="2800" dirty="0">
              <a:solidFill>
                <a:schemeClr val="tx2"/>
              </a:solidFill>
              <a:latin typeface="Calibri" pitchFamily="34" charset="0"/>
              <a:cs typeface="Calibri" pitchFamily="34" charset="0"/>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4267200"/>
            <a:ext cx="3429000" cy="1800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5691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fade">
                                      <p:cBhvr>
                                        <p:cTn id="1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64160" y="685800"/>
            <a:ext cx="11419839" cy="5037139"/>
          </a:xfrm>
          <a:prstGeom prst="rect">
            <a:avLst/>
          </a:prstGeom>
        </p:spPr>
        <p:txBody>
          <a:bodyPr>
            <a:normAutofit/>
          </a:bodyPr>
          <a:lstStyle/>
          <a:p>
            <a:pPr>
              <a:spcBef>
                <a:spcPct val="20000"/>
              </a:spcBef>
              <a:defRPr/>
            </a:pPr>
            <a:r>
              <a:rPr lang="en-US" sz="4400" dirty="0">
                <a:solidFill>
                  <a:schemeClr val="tx2"/>
                </a:solidFill>
                <a:latin typeface="Calibri" pitchFamily="34" charset="0"/>
                <a:cs typeface="Calibri" pitchFamily="34" charset="0"/>
              </a:rPr>
              <a:t>3. I am personally able to engage all students regardless of race, ethnicity, and culture.</a:t>
            </a:r>
          </a:p>
          <a:p>
            <a:pPr marL="274320" indent="-274320">
              <a:spcBef>
                <a:spcPct val="20000"/>
              </a:spcBef>
              <a:buFont typeface="Arial" pitchFamily="34" charset="0"/>
              <a:buChar char="•"/>
              <a:defRPr/>
            </a:pPr>
            <a:endParaRPr lang="en-US" sz="2800" dirty="0">
              <a:solidFill>
                <a:schemeClr val="tx2"/>
              </a:solidFill>
              <a:latin typeface="Calibri" pitchFamily="34" charset="0"/>
              <a:cs typeface="Calibri" pitchFamily="34" charset="0"/>
            </a:endParaRPr>
          </a:p>
          <a:p>
            <a:pPr lvl="1">
              <a:spcBef>
                <a:spcPct val="20000"/>
              </a:spcBef>
              <a:defRPr/>
            </a:pPr>
            <a:r>
              <a:rPr lang="en-US" sz="3600" b="1" dirty="0">
                <a:solidFill>
                  <a:srgbClr val="FF0000"/>
                </a:solidFill>
                <a:latin typeface="Calibri" pitchFamily="34" charset="0"/>
                <a:cs typeface="Calibri" pitchFamily="34" charset="0"/>
              </a:rPr>
              <a:t>41.2% of leadership team members agreed with the statement for their school.</a:t>
            </a:r>
          </a:p>
          <a:p>
            <a:pPr marL="274320" indent="-274320">
              <a:spcBef>
                <a:spcPct val="20000"/>
              </a:spcBef>
              <a:buFont typeface="Arial" pitchFamily="34" charset="0"/>
              <a:buChar char="•"/>
              <a:defRPr/>
            </a:pPr>
            <a:endParaRPr lang="en-US" sz="2800" dirty="0">
              <a:solidFill>
                <a:schemeClr val="tx2"/>
              </a:solidFill>
              <a:cs typeface="Calibri" pitchFamily="34" charset="0"/>
            </a:endParaRPr>
          </a:p>
          <a:p>
            <a:pPr marL="274320" indent="-274320">
              <a:spcBef>
                <a:spcPct val="20000"/>
              </a:spcBef>
              <a:buFont typeface="Arial" pitchFamily="34" charset="0"/>
              <a:buChar char="•"/>
              <a:defRPr/>
            </a:pPr>
            <a:endParaRPr lang="en-US" sz="2800" dirty="0">
              <a:solidFill>
                <a:schemeClr val="tx2"/>
              </a:solidFill>
              <a:cs typeface="Calibri" pitchFamily="34" charset="0"/>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4572000"/>
            <a:ext cx="3429000" cy="1800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4933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06400" y="838200"/>
            <a:ext cx="11430000" cy="5638801"/>
          </a:xfrm>
          <a:prstGeom prst="rect">
            <a:avLst/>
          </a:prstGeom>
        </p:spPr>
        <p:txBody>
          <a:bodyPr>
            <a:normAutofit/>
          </a:bodyPr>
          <a:lstStyle/>
          <a:p>
            <a:pPr>
              <a:spcBef>
                <a:spcPct val="20000"/>
              </a:spcBef>
              <a:defRPr/>
            </a:pPr>
            <a:r>
              <a:rPr lang="en-US" sz="4800" dirty="0">
                <a:solidFill>
                  <a:schemeClr val="tx2"/>
                </a:solidFill>
                <a:latin typeface="Calibri" pitchFamily="34" charset="0"/>
                <a:cs typeface="Calibri" pitchFamily="34" charset="0"/>
              </a:rPr>
              <a:t>4. The Leadership Team has the trust necessary to discuss racial and ethnic barriers to student achievement and parent involvement.</a:t>
            </a:r>
          </a:p>
          <a:p>
            <a:pPr lvl="1">
              <a:spcBef>
                <a:spcPct val="20000"/>
              </a:spcBef>
              <a:defRPr/>
            </a:pPr>
            <a:r>
              <a:rPr lang="en-US" sz="3600" b="1" dirty="0">
                <a:solidFill>
                  <a:srgbClr val="FF0000"/>
                </a:solidFill>
                <a:latin typeface="Calibri" pitchFamily="34" charset="0"/>
                <a:cs typeface="Calibri" pitchFamily="34" charset="0"/>
              </a:rPr>
              <a:t>41.2% of </a:t>
            </a:r>
            <a:r>
              <a:rPr lang="en-US" sz="3500" b="1" dirty="0">
                <a:solidFill>
                  <a:srgbClr val="FF0000"/>
                </a:solidFill>
                <a:latin typeface="Calibri" pitchFamily="34" charset="0"/>
                <a:cs typeface="Calibri" pitchFamily="34" charset="0"/>
              </a:rPr>
              <a:t>leadership team members agreed with their school.</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4572000"/>
            <a:ext cx="3429000" cy="1800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8430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67360" y="609601"/>
            <a:ext cx="11257279" cy="5113338"/>
          </a:xfrm>
          <a:prstGeom prst="rect">
            <a:avLst/>
          </a:prstGeom>
        </p:spPr>
        <p:txBody>
          <a:bodyPr>
            <a:normAutofit/>
          </a:bodyPr>
          <a:lstStyle/>
          <a:p>
            <a:pPr>
              <a:spcBef>
                <a:spcPct val="20000"/>
              </a:spcBef>
              <a:defRPr/>
            </a:pPr>
            <a:r>
              <a:rPr lang="en-US" sz="4800" dirty="0">
                <a:solidFill>
                  <a:schemeClr val="tx2"/>
                </a:solidFill>
                <a:latin typeface="Calibri" pitchFamily="34" charset="0"/>
                <a:cs typeface="Calibri" pitchFamily="34" charset="0"/>
              </a:rPr>
              <a:t>5. I have the skills, strategies, and confidence to lead my team in conversations about race, ethnicity, and culture.</a:t>
            </a:r>
          </a:p>
          <a:p>
            <a:pPr marL="274320" indent="-274320">
              <a:spcBef>
                <a:spcPct val="20000"/>
              </a:spcBef>
              <a:buFont typeface="Arial" pitchFamily="34" charset="0"/>
              <a:buChar char="•"/>
              <a:defRPr/>
            </a:pPr>
            <a:endParaRPr lang="en-US" sz="2800" dirty="0">
              <a:solidFill>
                <a:schemeClr val="tx2"/>
              </a:solidFill>
              <a:latin typeface="Calibri" pitchFamily="34" charset="0"/>
              <a:cs typeface="Calibri" pitchFamily="34" charset="0"/>
            </a:endParaRPr>
          </a:p>
          <a:p>
            <a:pPr marL="274320" indent="-274320">
              <a:spcBef>
                <a:spcPct val="20000"/>
              </a:spcBef>
              <a:buFont typeface="Arial" pitchFamily="34" charset="0"/>
              <a:buChar char="•"/>
              <a:defRPr/>
            </a:pPr>
            <a:endParaRPr lang="en-US" sz="2800" dirty="0">
              <a:solidFill>
                <a:schemeClr val="tx2"/>
              </a:solidFill>
              <a:latin typeface="Calibri" pitchFamily="34" charset="0"/>
              <a:cs typeface="Calibri" pitchFamily="34" charset="0"/>
            </a:endParaRPr>
          </a:p>
          <a:p>
            <a:pPr lvl="1">
              <a:spcBef>
                <a:spcPct val="20000"/>
              </a:spcBef>
              <a:defRPr/>
            </a:pPr>
            <a:r>
              <a:rPr lang="en-US" sz="4000" b="1" dirty="0">
                <a:solidFill>
                  <a:srgbClr val="FF0000"/>
                </a:solidFill>
                <a:latin typeface="Calibri" pitchFamily="34" charset="0"/>
                <a:cs typeface="Calibri" pitchFamily="34" charset="0"/>
              </a:rPr>
              <a:t>25.6% of </a:t>
            </a:r>
            <a:r>
              <a:rPr lang="en-US" sz="3900" b="1" dirty="0">
                <a:solidFill>
                  <a:srgbClr val="FF0000"/>
                </a:solidFill>
                <a:latin typeface="Calibri" pitchFamily="34" charset="0"/>
                <a:cs typeface="Calibri" pitchFamily="34" charset="0"/>
              </a:rPr>
              <a:t>leadership team members agreed with the statement for their school.</a:t>
            </a:r>
          </a:p>
          <a:p>
            <a:pPr marL="274320" indent="-274320">
              <a:spcBef>
                <a:spcPct val="20000"/>
              </a:spcBef>
              <a:buFont typeface="Arial" pitchFamily="34" charset="0"/>
              <a:buChar char="•"/>
              <a:defRPr/>
            </a:pPr>
            <a:endParaRPr lang="en-US" sz="2800" dirty="0">
              <a:solidFill>
                <a:schemeClr val="tx2"/>
              </a:solidFill>
              <a:cs typeface="Calibri" pitchFamily="34" charset="0"/>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3922581"/>
            <a:ext cx="3429000" cy="1800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3723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fade">
                                      <p:cBhvr>
                                        <p:cTn id="1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09600" y="381001"/>
            <a:ext cx="11155679" cy="5341938"/>
          </a:xfrm>
          <a:prstGeom prst="rect">
            <a:avLst/>
          </a:prstGeom>
        </p:spPr>
        <p:txBody>
          <a:bodyPr>
            <a:normAutofit/>
          </a:bodyPr>
          <a:lstStyle/>
          <a:p>
            <a:pPr>
              <a:spcBef>
                <a:spcPct val="20000"/>
              </a:spcBef>
              <a:defRPr/>
            </a:pPr>
            <a:r>
              <a:rPr lang="en-US" sz="4400" dirty="0">
                <a:solidFill>
                  <a:schemeClr val="tx2"/>
                </a:solidFill>
                <a:latin typeface="Calibri" pitchFamily="34" charset="0"/>
                <a:cs typeface="Calibri" pitchFamily="34" charset="0"/>
              </a:rPr>
              <a:t>6. The Leadership Team has the skills, strategies, and confidence to address teachers at the school who struggle to effectively teach African American and Latino students.</a:t>
            </a:r>
          </a:p>
          <a:p>
            <a:pPr marL="274320" indent="-274320">
              <a:spcBef>
                <a:spcPct val="20000"/>
              </a:spcBef>
              <a:buFont typeface="Arial" pitchFamily="34" charset="0"/>
              <a:buChar char="•"/>
              <a:defRPr/>
            </a:pPr>
            <a:endParaRPr lang="en-US" sz="2800" dirty="0">
              <a:solidFill>
                <a:schemeClr val="tx2"/>
              </a:solidFill>
              <a:latin typeface="Calibri" pitchFamily="34" charset="0"/>
              <a:cs typeface="Calibri" pitchFamily="34" charset="0"/>
            </a:endParaRPr>
          </a:p>
          <a:p>
            <a:pPr lvl="1">
              <a:spcBef>
                <a:spcPct val="20000"/>
              </a:spcBef>
              <a:defRPr/>
            </a:pPr>
            <a:r>
              <a:rPr lang="en-US" sz="4000" b="1" dirty="0">
                <a:solidFill>
                  <a:srgbClr val="FF0000"/>
                </a:solidFill>
                <a:latin typeface="Calibri" pitchFamily="34" charset="0"/>
                <a:cs typeface="Calibri" pitchFamily="34" charset="0"/>
              </a:rPr>
              <a:t>3.1% leadership team members agreed with the statement for their school.</a:t>
            </a:r>
            <a:endParaRPr lang="en-US" sz="4000" dirty="0">
              <a:solidFill>
                <a:srgbClr val="FF0000"/>
              </a:solidFill>
              <a:latin typeface="Calibri" pitchFamily="34" charset="0"/>
              <a:cs typeface="Calibri" pitchFamily="34" charset="0"/>
            </a:endParaRPr>
          </a:p>
          <a:p>
            <a:pPr marL="274320" indent="-274320">
              <a:spcBef>
                <a:spcPct val="20000"/>
              </a:spcBef>
              <a:buFont typeface="Arial" pitchFamily="34" charset="0"/>
              <a:buChar char="•"/>
              <a:defRPr/>
            </a:pPr>
            <a:endParaRPr lang="en-US" sz="2800" dirty="0">
              <a:solidFill>
                <a:schemeClr val="tx2"/>
              </a:solidFill>
              <a:cs typeface="Calibri" pitchFamily="34" charset="0"/>
            </a:endParaRPr>
          </a:p>
          <a:p>
            <a:pPr marL="274320" indent="-274320">
              <a:spcBef>
                <a:spcPct val="20000"/>
              </a:spcBef>
              <a:buFont typeface="Arial" pitchFamily="34" charset="0"/>
              <a:buChar char="•"/>
              <a:defRPr/>
            </a:pPr>
            <a:endParaRPr lang="en-US" sz="2800" dirty="0">
              <a:solidFill>
                <a:schemeClr val="tx2"/>
              </a:solidFill>
              <a:cs typeface="Calibri" pitchFamily="34" charset="0"/>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4022660"/>
            <a:ext cx="3429000" cy="1800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463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1092</TotalTime>
  <Words>1016</Words>
  <Application>Microsoft Office PowerPoint</Application>
  <PresentationFormat>Widescreen</PresentationFormat>
  <Paragraphs>92</Paragraphs>
  <Slides>21</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Courier New</vt:lpstr>
      <vt:lpstr>Wingdings</vt:lpstr>
      <vt:lpstr>Retrospect</vt:lpstr>
      <vt:lpstr>PowerPoint Presentation</vt:lpstr>
      <vt:lpstr>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Goal of Leadership Teams  Study Circles</vt:lpstr>
      <vt:lpstr>Our Approach</vt:lpstr>
      <vt:lpstr>Expected Outcomes</vt:lpstr>
      <vt:lpstr>Start with a  2-day retreat.</vt:lpstr>
      <vt:lpstr>Session 1</vt:lpstr>
      <vt:lpstr>Session 2</vt:lpstr>
      <vt:lpstr>PowerPoint Presentation</vt:lpstr>
      <vt:lpstr>PowerPoint Presentation</vt:lpstr>
      <vt:lpstr>Outcomes from one school.</vt:lpstr>
      <vt:lpstr>PowerPoint Presentation</vt:lpstr>
      <vt:lpstr>PowerPoint Presentation</vt:lpstr>
      <vt:lpstr>PowerPoint Presentation</vt:lpstr>
    </vt:vector>
  </TitlesOfParts>
  <Company>MCPS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Landesman, John</dc:creator>
  <cp:lastModifiedBy>Eichberg, Benjamin L</cp:lastModifiedBy>
  <cp:revision>55</cp:revision>
  <dcterms:created xsi:type="dcterms:W3CDTF">2014-11-10T01:35:10Z</dcterms:created>
  <dcterms:modified xsi:type="dcterms:W3CDTF">2014-12-30T16:06:11Z</dcterms:modified>
</cp:coreProperties>
</file>