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1"/>
  </p:sldMasterIdLst>
  <p:notesMasterIdLst>
    <p:notesMasterId r:id="rId38"/>
  </p:notesMasterIdLst>
  <p:sldIdLst>
    <p:sldId id="263" r:id="rId2"/>
    <p:sldId id="265" r:id="rId3"/>
    <p:sldId id="266" r:id="rId4"/>
    <p:sldId id="264" r:id="rId5"/>
    <p:sldId id="281" r:id="rId6"/>
    <p:sldId id="312" r:id="rId7"/>
    <p:sldId id="330" r:id="rId8"/>
    <p:sldId id="317" r:id="rId9"/>
    <p:sldId id="318" r:id="rId10"/>
    <p:sldId id="319" r:id="rId11"/>
    <p:sldId id="320" r:id="rId12"/>
    <p:sldId id="314" r:id="rId13"/>
    <p:sldId id="325" r:id="rId14"/>
    <p:sldId id="331" r:id="rId15"/>
    <p:sldId id="321" r:id="rId16"/>
    <p:sldId id="327" r:id="rId17"/>
    <p:sldId id="328" r:id="rId18"/>
    <p:sldId id="329" r:id="rId19"/>
    <p:sldId id="271" r:id="rId20"/>
    <p:sldId id="291" r:id="rId21"/>
    <p:sldId id="296" r:id="rId22"/>
    <p:sldId id="293" r:id="rId23"/>
    <p:sldId id="292" r:id="rId24"/>
    <p:sldId id="294" r:id="rId25"/>
    <p:sldId id="337" r:id="rId26"/>
    <p:sldId id="336" r:id="rId27"/>
    <p:sldId id="273" r:id="rId28"/>
    <p:sldId id="297" r:id="rId29"/>
    <p:sldId id="334" r:id="rId30"/>
    <p:sldId id="335" r:id="rId31"/>
    <p:sldId id="333" r:id="rId32"/>
    <p:sldId id="332" r:id="rId33"/>
    <p:sldId id="339" r:id="rId34"/>
    <p:sldId id="298" r:id="rId35"/>
    <p:sldId id="338" r:id="rId36"/>
    <p:sldId id="299" r:id="rId37"/>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94638" autoAdjust="0"/>
  </p:normalViewPr>
  <p:slideViewPr>
    <p:cSldViewPr>
      <p:cViewPr varScale="1">
        <p:scale>
          <a:sx n="86" d="100"/>
          <a:sy n="86" d="100"/>
        </p:scale>
        <p:origin x="-1494"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EAE6FF5C-08F3-4C13-A7A3-A1372DD56AB7}" type="datetimeFigureOut">
              <a:rPr lang="en-US" smtClean="0"/>
              <a:pPr/>
              <a:t>7/17/2014</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F003C7EF-EAB1-4840-AEC5-F68B9F230DF2}" type="slidenum">
              <a:rPr lang="en-US" smtClean="0"/>
              <a:pPr/>
              <a:t>‹#›</a:t>
            </a:fld>
            <a:endParaRPr lang="en-US"/>
          </a:p>
        </p:txBody>
      </p:sp>
    </p:spTree>
    <p:extLst>
      <p:ext uri="{BB962C8B-B14F-4D97-AF65-F5344CB8AC3E}">
        <p14:creationId xmlns:p14="http://schemas.microsoft.com/office/powerpoint/2010/main" xmlns="" val="2664037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post-it notes on table to write down comments and questions to put in BIN after discussion has ended on each slide.</a:t>
            </a:r>
            <a:endParaRPr lang="en-US" dirty="0"/>
          </a:p>
        </p:txBody>
      </p:sp>
      <p:sp>
        <p:nvSpPr>
          <p:cNvPr id="4" name="Slide Number Placeholder 3"/>
          <p:cNvSpPr>
            <a:spLocks noGrp="1"/>
          </p:cNvSpPr>
          <p:nvPr>
            <p:ph type="sldNum" sz="quarter" idx="10"/>
          </p:nvPr>
        </p:nvSpPr>
        <p:spPr/>
        <p:txBody>
          <a:bodyPr/>
          <a:lstStyle/>
          <a:p>
            <a:fld id="{F003C7EF-EAB1-4840-AEC5-F68B9F230DF2}" type="slidenum">
              <a:rPr lang="en-US" smtClean="0"/>
              <a:pPr/>
              <a:t>5</a:t>
            </a:fld>
            <a:endParaRPr lang="en-US"/>
          </a:p>
        </p:txBody>
      </p:sp>
    </p:spTree>
    <p:extLst>
      <p:ext uri="{BB962C8B-B14F-4D97-AF65-F5344CB8AC3E}">
        <p14:creationId xmlns:p14="http://schemas.microsoft.com/office/powerpoint/2010/main" xmlns="" val="3552151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Michael </a:t>
            </a:r>
            <a:r>
              <a:rPr lang="en-US" dirty="0" err="1" smtClean="0"/>
              <a:t>Nevia</a:t>
            </a:r>
            <a:endParaRPr lang="en-US" dirty="0"/>
          </a:p>
        </p:txBody>
      </p:sp>
      <p:sp>
        <p:nvSpPr>
          <p:cNvPr id="4" name="Slide Number Placeholder 3"/>
          <p:cNvSpPr>
            <a:spLocks noGrp="1"/>
          </p:cNvSpPr>
          <p:nvPr>
            <p:ph type="sldNum" sz="quarter" idx="10"/>
          </p:nvPr>
        </p:nvSpPr>
        <p:spPr/>
        <p:txBody>
          <a:bodyPr/>
          <a:lstStyle/>
          <a:p>
            <a:fld id="{F003C7EF-EAB1-4840-AEC5-F68B9F230DF2}" type="slidenum">
              <a:rPr lang="en-US" smtClean="0"/>
              <a:pPr/>
              <a:t>24</a:t>
            </a:fld>
            <a:endParaRPr lang="en-US"/>
          </a:p>
        </p:txBody>
      </p:sp>
    </p:spTree>
    <p:extLst>
      <p:ext uri="{BB962C8B-B14F-4D97-AF65-F5344CB8AC3E}">
        <p14:creationId xmlns:p14="http://schemas.microsoft.com/office/powerpoint/2010/main" xmlns="" val="2694161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minutes</a:t>
            </a:r>
          </a:p>
          <a:p>
            <a:r>
              <a:rPr lang="en-US" dirty="0" smtClean="0"/>
              <a:t>Timer, music, post-it notes </a:t>
            </a:r>
            <a:endParaRPr lang="en-US" dirty="0"/>
          </a:p>
        </p:txBody>
      </p:sp>
      <p:sp>
        <p:nvSpPr>
          <p:cNvPr id="4" name="Slide Number Placeholder 3"/>
          <p:cNvSpPr>
            <a:spLocks noGrp="1"/>
          </p:cNvSpPr>
          <p:nvPr>
            <p:ph type="sldNum" sz="quarter" idx="10"/>
          </p:nvPr>
        </p:nvSpPr>
        <p:spPr/>
        <p:txBody>
          <a:bodyPr/>
          <a:lstStyle/>
          <a:p>
            <a:fld id="{F003C7EF-EAB1-4840-AEC5-F68B9F230DF2}" type="slidenum">
              <a:rPr lang="en-US" smtClean="0"/>
              <a:pPr/>
              <a:t>28</a:t>
            </a:fld>
            <a:endParaRPr lang="en-US"/>
          </a:p>
        </p:txBody>
      </p:sp>
    </p:spTree>
    <p:extLst>
      <p:ext uri="{BB962C8B-B14F-4D97-AF65-F5344CB8AC3E}">
        <p14:creationId xmlns:p14="http://schemas.microsoft.com/office/powerpoint/2010/main" xmlns="" val="153701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a:t>
            </a:r>
            <a:r>
              <a:rPr lang="en-US" baseline="0" dirty="0" smtClean="0"/>
              <a:t> min share high/lo and look-</a:t>
            </a:r>
            <a:r>
              <a:rPr lang="en-US" baseline="0" dirty="0" err="1" smtClean="0"/>
              <a:t>fors</a:t>
            </a:r>
            <a:endParaRPr lang="en-US" dirty="0"/>
          </a:p>
        </p:txBody>
      </p:sp>
      <p:sp>
        <p:nvSpPr>
          <p:cNvPr id="4" name="Slide Number Placeholder 3"/>
          <p:cNvSpPr>
            <a:spLocks noGrp="1"/>
          </p:cNvSpPr>
          <p:nvPr>
            <p:ph type="sldNum" sz="quarter" idx="10"/>
          </p:nvPr>
        </p:nvSpPr>
        <p:spPr/>
        <p:txBody>
          <a:bodyPr/>
          <a:lstStyle/>
          <a:p>
            <a:fld id="{F003C7EF-EAB1-4840-AEC5-F68B9F230DF2}" type="slidenum">
              <a:rPr lang="en-US" smtClean="0"/>
              <a:pPr/>
              <a:t>29</a:t>
            </a:fld>
            <a:endParaRPr lang="en-US"/>
          </a:p>
        </p:txBody>
      </p:sp>
    </p:spTree>
    <p:extLst>
      <p:ext uri="{BB962C8B-B14F-4D97-AF65-F5344CB8AC3E}">
        <p14:creationId xmlns:p14="http://schemas.microsoft.com/office/powerpoint/2010/main" xmlns="" val="4001337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minutes</a:t>
            </a:r>
            <a:endParaRPr lang="en-US" dirty="0"/>
          </a:p>
        </p:txBody>
      </p:sp>
      <p:sp>
        <p:nvSpPr>
          <p:cNvPr id="4" name="Slide Number Placeholder 3"/>
          <p:cNvSpPr>
            <a:spLocks noGrp="1"/>
          </p:cNvSpPr>
          <p:nvPr>
            <p:ph type="sldNum" sz="quarter" idx="10"/>
          </p:nvPr>
        </p:nvSpPr>
        <p:spPr/>
        <p:txBody>
          <a:bodyPr/>
          <a:lstStyle/>
          <a:p>
            <a:fld id="{F003C7EF-EAB1-4840-AEC5-F68B9F230DF2}" type="slidenum">
              <a:rPr lang="en-US" smtClean="0"/>
              <a:pPr/>
              <a:t>33</a:t>
            </a:fld>
            <a:endParaRPr lang="en-US"/>
          </a:p>
        </p:txBody>
      </p:sp>
    </p:spTree>
    <p:extLst>
      <p:ext uri="{BB962C8B-B14F-4D97-AF65-F5344CB8AC3E}">
        <p14:creationId xmlns:p14="http://schemas.microsoft.com/office/powerpoint/2010/main" xmlns="" val="1298642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minutes</a:t>
            </a:r>
            <a:endParaRPr lang="en-US" dirty="0"/>
          </a:p>
        </p:txBody>
      </p:sp>
      <p:sp>
        <p:nvSpPr>
          <p:cNvPr id="4" name="Slide Number Placeholder 3"/>
          <p:cNvSpPr>
            <a:spLocks noGrp="1"/>
          </p:cNvSpPr>
          <p:nvPr>
            <p:ph type="sldNum" sz="quarter" idx="10"/>
          </p:nvPr>
        </p:nvSpPr>
        <p:spPr/>
        <p:txBody>
          <a:bodyPr/>
          <a:lstStyle/>
          <a:p>
            <a:fld id="{F003C7EF-EAB1-4840-AEC5-F68B9F230DF2}" type="slidenum">
              <a:rPr lang="en-US" smtClean="0"/>
              <a:pPr/>
              <a:t>34</a:t>
            </a:fld>
            <a:endParaRPr lang="en-US"/>
          </a:p>
        </p:txBody>
      </p:sp>
    </p:spTree>
    <p:extLst>
      <p:ext uri="{BB962C8B-B14F-4D97-AF65-F5344CB8AC3E}">
        <p14:creationId xmlns:p14="http://schemas.microsoft.com/office/powerpoint/2010/main" xmlns="" val="1434633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a:t>
            </a:r>
            <a:endParaRPr lang="en-US" dirty="0"/>
          </a:p>
        </p:txBody>
      </p:sp>
      <p:sp>
        <p:nvSpPr>
          <p:cNvPr id="4" name="Slide Number Placeholder 3"/>
          <p:cNvSpPr>
            <a:spLocks noGrp="1"/>
          </p:cNvSpPr>
          <p:nvPr>
            <p:ph type="sldNum" sz="quarter" idx="10"/>
          </p:nvPr>
        </p:nvSpPr>
        <p:spPr/>
        <p:txBody>
          <a:bodyPr/>
          <a:lstStyle/>
          <a:p>
            <a:fld id="{F003C7EF-EAB1-4840-AEC5-F68B9F230DF2}" type="slidenum">
              <a:rPr lang="en-US" smtClean="0"/>
              <a:pPr/>
              <a:t>35</a:t>
            </a:fld>
            <a:endParaRPr lang="en-US"/>
          </a:p>
        </p:txBody>
      </p:sp>
    </p:spTree>
    <p:extLst>
      <p:ext uri="{BB962C8B-B14F-4D97-AF65-F5344CB8AC3E}">
        <p14:creationId xmlns:p14="http://schemas.microsoft.com/office/powerpoint/2010/main" xmlns="" val="2836678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a:t>
            </a:r>
            <a:endParaRPr lang="en-US" dirty="0"/>
          </a:p>
        </p:txBody>
      </p:sp>
      <p:sp>
        <p:nvSpPr>
          <p:cNvPr id="4" name="Slide Number Placeholder 3"/>
          <p:cNvSpPr>
            <a:spLocks noGrp="1"/>
          </p:cNvSpPr>
          <p:nvPr>
            <p:ph type="sldNum" sz="quarter" idx="10"/>
          </p:nvPr>
        </p:nvSpPr>
        <p:spPr/>
        <p:txBody>
          <a:bodyPr/>
          <a:lstStyle/>
          <a:p>
            <a:fld id="{F003C7EF-EAB1-4840-AEC5-F68B9F230DF2}" type="slidenum">
              <a:rPr lang="en-US" smtClean="0"/>
              <a:pPr/>
              <a:t>36</a:t>
            </a:fld>
            <a:endParaRPr lang="en-US"/>
          </a:p>
        </p:txBody>
      </p:sp>
    </p:spTree>
    <p:extLst>
      <p:ext uri="{BB962C8B-B14F-4D97-AF65-F5344CB8AC3E}">
        <p14:creationId xmlns:p14="http://schemas.microsoft.com/office/powerpoint/2010/main" xmlns="" val="3235301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03C7EF-EAB1-4840-AEC5-F68B9F230DF2}" type="slidenum">
              <a:rPr lang="en-US" smtClean="0"/>
              <a:pPr/>
              <a:t>14</a:t>
            </a:fld>
            <a:endParaRPr lang="en-US"/>
          </a:p>
        </p:txBody>
      </p:sp>
    </p:spTree>
    <p:extLst>
      <p:ext uri="{BB962C8B-B14F-4D97-AF65-F5344CB8AC3E}">
        <p14:creationId xmlns:p14="http://schemas.microsoft.com/office/powerpoint/2010/main" xmlns="" val="896178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graphics, spacing, and text</a:t>
            </a:r>
            <a:endParaRPr lang="en-US" dirty="0"/>
          </a:p>
        </p:txBody>
      </p:sp>
      <p:sp>
        <p:nvSpPr>
          <p:cNvPr id="4" name="Slide Number Placeholder 3"/>
          <p:cNvSpPr>
            <a:spLocks noGrp="1"/>
          </p:cNvSpPr>
          <p:nvPr>
            <p:ph type="sldNum" sz="quarter" idx="10"/>
          </p:nvPr>
        </p:nvSpPr>
        <p:spPr/>
        <p:txBody>
          <a:bodyPr/>
          <a:lstStyle/>
          <a:p>
            <a:fld id="{F003C7EF-EAB1-4840-AEC5-F68B9F230DF2}" type="slidenum">
              <a:rPr lang="en-US" smtClean="0"/>
              <a:pPr/>
              <a:t>16</a:t>
            </a:fld>
            <a:endParaRPr lang="en-US"/>
          </a:p>
        </p:txBody>
      </p:sp>
    </p:spTree>
    <p:extLst>
      <p:ext uri="{BB962C8B-B14F-4D97-AF65-F5344CB8AC3E}">
        <p14:creationId xmlns:p14="http://schemas.microsoft.com/office/powerpoint/2010/main" xmlns="" val="366445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Rainforest Presentations</a:t>
            </a:r>
            <a:endParaRPr lang="en-US" dirty="0"/>
          </a:p>
        </p:txBody>
      </p:sp>
      <p:sp>
        <p:nvSpPr>
          <p:cNvPr id="4" name="Slide Number Placeholder 3"/>
          <p:cNvSpPr>
            <a:spLocks noGrp="1"/>
          </p:cNvSpPr>
          <p:nvPr>
            <p:ph type="sldNum" sz="quarter" idx="10"/>
          </p:nvPr>
        </p:nvSpPr>
        <p:spPr/>
        <p:txBody>
          <a:bodyPr/>
          <a:lstStyle/>
          <a:p>
            <a:fld id="{F003C7EF-EAB1-4840-AEC5-F68B9F230DF2}" type="slidenum">
              <a:rPr lang="en-US" smtClean="0"/>
              <a:pPr/>
              <a:t>17</a:t>
            </a:fld>
            <a:endParaRPr lang="en-US"/>
          </a:p>
        </p:txBody>
      </p:sp>
    </p:spTree>
    <p:extLst>
      <p:ext uri="{BB962C8B-B14F-4D97-AF65-F5344CB8AC3E}">
        <p14:creationId xmlns:p14="http://schemas.microsoft.com/office/powerpoint/2010/main" xmlns="" val="321175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03C7EF-EAB1-4840-AEC5-F68B9F230DF2}" type="slidenum">
              <a:rPr lang="en-US" smtClean="0"/>
              <a:pPr/>
              <a:t>18</a:t>
            </a:fld>
            <a:endParaRPr lang="en-US"/>
          </a:p>
        </p:txBody>
      </p:sp>
    </p:spTree>
    <p:extLst>
      <p:ext uri="{BB962C8B-B14F-4D97-AF65-F5344CB8AC3E}">
        <p14:creationId xmlns:p14="http://schemas.microsoft.com/office/powerpoint/2010/main" xmlns="" val="3940075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KM- direct instruction, Task/Activity- High/Lo</a:t>
            </a:r>
            <a:r>
              <a:rPr lang="en-US" baseline="0" dirty="0" smtClean="0"/>
              <a:t> Tech, Student Work Product- types of projects, final work products, </a:t>
            </a:r>
            <a:r>
              <a:rPr lang="en-US" baseline="0" dirty="0" err="1" smtClean="0"/>
              <a:t>Manipulatives</a:t>
            </a:r>
            <a:r>
              <a:rPr lang="en-US" baseline="0" dirty="0" smtClean="0"/>
              <a:t>- </a:t>
            </a:r>
            <a:r>
              <a:rPr lang="en-US" baseline="0" dirty="0" err="1" smtClean="0"/>
              <a:t>digi</a:t>
            </a:r>
            <a:r>
              <a:rPr lang="en-US" baseline="0" dirty="0" smtClean="0"/>
              <a:t>/poker chips, Seating Location- </a:t>
            </a:r>
            <a:r>
              <a:rPr lang="en-US" baseline="0" dirty="0" err="1" smtClean="0"/>
              <a:t>Handerson</a:t>
            </a:r>
            <a:r>
              <a:rPr lang="en-US" baseline="0" dirty="0" smtClean="0"/>
              <a:t>, </a:t>
            </a:r>
            <a:r>
              <a:rPr lang="en-US" baseline="0" dirty="0" err="1" smtClean="0"/>
              <a:t>Zi</a:t>
            </a:r>
            <a:endParaRPr lang="en-US" dirty="0"/>
          </a:p>
        </p:txBody>
      </p:sp>
      <p:sp>
        <p:nvSpPr>
          <p:cNvPr id="4" name="Slide Number Placeholder 3"/>
          <p:cNvSpPr>
            <a:spLocks noGrp="1"/>
          </p:cNvSpPr>
          <p:nvPr>
            <p:ph type="sldNum" sz="quarter" idx="10"/>
          </p:nvPr>
        </p:nvSpPr>
        <p:spPr/>
        <p:txBody>
          <a:bodyPr/>
          <a:lstStyle/>
          <a:p>
            <a:fld id="{F003C7EF-EAB1-4840-AEC5-F68B9F230DF2}" type="slidenum">
              <a:rPr lang="en-US" smtClean="0"/>
              <a:pPr/>
              <a:t>20</a:t>
            </a:fld>
            <a:endParaRPr lang="en-US"/>
          </a:p>
        </p:txBody>
      </p:sp>
    </p:spTree>
    <p:extLst>
      <p:ext uri="{BB962C8B-B14F-4D97-AF65-F5344CB8AC3E}">
        <p14:creationId xmlns:p14="http://schemas.microsoft.com/office/powerpoint/2010/main" xmlns="" val="288306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 </a:t>
            </a:r>
            <a:r>
              <a:rPr lang="en-US" dirty="0" err="1" smtClean="0"/>
              <a:t>KHS</a:t>
            </a:r>
            <a:r>
              <a:rPr lang="en-US" dirty="0" smtClean="0"/>
              <a:t>, Coffee, Worksites</a:t>
            </a:r>
            <a:endParaRPr lang="en-US" dirty="0"/>
          </a:p>
        </p:txBody>
      </p:sp>
      <p:sp>
        <p:nvSpPr>
          <p:cNvPr id="4" name="Slide Number Placeholder 3"/>
          <p:cNvSpPr>
            <a:spLocks noGrp="1"/>
          </p:cNvSpPr>
          <p:nvPr>
            <p:ph type="sldNum" sz="quarter" idx="10"/>
          </p:nvPr>
        </p:nvSpPr>
        <p:spPr/>
        <p:txBody>
          <a:bodyPr/>
          <a:lstStyle/>
          <a:p>
            <a:fld id="{F003C7EF-EAB1-4840-AEC5-F68B9F230DF2}" type="slidenum">
              <a:rPr lang="en-US" smtClean="0"/>
              <a:pPr/>
              <a:t>21</a:t>
            </a:fld>
            <a:endParaRPr lang="en-US"/>
          </a:p>
        </p:txBody>
      </p:sp>
    </p:spTree>
    <p:extLst>
      <p:ext uri="{BB962C8B-B14F-4D97-AF65-F5344CB8AC3E}">
        <p14:creationId xmlns:p14="http://schemas.microsoft.com/office/powerpoint/2010/main" xmlns="" val="3847433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Packets-variety,</a:t>
            </a:r>
            <a:r>
              <a:rPr lang="en-US" baseline="0" dirty="0" smtClean="0"/>
              <a:t> practice</a:t>
            </a:r>
            <a:endParaRPr lang="en-US" dirty="0"/>
          </a:p>
        </p:txBody>
      </p:sp>
      <p:sp>
        <p:nvSpPr>
          <p:cNvPr id="4" name="Slide Number Placeholder 3"/>
          <p:cNvSpPr>
            <a:spLocks noGrp="1"/>
          </p:cNvSpPr>
          <p:nvPr>
            <p:ph type="sldNum" sz="quarter" idx="10"/>
          </p:nvPr>
        </p:nvSpPr>
        <p:spPr/>
        <p:txBody>
          <a:bodyPr/>
          <a:lstStyle/>
          <a:p>
            <a:fld id="{F003C7EF-EAB1-4840-AEC5-F68B9F230DF2}" type="slidenum">
              <a:rPr lang="en-US" smtClean="0"/>
              <a:pPr/>
              <a:t>22</a:t>
            </a:fld>
            <a:endParaRPr lang="en-US"/>
          </a:p>
        </p:txBody>
      </p:sp>
    </p:spTree>
    <p:extLst>
      <p:ext uri="{BB962C8B-B14F-4D97-AF65-F5344CB8AC3E}">
        <p14:creationId xmlns:p14="http://schemas.microsoft.com/office/powerpoint/2010/main" xmlns="" val="3882622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03C7EF-EAB1-4840-AEC5-F68B9F230DF2}" type="slidenum">
              <a:rPr lang="en-US" smtClean="0"/>
              <a:pPr/>
              <a:t>23</a:t>
            </a:fld>
            <a:endParaRPr lang="en-US"/>
          </a:p>
        </p:txBody>
      </p:sp>
    </p:spTree>
    <p:extLst>
      <p:ext uri="{BB962C8B-B14F-4D97-AF65-F5344CB8AC3E}">
        <p14:creationId xmlns:p14="http://schemas.microsoft.com/office/powerpoint/2010/main" xmlns="" val="123360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CA08DAB-6AA8-4D68-AB9D-4F58E4461BFB}" type="datetimeFigureOut">
              <a:rPr lang="en-US" smtClean="0"/>
              <a:pPr/>
              <a:t>7/17/2014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25F582A-1A19-4A08-9395-95E4757FEC1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A08DAB-6AA8-4D68-AB9D-4F58E4461BFB}" type="datetimeFigureOut">
              <a:rPr lang="en-US" smtClean="0"/>
              <a:pPr/>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F582A-1A19-4A08-9395-95E4757FEC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A08DAB-6AA8-4D68-AB9D-4F58E4461BFB}" type="datetimeFigureOut">
              <a:rPr lang="en-US" smtClean="0"/>
              <a:pPr/>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F582A-1A19-4A08-9395-95E4757FEC1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A08DAB-6AA8-4D68-AB9D-4F58E4461BFB}" type="datetimeFigureOut">
              <a:rPr lang="en-US" smtClean="0"/>
              <a:pPr/>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F582A-1A19-4A08-9395-95E4757FEC1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CA08DAB-6AA8-4D68-AB9D-4F58E4461BFB}" type="datetimeFigureOut">
              <a:rPr lang="en-US" smtClean="0"/>
              <a:pPr/>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F582A-1A19-4A08-9395-95E4757FEC1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CA08DAB-6AA8-4D68-AB9D-4F58E4461BFB}" type="datetimeFigureOut">
              <a:rPr lang="en-US" smtClean="0"/>
              <a:pPr/>
              <a:t>7/17/2014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F582A-1A19-4A08-9395-95E4757FEC1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CA08DAB-6AA8-4D68-AB9D-4F58E4461BFB}" type="datetimeFigureOut">
              <a:rPr lang="en-US" smtClean="0"/>
              <a:pPr/>
              <a:t>7/17/2014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5F582A-1A19-4A08-9395-95E4757FEC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CA08DAB-6AA8-4D68-AB9D-4F58E4461BFB}" type="datetimeFigureOut">
              <a:rPr lang="en-US" smtClean="0"/>
              <a:pPr/>
              <a:t>7/17/2014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5F582A-1A19-4A08-9395-95E4757FEC1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08DAB-6AA8-4D68-AB9D-4F58E4461BFB}" type="datetimeFigureOut">
              <a:rPr lang="en-US" smtClean="0"/>
              <a:pPr/>
              <a:t>7/17/2014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5F582A-1A19-4A08-9395-95E4757FEC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CA08DAB-6AA8-4D68-AB9D-4F58E4461BFB}" type="datetimeFigureOut">
              <a:rPr lang="en-US" smtClean="0"/>
              <a:pPr/>
              <a:t>7/17/2014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F582A-1A19-4A08-9395-95E4757FEC1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CA08DAB-6AA8-4D68-AB9D-4F58E4461BFB}" type="datetimeFigureOut">
              <a:rPr lang="en-US" smtClean="0"/>
              <a:pPr/>
              <a:t>7/17/2014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25F582A-1A19-4A08-9395-95E4757FEC1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pPr/>
              <a:t>7/17/2014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Aft>
                <a:spcPct val="0"/>
              </a:spcAft>
            </a:pPr>
            <a:r>
              <a:rPr lang="en-US" smtClean="0">
                <a:solidFill>
                  <a:srgbClr val="333399"/>
                </a:solidFill>
              </a:rPr>
              <a:t>http://www.cast.org  CAST</a:t>
            </a:r>
            <a:r>
              <a:rPr lang="en-US" smtClean="0">
                <a:solidFill>
                  <a:srgbClr val="333399"/>
                </a:solidFill>
                <a:cs typeface="Arial" pitchFamily="34" charset="0"/>
              </a:rPr>
              <a:t>© 2003</a:t>
            </a:r>
            <a:endParaRPr lang="en-US">
              <a:solidFill>
                <a:srgbClr val="333399"/>
              </a:solidFill>
              <a:cs typeface="Arial" pitchFamily="34"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xftJtQbvkVUa9M&amp;tbnid=iWwNZpAHR8ZSyM:&amp;ved=0CAUQjRw&amp;url=http://www.justintarte.com/2011/08/how-well-does-your-team-collaborate.html&amp;ei=oNm-U4uUBcqjyATj3ID4AQ&amp;bvm=bv.70138588,d.aWw&amp;psig=AFQjCNG9V3_qWoqQjduUtltfzQvKS8E9hg&amp;ust=1405102861945568"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hyperlink" Target="http://screencast-o-matic.com/watch/c2hoYtnaiI"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montgomeryschoolsmd.org/departments/hia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hyperlink" Target="http://www.polleverywhere.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505200"/>
            <a:ext cx="7851648" cy="18288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3600" dirty="0" smtClean="0"/>
              <a:t>July 29, 2014</a:t>
            </a:r>
            <a:r>
              <a:rPr lang="en-US" dirty="0" smtClean="0"/>
              <a:t/>
            </a:r>
            <a:br>
              <a:rPr lang="en-US" dirty="0" smtClean="0"/>
            </a:br>
            <a:r>
              <a:rPr lang="en-US" dirty="0"/>
              <a:t/>
            </a:r>
            <a:br>
              <a:rPr lang="en-US" dirty="0"/>
            </a:br>
            <a:r>
              <a:rPr lang="en-US" sz="2700" dirty="0" smtClean="0"/>
              <a:t>Joan Locastro and Kerri Mullins-Levine</a:t>
            </a:r>
            <a:br>
              <a:rPr lang="en-US" sz="2700" dirty="0" smtClean="0"/>
            </a:br>
            <a:r>
              <a:rPr lang="en-US" sz="2700" dirty="0" smtClean="0"/>
              <a:t>Wheaton High School</a:t>
            </a:r>
            <a:r>
              <a:rPr lang="en-US" dirty="0" smtClean="0"/>
              <a:t/>
            </a:r>
            <a:br>
              <a:rPr lang="en-US" dirty="0" smtClean="0"/>
            </a:br>
            <a:r>
              <a:rPr lang="en-US" dirty="0" smtClean="0"/>
              <a:t/>
            </a:r>
            <a:br>
              <a:rPr lang="en-US" dirty="0" smtClean="0"/>
            </a:br>
            <a:r>
              <a:rPr lang="en-US" dirty="0"/>
              <a:t/>
            </a:r>
            <a:br>
              <a:rPr lang="en-US" dirty="0"/>
            </a:br>
            <a:endParaRPr lang="en-US" dirty="0"/>
          </a:p>
        </p:txBody>
      </p:sp>
      <p:sp>
        <p:nvSpPr>
          <p:cNvPr id="4" name="Subtitle 3"/>
          <p:cNvSpPr>
            <a:spLocks noGrp="1"/>
          </p:cNvSpPr>
          <p:nvPr>
            <p:ph type="subTitle" idx="1"/>
          </p:nvPr>
        </p:nvSpPr>
        <p:spPr>
          <a:xfrm>
            <a:off x="685800" y="3962400"/>
            <a:ext cx="7854696" cy="1752600"/>
          </a:xfrm>
        </p:spPr>
        <p:txBody>
          <a:bodyPr/>
          <a:lstStyle/>
          <a:p>
            <a:r>
              <a:rPr lang="en-US" dirty="0" smtClean="0"/>
              <a:t>UDL Strategies in LFI and SCB Classrooms</a:t>
            </a:r>
            <a:endParaRPr lang="en-US" dirty="0"/>
          </a:p>
        </p:txBody>
      </p:sp>
    </p:spTree>
    <p:extLst>
      <p:ext uri="{BB962C8B-B14F-4D97-AF65-F5344CB8AC3E}">
        <p14:creationId xmlns:p14="http://schemas.microsoft.com/office/powerpoint/2010/main" xmlns="" val="987921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359468"/>
            <a:ext cx="8229600" cy="1143000"/>
          </a:xfrm>
        </p:spPr>
        <p:txBody>
          <a:bodyPr>
            <a:noAutofit/>
          </a:bodyPr>
          <a:lstStyle/>
          <a:p>
            <a:pPr algn="ctr"/>
            <a:r>
              <a:rPr lang="en-US" sz="4000" dirty="0" smtClean="0"/>
              <a:t>How Do We Work with</a:t>
            </a:r>
            <a:br>
              <a:rPr lang="en-US" sz="4000" dirty="0" smtClean="0"/>
            </a:br>
            <a:r>
              <a:rPr lang="en-US" sz="4000" dirty="0" smtClean="0"/>
              <a:t>Para Educators to Ensure</a:t>
            </a:r>
            <a:br>
              <a:rPr lang="en-US" sz="4000" dirty="0" smtClean="0"/>
            </a:br>
            <a:r>
              <a:rPr lang="en-US" sz="4000" dirty="0" smtClean="0"/>
              <a:t>Student Engagement?</a:t>
            </a:r>
            <a:endParaRPr lang="en-US" sz="4000" dirty="0"/>
          </a:p>
        </p:txBody>
      </p:sp>
      <p:sp>
        <p:nvSpPr>
          <p:cNvPr id="3" name="Content Placeholder 2"/>
          <p:cNvSpPr>
            <a:spLocks noGrp="1"/>
          </p:cNvSpPr>
          <p:nvPr>
            <p:ph idx="1"/>
          </p:nvPr>
        </p:nvSpPr>
        <p:spPr>
          <a:xfrm>
            <a:off x="461818" y="2819400"/>
            <a:ext cx="8229600" cy="4389120"/>
          </a:xfrm>
        </p:spPr>
        <p:txBody>
          <a:bodyPr/>
          <a:lstStyle/>
          <a:p>
            <a:r>
              <a:rPr lang="en-US" dirty="0" smtClean="0"/>
              <a:t>Training</a:t>
            </a:r>
          </a:p>
          <a:p>
            <a:r>
              <a:rPr lang="en-US" dirty="0" smtClean="0"/>
              <a:t>Develop a positive working relationship</a:t>
            </a:r>
          </a:p>
          <a:p>
            <a:r>
              <a:rPr lang="en-US" dirty="0" smtClean="0"/>
              <a:t>Build upon para educator strengths</a:t>
            </a:r>
          </a:p>
          <a:p>
            <a:r>
              <a:rPr lang="en-US" dirty="0" smtClean="0"/>
              <a:t>Communication</a:t>
            </a:r>
          </a:p>
          <a:p>
            <a:r>
              <a:rPr lang="en-US" dirty="0" smtClean="0"/>
              <a:t>Develop a structured classroom with defined roles for para educators</a:t>
            </a:r>
          </a:p>
          <a:p>
            <a:r>
              <a:rPr lang="en-US" dirty="0" smtClean="0"/>
              <a:t>Provide opportunities for para educator feedback</a:t>
            </a:r>
          </a:p>
          <a:p>
            <a:endParaRPr lang="en-US" dirty="0" smtClean="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38718" y="973705"/>
            <a:ext cx="2552700" cy="1914525"/>
          </a:xfrm>
          <a:prstGeom prst="rect">
            <a:avLst/>
          </a:prstGeom>
        </p:spPr>
      </p:pic>
    </p:spTree>
    <p:extLst>
      <p:ext uri="{BB962C8B-B14F-4D97-AF65-F5344CB8AC3E}">
        <p14:creationId xmlns:p14="http://schemas.microsoft.com/office/powerpoint/2010/main" xmlns="" val="821192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Autofit/>
          </a:bodyPr>
          <a:lstStyle/>
          <a:p>
            <a:pPr algn="ctr"/>
            <a:r>
              <a:rPr lang="en-US" sz="4000" dirty="0" smtClean="0"/>
              <a:t>What are Barriers to Student Engagement in a LFI/</a:t>
            </a:r>
            <a:r>
              <a:rPr lang="en-US" sz="4000" dirty="0" err="1" smtClean="0"/>
              <a:t>SCB</a:t>
            </a:r>
            <a:r>
              <a:rPr lang="en-US" sz="4000" dirty="0" smtClean="0"/>
              <a:t> Classroom?</a:t>
            </a:r>
            <a:endParaRPr lang="en-US" sz="4000" dirty="0"/>
          </a:p>
        </p:txBody>
      </p:sp>
      <p:sp>
        <p:nvSpPr>
          <p:cNvPr id="3" name="Content Placeholder 2"/>
          <p:cNvSpPr>
            <a:spLocks noGrp="1"/>
          </p:cNvSpPr>
          <p:nvPr>
            <p:ph idx="1"/>
          </p:nvPr>
        </p:nvSpPr>
        <p:spPr>
          <a:xfrm>
            <a:off x="304800" y="2971800"/>
            <a:ext cx="8229600" cy="4389120"/>
          </a:xfrm>
        </p:spPr>
        <p:txBody>
          <a:bodyPr/>
          <a:lstStyle/>
          <a:p>
            <a:r>
              <a:rPr lang="en-US" dirty="0" smtClean="0"/>
              <a:t>Communication</a:t>
            </a:r>
          </a:p>
          <a:p>
            <a:r>
              <a:rPr lang="en-US" dirty="0" smtClean="0"/>
              <a:t>Behavioral challenges</a:t>
            </a:r>
          </a:p>
          <a:p>
            <a:r>
              <a:rPr lang="en-US" dirty="0" smtClean="0"/>
              <a:t>Physical limitations</a:t>
            </a:r>
          </a:p>
          <a:p>
            <a:r>
              <a:rPr lang="en-US" dirty="0" smtClean="0"/>
              <a:t>Issues related to attention</a:t>
            </a:r>
          </a:p>
          <a:p>
            <a:r>
              <a:rPr lang="en-US" dirty="0" smtClean="0"/>
              <a:t>Issues related to health and/or medication</a:t>
            </a:r>
          </a:p>
          <a:p>
            <a:r>
              <a:rPr lang="en-US" dirty="0" smtClean="0"/>
              <a:t>Issues related to staffing</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48200" y="2441575"/>
            <a:ext cx="3810000" cy="2222500"/>
          </a:xfrm>
          <a:prstGeom prst="rect">
            <a:avLst/>
          </a:prstGeom>
        </p:spPr>
      </p:pic>
    </p:spTree>
    <p:extLst>
      <p:ext uri="{BB962C8B-B14F-4D97-AF65-F5344CB8AC3E}">
        <p14:creationId xmlns:p14="http://schemas.microsoft.com/office/powerpoint/2010/main" xmlns="" val="1743074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674" y="2438400"/>
            <a:ext cx="3657600" cy="1143000"/>
          </a:xfrm>
        </p:spPr>
        <p:txBody>
          <a:bodyPr/>
          <a:lstStyle/>
          <a:p>
            <a:r>
              <a:rPr lang="en-US" dirty="0" smtClean="0"/>
              <a:t>What is UDL?</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11038" y="990600"/>
            <a:ext cx="5256761" cy="5548312"/>
          </a:xfrm>
          <a:prstGeom prst="rect">
            <a:avLst/>
          </a:prstGeom>
        </p:spPr>
      </p:pic>
    </p:spTree>
    <p:extLst>
      <p:ext uri="{BB962C8B-B14F-4D97-AF65-F5344CB8AC3E}">
        <p14:creationId xmlns:p14="http://schemas.microsoft.com/office/powerpoint/2010/main" xmlns="" val="3371694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8" name="Content Placeholder 7"/>
          <p:cNvSpPr>
            <a:spLocks noGrp="1"/>
          </p:cNvSpPr>
          <p:nvPr>
            <p:ph idx="1"/>
          </p:nvPr>
        </p:nvSpPr>
        <p:spPr>
          <a:xfrm>
            <a:off x="457200" y="914400"/>
            <a:ext cx="8382000" cy="4953000"/>
          </a:xfrm>
        </p:spPr>
        <p:txBody>
          <a:bodyPr>
            <a:normAutofit fontScale="70000" lnSpcReduction="20000"/>
          </a:bodyPr>
          <a:lstStyle/>
          <a:p>
            <a:pPr marL="0" indent="0" algn="ctr">
              <a:buNone/>
            </a:pPr>
            <a:r>
              <a:rPr lang="en-US" sz="4800" dirty="0" smtClean="0"/>
              <a:t>Universal Design </a:t>
            </a:r>
          </a:p>
          <a:p>
            <a:pPr marL="0" indent="0" algn="ctr">
              <a:buNone/>
            </a:pPr>
            <a:endParaRPr lang="en-US" sz="4800" dirty="0" smtClean="0"/>
          </a:p>
          <a:p>
            <a:pPr marL="0" indent="0" algn="ctr">
              <a:buNone/>
            </a:pPr>
            <a:r>
              <a:rPr lang="en-US" sz="4800" dirty="0" smtClean="0"/>
              <a:t>provides equal access</a:t>
            </a:r>
          </a:p>
          <a:p>
            <a:pPr marL="0" indent="0" algn="ctr">
              <a:buNone/>
            </a:pPr>
            <a:endParaRPr lang="en-US" sz="4800" dirty="0" smtClean="0"/>
          </a:p>
          <a:p>
            <a:pPr marL="0" indent="0" algn="ctr">
              <a:buNone/>
            </a:pPr>
            <a:r>
              <a:rPr lang="en-US" sz="4800" dirty="0" smtClean="0"/>
              <a:t>to learning, </a:t>
            </a:r>
          </a:p>
          <a:p>
            <a:pPr marL="0" indent="0" algn="ctr">
              <a:buNone/>
            </a:pPr>
            <a:endParaRPr lang="en-US" sz="4800" dirty="0" smtClean="0"/>
          </a:p>
          <a:p>
            <a:pPr marL="0" indent="0" algn="ctr">
              <a:buNone/>
            </a:pPr>
            <a:r>
              <a:rPr lang="en-US" sz="4800" dirty="0" smtClean="0"/>
              <a:t>not simply equal access</a:t>
            </a:r>
          </a:p>
          <a:p>
            <a:pPr marL="0" indent="0" algn="ctr">
              <a:buNone/>
            </a:pPr>
            <a:endParaRPr lang="en-US" sz="4800" dirty="0" smtClean="0"/>
          </a:p>
          <a:p>
            <a:pPr marL="0" indent="0" algn="ctr">
              <a:buNone/>
            </a:pPr>
            <a:r>
              <a:rPr lang="en-US" sz="4800" dirty="0" smtClean="0"/>
              <a:t>to information.</a:t>
            </a:r>
            <a:endParaRPr lang="en-US" sz="48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200" y="5504873"/>
            <a:ext cx="8382000" cy="1207366"/>
          </a:xfrm>
          <a:prstGeom prst="rect">
            <a:avLst/>
          </a:prstGeom>
        </p:spPr>
      </p:pic>
    </p:spTree>
    <p:extLst>
      <p:ext uri="{BB962C8B-B14F-4D97-AF65-F5344CB8AC3E}">
        <p14:creationId xmlns:p14="http://schemas.microsoft.com/office/powerpoint/2010/main" xmlns="" val="3405235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Autofit/>
          </a:bodyPr>
          <a:lstStyle/>
          <a:p>
            <a:pPr algn="ctr"/>
            <a:r>
              <a:rPr lang="en-US" sz="4000" dirty="0" smtClean="0"/>
              <a:t>Differences </a:t>
            </a:r>
            <a:r>
              <a:rPr lang="en-US" sz="4000" dirty="0"/>
              <a:t>Between UDL and Differentiated </a:t>
            </a:r>
            <a:r>
              <a:rPr lang="en-US" sz="4000" dirty="0" smtClean="0"/>
              <a:t>Instruction </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554511125"/>
              </p:ext>
            </p:extLst>
          </p:nvPr>
        </p:nvGraphicFramePr>
        <p:xfrm>
          <a:off x="457200" y="2438400"/>
          <a:ext cx="8077200" cy="3114040"/>
        </p:xfrm>
        <a:graphic>
          <a:graphicData uri="http://schemas.openxmlformats.org/drawingml/2006/table">
            <a:tbl>
              <a:tblPr firstRow="1" bandRow="1">
                <a:tableStyleId>{5C22544A-7EE6-4342-B048-85BDC9FD1C3A}</a:tableStyleId>
              </a:tblPr>
              <a:tblGrid>
                <a:gridCol w="4038600"/>
                <a:gridCol w="4038600"/>
              </a:tblGrid>
              <a:tr h="370840">
                <a:tc>
                  <a:txBody>
                    <a:bodyPr/>
                    <a:lstStyle/>
                    <a:p>
                      <a:pPr algn="ctr"/>
                      <a:r>
                        <a:rPr lang="en-US" dirty="0" smtClean="0"/>
                        <a:t>Differentiated Instruction</a:t>
                      </a:r>
                      <a:endParaRPr lang="en-US" dirty="0"/>
                    </a:p>
                  </a:txBody>
                  <a:tcPr/>
                </a:tc>
                <a:tc>
                  <a:txBody>
                    <a:bodyPr/>
                    <a:lstStyle/>
                    <a:p>
                      <a:pPr algn="ctr"/>
                      <a:r>
                        <a:rPr lang="en-US" dirty="0" smtClean="0"/>
                        <a:t>UDL</a:t>
                      </a:r>
                      <a:endParaRPr lang="en-US" dirty="0"/>
                    </a:p>
                  </a:txBody>
                  <a:tcPr/>
                </a:tc>
              </a:tr>
              <a:tr h="370840">
                <a:tc>
                  <a:txBody>
                    <a:bodyPr/>
                    <a:lstStyle/>
                    <a:p>
                      <a:pPr algn="ctr"/>
                      <a:endParaRPr lang="en-US" dirty="0" smtClean="0"/>
                    </a:p>
                    <a:p>
                      <a:pPr algn="ctr"/>
                      <a:r>
                        <a:rPr lang="en-US" dirty="0" smtClean="0"/>
                        <a:t>Responds</a:t>
                      </a:r>
                      <a:r>
                        <a:rPr lang="en-US" baseline="0" dirty="0" smtClean="0"/>
                        <a:t> to </a:t>
                      </a:r>
                      <a:r>
                        <a:rPr lang="en-US" u="sng" baseline="0" dirty="0" smtClean="0"/>
                        <a:t>individual</a:t>
                      </a:r>
                      <a:r>
                        <a:rPr lang="en-US" baseline="0" dirty="0" smtClean="0"/>
                        <a:t> student needs</a:t>
                      </a:r>
                    </a:p>
                    <a:p>
                      <a:pPr algn="ctr"/>
                      <a:endParaRPr lang="en-US" dirty="0"/>
                    </a:p>
                  </a:txBody>
                  <a:tcPr/>
                </a:tc>
                <a:tc>
                  <a:txBody>
                    <a:bodyPr/>
                    <a:lstStyle/>
                    <a:p>
                      <a:pPr algn="ctr"/>
                      <a:endParaRPr lang="en-US" dirty="0" smtClean="0"/>
                    </a:p>
                    <a:p>
                      <a:pPr algn="ctr"/>
                      <a:r>
                        <a:rPr lang="en-US" dirty="0" smtClean="0"/>
                        <a:t>Anticipates</a:t>
                      </a:r>
                      <a:r>
                        <a:rPr lang="en-US" baseline="0" dirty="0" smtClean="0"/>
                        <a:t> range of </a:t>
                      </a:r>
                      <a:r>
                        <a:rPr lang="en-US" u="sng" baseline="0" dirty="0" smtClean="0"/>
                        <a:t>all</a:t>
                      </a:r>
                      <a:r>
                        <a:rPr lang="en-US" baseline="0" dirty="0" smtClean="0"/>
                        <a:t> student needs</a:t>
                      </a:r>
                      <a:endParaRPr lang="en-US" dirty="0"/>
                    </a:p>
                  </a:txBody>
                  <a:tcPr/>
                </a:tc>
              </a:tr>
              <a:tr h="370840">
                <a:tc>
                  <a:txBody>
                    <a:bodyPr/>
                    <a:lstStyle/>
                    <a:p>
                      <a:pPr algn="ctr"/>
                      <a:endParaRPr lang="en-US" baseline="0" dirty="0" smtClean="0"/>
                    </a:p>
                    <a:p>
                      <a:pPr algn="ctr"/>
                      <a:r>
                        <a:rPr lang="en-US" baseline="0" dirty="0" smtClean="0"/>
                        <a:t>Responsive learning environment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Proactive and flexible</a:t>
                      </a:r>
                      <a:r>
                        <a:rPr lang="en-US"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learning environment</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r h="370840">
                <a:tc>
                  <a:txBody>
                    <a:bodyPr/>
                    <a:lstStyle/>
                    <a:p>
                      <a:pPr algn="ctr"/>
                      <a:endParaRPr lang="en-US" dirty="0" smtClean="0"/>
                    </a:p>
                    <a:p>
                      <a:pPr algn="ctr"/>
                      <a:r>
                        <a:rPr lang="en-US" dirty="0" smtClean="0"/>
                        <a:t>Student</a:t>
                      </a:r>
                      <a:r>
                        <a:rPr lang="en-US" baseline="0" dirty="0" smtClean="0"/>
                        <a:t> choice is </a:t>
                      </a:r>
                      <a:r>
                        <a:rPr lang="en-US" u="sng" baseline="0" dirty="0" smtClean="0"/>
                        <a:t>sometimes</a:t>
                      </a:r>
                      <a:r>
                        <a:rPr lang="en-US" baseline="0" dirty="0" smtClean="0"/>
                        <a:t> provided</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Student choice</a:t>
                      </a:r>
                      <a:r>
                        <a:rPr lang="en-US" baseline="0" dirty="0" smtClean="0"/>
                        <a:t> is </a:t>
                      </a:r>
                      <a:r>
                        <a:rPr lang="en-US" u="sng" baseline="0" dirty="0" smtClean="0"/>
                        <a:t>always</a:t>
                      </a:r>
                      <a:r>
                        <a:rPr lang="en-US" baseline="0" dirty="0" smtClean="0"/>
                        <a:t> provided</a:t>
                      </a:r>
                      <a:endParaRPr lang="en-US"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bl>
          </a:graphicData>
        </a:graphic>
      </p:graphicFrame>
    </p:spTree>
    <p:extLst>
      <p:ext uri="{BB962C8B-B14F-4D97-AF65-F5344CB8AC3E}">
        <p14:creationId xmlns:p14="http://schemas.microsoft.com/office/powerpoint/2010/main" xmlns="" val="1454564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5800" y="1295400"/>
            <a:ext cx="7620000" cy="4813300"/>
          </a:xfrm>
          <a:prstGeom prst="rect">
            <a:avLst/>
          </a:prstGeom>
        </p:spPr>
      </p:pic>
    </p:spTree>
    <p:extLst>
      <p:ext uri="{BB962C8B-B14F-4D97-AF65-F5344CB8AC3E}">
        <p14:creationId xmlns:p14="http://schemas.microsoft.com/office/powerpoint/2010/main" xmlns="" val="205023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t>Principle One:</a:t>
            </a:r>
            <a:br>
              <a:rPr lang="en-US" sz="4000" dirty="0" smtClean="0"/>
            </a:br>
            <a:r>
              <a:rPr lang="en-US" sz="4000" dirty="0" smtClean="0"/>
              <a:t>Multiple Means of Representation</a:t>
            </a:r>
            <a:endParaRPr lang="en-US" sz="4000" dirty="0"/>
          </a:p>
        </p:txBody>
      </p:sp>
      <p:sp>
        <p:nvSpPr>
          <p:cNvPr id="3" name="Content Placeholder 2"/>
          <p:cNvSpPr>
            <a:spLocks noGrp="1"/>
          </p:cNvSpPr>
          <p:nvPr>
            <p:ph idx="1"/>
          </p:nvPr>
        </p:nvSpPr>
        <p:spPr>
          <a:xfrm>
            <a:off x="457200" y="1905000"/>
            <a:ext cx="8229600" cy="4389120"/>
          </a:xfrm>
        </p:spPr>
        <p:txBody>
          <a:bodyPr/>
          <a:lstStyle/>
          <a:p>
            <a:pPr marL="0" indent="0">
              <a:buNone/>
            </a:pPr>
            <a:r>
              <a:rPr lang="en-US" sz="2000" dirty="0" smtClean="0"/>
              <a:t>Flexibility in the ways information is presented in LFI and SCB classrooms is critical.</a:t>
            </a:r>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043875584"/>
              </p:ext>
            </p:extLst>
          </p:nvPr>
        </p:nvGraphicFramePr>
        <p:xfrm>
          <a:off x="762000" y="2743200"/>
          <a:ext cx="7467600" cy="4028440"/>
        </p:xfrm>
        <a:graphic>
          <a:graphicData uri="http://schemas.openxmlformats.org/drawingml/2006/table">
            <a:tbl>
              <a:tblPr firstRow="1" bandRow="1">
                <a:tableStyleId>{5C22544A-7EE6-4342-B048-85BDC9FD1C3A}</a:tableStyleId>
              </a:tblPr>
              <a:tblGrid>
                <a:gridCol w="3733800"/>
                <a:gridCol w="3733800"/>
              </a:tblGrid>
              <a:tr h="370840">
                <a:tc>
                  <a:txBody>
                    <a:bodyPr/>
                    <a:lstStyle/>
                    <a:p>
                      <a:pPr algn="ctr"/>
                      <a:r>
                        <a:rPr lang="en-US" dirty="0" smtClean="0"/>
                        <a:t>Mode of Representation</a:t>
                      </a:r>
                      <a:endParaRPr lang="en-US" dirty="0"/>
                    </a:p>
                  </a:txBody>
                  <a:tcPr/>
                </a:tc>
                <a:tc>
                  <a:txBody>
                    <a:bodyPr/>
                    <a:lstStyle/>
                    <a:p>
                      <a:pPr algn="ctr"/>
                      <a:r>
                        <a:rPr lang="en-US" dirty="0" smtClean="0"/>
                        <a:t>Examples</a:t>
                      </a:r>
                      <a:endParaRPr lang="en-US" dirty="0"/>
                    </a:p>
                  </a:txBody>
                  <a:tcPr/>
                </a:tc>
              </a:tr>
              <a:tr h="370840">
                <a:tc>
                  <a:txBody>
                    <a:bodyPr/>
                    <a:lstStyle/>
                    <a:p>
                      <a:pPr algn="ctr"/>
                      <a:endParaRPr lang="en-US" dirty="0" smtClean="0"/>
                    </a:p>
                    <a:p>
                      <a:pPr algn="ctr"/>
                      <a:r>
                        <a:rPr lang="en-US" dirty="0" smtClean="0"/>
                        <a:t>Say It</a:t>
                      </a:r>
                      <a:endParaRPr lang="en-US" dirty="0"/>
                    </a:p>
                  </a:txBody>
                  <a:tcPr/>
                </a:tc>
                <a:tc>
                  <a:txBody>
                    <a:bodyPr/>
                    <a:lstStyle/>
                    <a:p>
                      <a:pPr algn="ctr"/>
                      <a:endParaRPr lang="en-US" dirty="0" smtClean="0"/>
                    </a:p>
                    <a:p>
                      <a:pPr algn="ctr"/>
                      <a:r>
                        <a:rPr lang="en-US" dirty="0" smtClean="0"/>
                        <a:t>Discuss,</a:t>
                      </a:r>
                      <a:r>
                        <a:rPr lang="en-US" baseline="0" dirty="0" smtClean="0"/>
                        <a:t> Question, Read Aloud, Verbal Descriptions</a:t>
                      </a:r>
                    </a:p>
                  </a:txBody>
                  <a:tcPr/>
                </a:tc>
              </a:tr>
              <a:tr h="370840">
                <a:tc>
                  <a:txBody>
                    <a:bodyPr/>
                    <a:lstStyle/>
                    <a:p>
                      <a:pPr algn="ctr"/>
                      <a:endParaRPr lang="en-US" dirty="0" smtClean="0"/>
                    </a:p>
                    <a:p>
                      <a:pPr algn="ctr"/>
                      <a:r>
                        <a:rPr lang="en-US" dirty="0" smtClean="0"/>
                        <a:t>Show</a:t>
                      </a:r>
                      <a:r>
                        <a:rPr lang="en-US" baseline="0" dirty="0" smtClean="0"/>
                        <a:t> It</a:t>
                      </a:r>
                      <a:endParaRPr lang="en-US" dirty="0"/>
                    </a:p>
                  </a:txBody>
                  <a:tcPr/>
                </a:tc>
                <a:tc>
                  <a:txBody>
                    <a:bodyPr/>
                    <a:lstStyle/>
                    <a:p>
                      <a:pPr algn="ctr"/>
                      <a:r>
                        <a:rPr lang="en-US" dirty="0" smtClean="0"/>
                        <a:t>Pictures,</a:t>
                      </a:r>
                      <a:r>
                        <a:rPr lang="en-US" baseline="0" dirty="0" smtClean="0"/>
                        <a:t> Graphics, White Board, ELMO, Video, Closed Caption, Promethean Board </a:t>
                      </a:r>
                      <a:endParaRPr lang="en-US" dirty="0"/>
                    </a:p>
                  </a:txBody>
                  <a:tcPr/>
                </a:tc>
              </a:tr>
              <a:tr h="370840">
                <a:tc>
                  <a:txBody>
                    <a:bodyPr/>
                    <a:lstStyle/>
                    <a:p>
                      <a:pPr algn="ctr"/>
                      <a:endParaRPr lang="en-US" dirty="0" smtClean="0"/>
                    </a:p>
                    <a:p>
                      <a:pPr algn="ctr"/>
                      <a:r>
                        <a:rPr lang="en-US" dirty="0" smtClean="0"/>
                        <a:t>Model</a:t>
                      </a:r>
                      <a:r>
                        <a:rPr lang="en-US" baseline="0" dirty="0" smtClean="0"/>
                        <a:t> It</a:t>
                      </a:r>
                      <a:endParaRPr lang="en-US" dirty="0"/>
                    </a:p>
                  </a:txBody>
                  <a:tcPr/>
                </a:tc>
                <a:tc>
                  <a:txBody>
                    <a:bodyPr/>
                    <a:lstStyle/>
                    <a:p>
                      <a:pPr algn="ctr"/>
                      <a:r>
                        <a:rPr lang="en-US" dirty="0" smtClean="0"/>
                        <a:t>Demonstrate,</a:t>
                      </a:r>
                      <a:r>
                        <a:rPr lang="en-US" baseline="0" dirty="0" smtClean="0"/>
                        <a:t> Coaching, </a:t>
                      </a:r>
                      <a:r>
                        <a:rPr lang="en-US" baseline="0" dirty="0" err="1" smtClean="0"/>
                        <a:t>Manipulatives</a:t>
                      </a:r>
                      <a:r>
                        <a:rPr lang="en-US" baseline="0" dirty="0" smtClean="0"/>
                        <a:t>, Role Play, Build/Construct</a:t>
                      </a:r>
                      <a:endParaRPr lang="en-US" dirty="0"/>
                    </a:p>
                  </a:txBody>
                  <a:tcPr/>
                </a:tc>
              </a:tr>
              <a:tr h="370840">
                <a:tc>
                  <a:txBody>
                    <a:bodyPr/>
                    <a:lstStyle/>
                    <a:p>
                      <a:pPr algn="ctr"/>
                      <a:endParaRPr lang="en-US" dirty="0" smtClean="0"/>
                    </a:p>
                    <a:p>
                      <a:pPr algn="ctr"/>
                      <a:r>
                        <a:rPr lang="en-US" dirty="0" smtClean="0"/>
                        <a:t>Media</a:t>
                      </a:r>
                      <a:endParaRPr lang="en-US" dirty="0"/>
                    </a:p>
                  </a:txBody>
                  <a:tcPr/>
                </a:tc>
                <a:tc>
                  <a:txBody>
                    <a:bodyPr/>
                    <a:lstStyle/>
                    <a:p>
                      <a:pPr algn="ctr"/>
                      <a:endParaRPr lang="en-US" dirty="0" smtClean="0"/>
                    </a:p>
                    <a:p>
                      <a:pPr algn="ctr"/>
                      <a:r>
                        <a:rPr lang="en-US" dirty="0" smtClean="0"/>
                        <a:t>Video, Audio, Computer, Other</a:t>
                      </a:r>
                      <a:r>
                        <a:rPr lang="en-US" baseline="0" dirty="0" smtClean="0"/>
                        <a:t> Technology</a:t>
                      </a:r>
                    </a:p>
                  </a:txBody>
                  <a:tcPr/>
                </a:tc>
              </a:tr>
            </a:tbl>
          </a:graphicData>
        </a:graphic>
      </p:graphicFrame>
    </p:spTree>
    <p:extLst>
      <p:ext uri="{BB962C8B-B14F-4D97-AF65-F5344CB8AC3E}">
        <p14:creationId xmlns:p14="http://schemas.microsoft.com/office/powerpoint/2010/main" xmlns="" val="3921535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55" y="685800"/>
            <a:ext cx="8229600" cy="1143000"/>
          </a:xfrm>
        </p:spPr>
        <p:txBody>
          <a:bodyPr>
            <a:noAutofit/>
          </a:bodyPr>
          <a:lstStyle/>
          <a:p>
            <a:pPr algn="ctr"/>
            <a:r>
              <a:rPr lang="en-US" sz="4000" dirty="0" smtClean="0"/>
              <a:t>Principle Two:</a:t>
            </a:r>
            <a:br>
              <a:rPr lang="en-US" sz="4000" dirty="0" smtClean="0"/>
            </a:br>
            <a:r>
              <a:rPr lang="en-US" sz="4000" dirty="0" smtClean="0"/>
              <a:t>Multiple Means of Expression</a:t>
            </a:r>
            <a:endParaRPr lang="en-US" sz="4000" dirty="0"/>
          </a:p>
        </p:txBody>
      </p:sp>
      <p:sp>
        <p:nvSpPr>
          <p:cNvPr id="3" name="Content Placeholder 2"/>
          <p:cNvSpPr>
            <a:spLocks noGrp="1"/>
          </p:cNvSpPr>
          <p:nvPr>
            <p:ph idx="1"/>
          </p:nvPr>
        </p:nvSpPr>
        <p:spPr>
          <a:xfrm>
            <a:off x="454891" y="2057400"/>
            <a:ext cx="8229600" cy="4389120"/>
          </a:xfrm>
        </p:spPr>
        <p:txBody>
          <a:bodyPr>
            <a:normAutofit/>
          </a:bodyPr>
          <a:lstStyle/>
          <a:p>
            <a:pPr marL="0" indent="0">
              <a:buNone/>
            </a:pPr>
            <a:r>
              <a:rPr lang="en-US" sz="2000" dirty="0" smtClean="0"/>
              <a:t>Provide different options for how LFI/</a:t>
            </a:r>
            <a:r>
              <a:rPr lang="en-US" sz="2000" dirty="0" err="1" smtClean="0"/>
              <a:t>SCB</a:t>
            </a:r>
            <a:r>
              <a:rPr lang="en-US" sz="2000" dirty="0" smtClean="0"/>
              <a:t> students respond or demonstrate knowledge and skills.</a:t>
            </a:r>
            <a:endParaRPr lang="en-US" sz="2000" dirty="0"/>
          </a:p>
        </p:txBody>
      </p:sp>
      <p:sp>
        <p:nvSpPr>
          <p:cNvPr id="4" name="Footer Placeholder 3"/>
          <p:cNvSpPr>
            <a:spLocks noGrp="1"/>
          </p:cNvSpPr>
          <p:nvPr>
            <p:ph type="ftr" sz="quarter" idx="11"/>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xmlns="" val="3277725934"/>
              </p:ext>
            </p:extLst>
          </p:nvPr>
        </p:nvGraphicFramePr>
        <p:xfrm>
          <a:off x="1080655" y="3110230"/>
          <a:ext cx="7010400" cy="3017520"/>
        </p:xfrm>
        <a:graphic>
          <a:graphicData uri="http://schemas.openxmlformats.org/drawingml/2006/table">
            <a:tbl>
              <a:tblPr firstRow="1" bandRow="1">
                <a:tableStyleId>{5C22544A-7EE6-4342-B048-85BDC9FD1C3A}</a:tableStyleId>
              </a:tblPr>
              <a:tblGrid>
                <a:gridCol w="2895600"/>
                <a:gridCol w="4114800"/>
              </a:tblGrid>
              <a:tr h="142240">
                <a:tc>
                  <a:txBody>
                    <a:bodyPr/>
                    <a:lstStyle/>
                    <a:p>
                      <a:pPr algn="ctr"/>
                      <a:r>
                        <a:rPr lang="en-US" dirty="0" smtClean="0"/>
                        <a:t>Tools for Expression</a:t>
                      </a:r>
                      <a:endParaRPr lang="en-US" dirty="0"/>
                    </a:p>
                  </a:txBody>
                  <a:tcPr/>
                </a:tc>
                <a:tc>
                  <a:txBody>
                    <a:bodyPr/>
                    <a:lstStyle/>
                    <a:p>
                      <a:pPr algn="ctr"/>
                      <a:r>
                        <a:rPr lang="en-US" dirty="0" smtClean="0"/>
                        <a:t>Examples</a:t>
                      </a:r>
                      <a:endParaRPr lang="en-US" dirty="0"/>
                    </a:p>
                  </a:txBody>
                  <a:tcPr/>
                </a:tc>
              </a:tr>
              <a:tr h="370840">
                <a:tc>
                  <a:txBody>
                    <a:bodyPr/>
                    <a:lstStyle/>
                    <a:p>
                      <a:pPr algn="ctr"/>
                      <a:endParaRPr lang="en-US" dirty="0" smtClean="0"/>
                    </a:p>
                    <a:p>
                      <a:pPr algn="ctr"/>
                      <a:r>
                        <a:rPr lang="en-US" dirty="0" smtClean="0"/>
                        <a:t>Low Tech</a:t>
                      </a:r>
                      <a:endParaRPr lang="en-US" dirty="0"/>
                    </a:p>
                  </a:txBody>
                  <a:tcPr/>
                </a:tc>
                <a:tc>
                  <a:txBody>
                    <a:bodyPr/>
                    <a:lstStyle/>
                    <a:p>
                      <a:pPr algn="ctr"/>
                      <a:r>
                        <a:rPr lang="en-US" baseline="0" dirty="0" smtClean="0"/>
                        <a:t>Picture Support, Graphic Organizers, Choice Boards, Scribe, Eye Gaze,</a:t>
                      </a:r>
                    </a:p>
                    <a:p>
                      <a:pPr algn="ctr"/>
                      <a:r>
                        <a:rPr lang="en-US" baseline="0" dirty="0" smtClean="0"/>
                        <a:t>Pencil Grip</a:t>
                      </a:r>
                    </a:p>
                  </a:txBody>
                  <a:tcPr/>
                </a:tc>
              </a:tr>
              <a:tr h="370840">
                <a:tc>
                  <a:txBody>
                    <a:bodyPr/>
                    <a:lstStyle/>
                    <a:p>
                      <a:pPr algn="ctr"/>
                      <a:endParaRPr lang="en-US" dirty="0" smtClean="0"/>
                    </a:p>
                    <a:p>
                      <a:pPr algn="ctr"/>
                      <a:r>
                        <a:rPr lang="en-US" dirty="0" smtClean="0"/>
                        <a:t>High</a:t>
                      </a:r>
                      <a:r>
                        <a:rPr lang="en-US" baseline="0" dirty="0" smtClean="0"/>
                        <a:t> Tech</a:t>
                      </a:r>
                      <a:endParaRPr lang="en-US" dirty="0"/>
                    </a:p>
                  </a:txBody>
                  <a:tcPr/>
                </a:tc>
                <a:tc>
                  <a:txBody>
                    <a:bodyPr/>
                    <a:lstStyle/>
                    <a:p>
                      <a:pPr algn="ctr"/>
                      <a:r>
                        <a:rPr lang="en-US" dirty="0" smtClean="0"/>
                        <a:t>Computer</a:t>
                      </a:r>
                      <a:r>
                        <a:rPr lang="en-US" baseline="0" dirty="0" smtClean="0"/>
                        <a:t> Software (ex. Co-Writer, Inspiration, Screencast) Augmentative Communication Device  </a:t>
                      </a:r>
                      <a:br>
                        <a:rPr lang="en-US" baseline="0" dirty="0" smtClean="0"/>
                      </a:br>
                      <a:r>
                        <a:rPr lang="en-US" baseline="0" dirty="0" smtClean="0"/>
                        <a:t>(ex. </a:t>
                      </a:r>
                      <a:r>
                        <a:rPr lang="en-US" baseline="0" dirty="0" err="1" smtClean="0"/>
                        <a:t>GoTalk</a:t>
                      </a:r>
                      <a:r>
                        <a:rPr lang="en-US" baseline="0" dirty="0" smtClean="0"/>
                        <a:t>, </a:t>
                      </a:r>
                      <a:r>
                        <a:rPr lang="en-US" baseline="0" dirty="0" err="1" smtClean="0"/>
                        <a:t>BigMac</a:t>
                      </a:r>
                      <a:r>
                        <a:rPr lang="en-US" baseline="0" dirty="0" smtClean="0"/>
                        <a:t> Switch, iPad),</a:t>
                      </a:r>
                    </a:p>
                    <a:p>
                      <a:pPr algn="ctr"/>
                      <a:r>
                        <a:rPr lang="en-US" baseline="0" dirty="0" smtClean="0"/>
                        <a:t>Adapted Keyboard,</a:t>
                      </a:r>
                    </a:p>
                    <a:p>
                      <a:pPr algn="ctr"/>
                      <a:r>
                        <a:rPr lang="en-US" baseline="0" dirty="0" smtClean="0"/>
                        <a:t>Voice Activated Computer Software</a:t>
                      </a:r>
                      <a:endParaRPr lang="en-US" dirty="0"/>
                    </a:p>
                  </a:txBody>
                  <a:tcPr/>
                </a:tc>
              </a:tr>
            </a:tbl>
          </a:graphicData>
        </a:graphic>
      </p:graphicFrame>
    </p:spTree>
    <p:extLst>
      <p:ext uri="{BB962C8B-B14F-4D97-AF65-F5344CB8AC3E}">
        <p14:creationId xmlns:p14="http://schemas.microsoft.com/office/powerpoint/2010/main" xmlns="" val="1490242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smtClean="0"/>
              <a:t>Principle Three:</a:t>
            </a:r>
            <a:br>
              <a:rPr lang="en-US" sz="4000" dirty="0" smtClean="0"/>
            </a:br>
            <a:r>
              <a:rPr lang="en-US" sz="4000" dirty="0" smtClean="0"/>
              <a:t>Multiple Means of Engagement</a:t>
            </a:r>
            <a:endParaRPr lang="en-US" sz="4000" dirty="0"/>
          </a:p>
        </p:txBody>
      </p:sp>
      <p:sp>
        <p:nvSpPr>
          <p:cNvPr id="6" name="Content Placeholder 5"/>
          <p:cNvSpPr>
            <a:spLocks noGrp="1"/>
          </p:cNvSpPr>
          <p:nvPr>
            <p:ph idx="1"/>
          </p:nvPr>
        </p:nvSpPr>
        <p:spPr/>
        <p:txBody>
          <a:bodyPr>
            <a:normAutofit/>
          </a:bodyPr>
          <a:lstStyle/>
          <a:p>
            <a:pPr marL="0" indent="0">
              <a:buNone/>
            </a:pPr>
            <a:endParaRPr lang="en-US" sz="2000" dirty="0"/>
          </a:p>
          <a:p>
            <a:pPr marL="0" indent="0">
              <a:buNone/>
            </a:pPr>
            <a:r>
              <a:rPr lang="en-US" sz="2000" dirty="0" smtClean="0"/>
              <a:t>Provide a variety of ways to engage students in learning.</a:t>
            </a:r>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p:txBody>
      </p:sp>
      <p:graphicFrame>
        <p:nvGraphicFramePr>
          <p:cNvPr id="8" name="Table 7"/>
          <p:cNvGraphicFramePr>
            <a:graphicFrameLocks noGrp="1"/>
          </p:cNvGraphicFramePr>
          <p:nvPr>
            <p:extLst>
              <p:ext uri="{D42A27DB-BD31-4B8C-83A1-F6EECF244321}">
                <p14:modId xmlns:p14="http://schemas.microsoft.com/office/powerpoint/2010/main" xmlns="" val="2700237580"/>
              </p:ext>
            </p:extLst>
          </p:nvPr>
        </p:nvGraphicFramePr>
        <p:xfrm>
          <a:off x="1143000" y="3048000"/>
          <a:ext cx="7010400" cy="3108960"/>
        </p:xfrm>
        <a:graphic>
          <a:graphicData uri="http://schemas.openxmlformats.org/drawingml/2006/table">
            <a:tbl>
              <a:tblPr firstRow="1" bandRow="1">
                <a:tableStyleId>{5C22544A-7EE6-4342-B048-85BDC9FD1C3A}</a:tableStyleId>
              </a:tblPr>
              <a:tblGrid>
                <a:gridCol w="2895600"/>
                <a:gridCol w="4114800"/>
              </a:tblGrid>
              <a:tr h="142240">
                <a:tc>
                  <a:txBody>
                    <a:bodyPr/>
                    <a:lstStyle/>
                    <a:p>
                      <a:pPr algn="ctr"/>
                      <a:r>
                        <a:rPr lang="en-US" dirty="0" smtClean="0"/>
                        <a:t>Areas for Engagement</a:t>
                      </a:r>
                      <a:endParaRPr lang="en-US" dirty="0"/>
                    </a:p>
                  </a:txBody>
                  <a:tcPr/>
                </a:tc>
                <a:tc>
                  <a:txBody>
                    <a:bodyPr/>
                    <a:lstStyle/>
                    <a:p>
                      <a:pPr algn="ctr"/>
                      <a:r>
                        <a:rPr lang="en-US" dirty="0" smtClean="0"/>
                        <a:t>Examples</a:t>
                      </a:r>
                      <a:endParaRPr lang="en-US" dirty="0"/>
                    </a:p>
                  </a:txBody>
                  <a:tcPr/>
                </a:tc>
              </a:tr>
              <a:tr h="370840">
                <a:tc>
                  <a:txBody>
                    <a:bodyPr/>
                    <a:lstStyle/>
                    <a:p>
                      <a:pPr algn="ctr"/>
                      <a:endParaRPr lang="en-US" dirty="0" smtClean="0"/>
                    </a:p>
                    <a:p>
                      <a:pPr algn="ctr"/>
                      <a:r>
                        <a:rPr lang="en-US" dirty="0" smtClean="0"/>
                        <a:t>Instruction</a:t>
                      </a:r>
                      <a:endParaRPr lang="en-US" dirty="0"/>
                    </a:p>
                  </a:txBody>
                  <a:tcPr/>
                </a:tc>
                <a:tc>
                  <a:txBody>
                    <a:bodyPr/>
                    <a:lstStyle/>
                    <a:p>
                      <a:pPr algn="ctr"/>
                      <a:r>
                        <a:rPr lang="en-US" baseline="0" dirty="0" smtClean="0"/>
                        <a:t>Reinforcement, Redirection, </a:t>
                      </a:r>
                    </a:p>
                    <a:p>
                      <a:pPr algn="ctr"/>
                      <a:r>
                        <a:rPr lang="en-US" baseline="0" dirty="0" smtClean="0"/>
                        <a:t>Coaching, Prompting Strategies, </a:t>
                      </a:r>
                    </a:p>
                    <a:p>
                      <a:pPr algn="ctr"/>
                      <a:r>
                        <a:rPr lang="en-US" baseline="0" dirty="0" smtClean="0"/>
                        <a:t>Wait Times, Peer Support</a:t>
                      </a:r>
                    </a:p>
                  </a:txBody>
                  <a:tcPr/>
                </a:tc>
              </a:tr>
              <a:tr h="370840">
                <a:tc>
                  <a:txBody>
                    <a:bodyPr/>
                    <a:lstStyle/>
                    <a:p>
                      <a:pPr algn="ctr"/>
                      <a:endParaRPr lang="en-US" dirty="0" smtClean="0"/>
                    </a:p>
                    <a:p>
                      <a:pPr algn="ctr"/>
                      <a:r>
                        <a:rPr lang="en-US" dirty="0" smtClean="0"/>
                        <a:t>Content</a:t>
                      </a:r>
                      <a:endParaRPr lang="en-US" dirty="0"/>
                    </a:p>
                  </a:txBody>
                  <a:tcPr/>
                </a:tc>
                <a:tc>
                  <a:txBody>
                    <a:bodyPr/>
                    <a:lstStyle/>
                    <a:p>
                      <a:pPr algn="ctr"/>
                      <a:endParaRPr lang="en-US" dirty="0" smtClean="0"/>
                    </a:p>
                    <a:p>
                      <a:pPr algn="ctr"/>
                      <a:r>
                        <a:rPr lang="en-US" dirty="0" smtClean="0"/>
                        <a:t>Highly Motivating</a:t>
                      </a:r>
                      <a:r>
                        <a:rPr lang="en-US" baseline="0" dirty="0" smtClean="0"/>
                        <a:t> Content</a:t>
                      </a:r>
                    </a:p>
                    <a:p>
                      <a:pPr algn="ctr"/>
                      <a:r>
                        <a:rPr lang="en-US" baseline="0" dirty="0" smtClean="0"/>
                        <a:t>and Context, Student Choice</a:t>
                      </a:r>
                    </a:p>
                  </a:txBody>
                  <a:tcPr/>
                </a:tc>
              </a:tr>
              <a:tr h="370840">
                <a:tc>
                  <a:txBody>
                    <a:bodyPr/>
                    <a:lstStyle/>
                    <a:p>
                      <a:pPr algn="ctr"/>
                      <a:endParaRPr lang="en-US" dirty="0" smtClean="0"/>
                    </a:p>
                    <a:p>
                      <a:pPr algn="ctr"/>
                      <a:r>
                        <a:rPr lang="en-US" dirty="0" smtClean="0"/>
                        <a:t>Activities</a:t>
                      </a:r>
                    </a:p>
                    <a:p>
                      <a:pPr algn="ctr"/>
                      <a:endParaRPr lang="en-US" dirty="0"/>
                    </a:p>
                  </a:txBody>
                  <a:tcPr/>
                </a:tc>
                <a:tc>
                  <a:txBody>
                    <a:bodyPr/>
                    <a:lstStyle/>
                    <a:p>
                      <a:pPr algn="ctr"/>
                      <a:endParaRPr lang="en-US" dirty="0" smtClean="0"/>
                    </a:p>
                    <a:p>
                      <a:pPr algn="ctr"/>
                      <a:r>
                        <a:rPr lang="en-US" dirty="0" smtClean="0"/>
                        <a:t>Individual, Pairs,</a:t>
                      </a:r>
                      <a:r>
                        <a:rPr lang="en-US" baseline="0" dirty="0" smtClean="0"/>
                        <a:t> Small Groups,</a:t>
                      </a:r>
                    </a:p>
                    <a:p>
                      <a:pPr algn="ctr"/>
                      <a:r>
                        <a:rPr lang="en-US" baseline="0" dirty="0" smtClean="0"/>
                        <a:t>Large Groups</a:t>
                      </a:r>
                      <a:endParaRPr lang="en-US" dirty="0"/>
                    </a:p>
                  </a:txBody>
                  <a:tcPr/>
                </a:tc>
              </a:tr>
            </a:tbl>
          </a:graphicData>
        </a:graphic>
      </p:graphicFrame>
    </p:spTree>
    <p:extLst>
      <p:ext uri="{BB962C8B-B14F-4D97-AF65-F5344CB8AC3E}">
        <p14:creationId xmlns:p14="http://schemas.microsoft.com/office/powerpoint/2010/main" xmlns="" val="933625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Autofit/>
          </a:bodyPr>
          <a:lstStyle/>
          <a:p>
            <a:pPr algn="ctr"/>
            <a:r>
              <a:rPr lang="en-US" sz="4000" dirty="0" smtClean="0"/>
              <a:t>Everyday UDL in the SCB/LFI Classroom</a:t>
            </a:r>
            <a:endParaRPr lang="en-US" sz="4000" dirty="0"/>
          </a:p>
        </p:txBody>
      </p:sp>
      <p:sp>
        <p:nvSpPr>
          <p:cNvPr id="3" name="Content Placeholder 2"/>
          <p:cNvSpPr>
            <a:spLocks noGrp="1"/>
          </p:cNvSpPr>
          <p:nvPr>
            <p:ph idx="1"/>
          </p:nvPr>
        </p:nvSpPr>
        <p:spPr>
          <a:xfrm>
            <a:off x="457200" y="1967230"/>
            <a:ext cx="8229600" cy="4389120"/>
          </a:xfrm>
        </p:spPr>
        <p:txBody>
          <a:bodyPr>
            <a:normAutofit/>
          </a:bodyPr>
          <a:lstStyle/>
          <a:p>
            <a:pPr marL="0" indent="0">
              <a:buNone/>
            </a:pPr>
            <a:endParaRPr lang="en-US" dirty="0" smtClean="0">
              <a:solidFill>
                <a:srgbClr val="FF0000"/>
              </a:solidFill>
            </a:endParaRPr>
          </a:p>
          <a:p>
            <a:r>
              <a:rPr lang="en-US" dirty="0" smtClean="0"/>
              <a:t>Choices</a:t>
            </a:r>
          </a:p>
          <a:p>
            <a:r>
              <a:rPr lang="en-US" dirty="0" smtClean="0"/>
              <a:t>Self-Management</a:t>
            </a:r>
          </a:p>
          <a:p>
            <a:r>
              <a:rPr lang="en-US" dirty="0" smtClean="0"/>
              <a:t>Planning</a:t>
            </a:r>
          </a:p>
          <a:p>
            <a:r>
              <a:rPr lang="en-US" dirty="0" smtClean="0"/>
              <a:t>Routines</a:t>
            </a:r>
          </a:p>
          <a:p>
            <a:r>
              <a:rPr lang="en-US" dirty="0" smtClean="0"/>
              <a:t>Challenging Students</a:t>
            </a:r>
          </a:p>
          <a:p>
            <a:r>
              <a:rPr lang="en-US" dirty="0" smtClean="0"/>
              <a:t>Student Challenges</a:t>
            </a:r>
          </a:p>
          <a:p>
            <a:r>
              <a:rPr lang="en-US" dirty="0" smtClean="0"/>
              <a:t>Teacher </a:t>
            </a:r>
            <a:r>
              <a:rPr lang="en-US" dirty="0" smtClean="0"/>
              <a:t>Challenges</a:t>
            </a:r>
          </a:p>
          <a:p>
            <a:endParaRPr lang="en-US"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2000" y="2711667"/>
            <a:ext cx="3505200" cy="2590800"/>
          </a:xfrm>
          <a:prstGeom prst="rect">
            <a:avLst/>
          </a:prstGeom>
        </p:spPr>
      </p:pic>
    </p:spTree>
    <p:extLst>
      <p:ext uri="{BB962C8B-B14F-4D97-AF65-F5344CB8AC3E}">
        <p14:creationId xmlns:p14="http://schemas.microsoft.com/office/powerpoint/2010/main" xmlns="" val="3574434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Introductions</a:t>
            </a:r>
            <a:endParaRPr lang="en-US" dirty="0"/>
          </a:p>
        </p:txBody>
      </p:sp>
      <p:sp>
        <p:nvSpPr>
          <p:cNvPr id="3" name="Content Placeholder 2"/>
          <p:cNvSpPr>
            <a:spLocks noGrp="1"/>
          </p:cNvSpPr>
          <p:nvPr>
            <p:ph idx="1"/>
          </p:nvPr>
        </p:nvSpPr>
        <p:spPr>
          <a:xfrm>
            <a:off x="381000" y="1447800"/>
            <a:ext cx="8534400" cy="4389120"/>
          </a:xfrm>
        </p:spPr>
        <p:txBody>
          <a:bodyPr>
            <a:normAutofit/>
          </a:bodyPr>
          <a:lstStyle/>
          <a:p>
            <a:pPr marL="0" indent="0" algn="ctr">
              <a:buNone/>
            </a:pPr>
            <a:endParaRPr lang="en-US" sz="3200" dirty="0" smtClean="0">
              <a:solidFill>
                <a:srgbClr val="FF0000"/>
              </a:solidFill>
            </a:endParaRPr>
          </a:p>
          <a:p>
            <a:pPr marL="0" indent="0" algn="ctr">
              <a:buNone/>
            </a:pPr>
            <a:endParaRPr lang="en-US" sz="2400" dirty="0">
              <a:solidFill>
                <a:srgbClr val="FF0000"/>
              </a:solidFill>
            </a:endParaRPr>
          </a:p>
          <a:p>
            <a:pPr marL="0" indent="0">
              <a:buNone/>
            </a:pPr>
            <a:r>
              <a:rPr lang="en-US" sz="2400" dirty="0" smtClean="0"/>
              <a:t>What is your name?</a:t>
            </a:r>
          </a:p>
          <a:p>
            <a:pPr marL="0" indent="0">
              <a:buNone/>
            </a:pPr>
            <a:endParaRPr lang="en-US" sz="2400" dirty="0"/>
          </a:p>
          <a:p>
            <a:pPr marL="0" indent="0">
              <a:buNone/>
            </a:pPr>
            <a:r>
              <a:rPr lang="en-US" sz="2400" dirty="0" smtClean="0"/>
              <a:t>Where do you teach? (grade level/program/subjects)</a:t>
            </a:r>
          </a:p>
          <a:p>
            <a:pPr marL="0" indent="0">
              <a:buNone/>
            </a:pPr>
            <a:endParaRPr lang="en-US" sz="2400" dirty="0"/>
          </a:p>
          <a:p>
            <a:pPr marL="0" indent="0">
              <a:buNone/>
            </a:pPr>
            <a:r>
              <a:rPr lang="en-US" sz="2400" dirty="0" smtClean="0"/>
              <a:t>				</a:t>
            </a:r>
          </a:p>
          <a:p>
            <a:pPr marL="0" indent="0" algn="r">
              <a:buNone/>
            </a:pPr>
            <a:r>
              <a:rPr lang="en-US" sz="2400" dirty="0" smtClean="0"/>
              <a:t>What is your experience with UDL?</a:t>
            </a:r>
          </a:p>
          <a:p>
            <a:pPr marL="0" indent="0">
              <a:buNone/>
            </a:pPr>
            <a:endParaRPr lang="en-US" sz="2400" dirty="0">
              <a:solidFill>
                <a:srgbClr val="FF0000"/>
              </a:solidFill>
            </a:endParaRPr>
          </a:p>
          <a:p>
            <a:pPr marL="0" indent="0">
              <a:buNone/>
            </a:pPr>
            <a:endParaRPr lang="en-US" sz="2400" dirty="0">
              <a:solidFill>
                <a:srgbClr val="FF0000"/>
              </a:solidFill>
            </a:endParaRPr>
          </a:p>
        </p:txBody>
      </p:sp>
      <p:pic>
        <p:nvPicPr>
          <p:cNvPr id="34820" name="Picture 4" descr="https://encrypted-tbn2.gstatic.com/images?q=tbn:ANd9GcQAiAT1XNAZpZPlGZwn1XapAE1uRm29umlbdy84Drpzo4HrIe3w"/>
          <p:cNvPicPr>
            <a:picLocks noChangeAspect="1" noChangeArrowheads="1"/>
          </p:cNvPicPr>
          <p:nvPr/>
        </p:nvPicPr>
        <p:blipFill>
          <a:blip r:embed="rId2" cstate="print"/>
          <a:srcRect/>
          <a:stretch>
            <a:fillRect/>
          </a:stretch>
        </p:blipFill>
        <p:spPr bwMode="auto">
          <a:xfrm>
            <a:off x="3810000" y="1981200"/>
            <a:ext cx="1752600" cy="1048745"/>
          </a:xfrm>
          <a:prstGeom prst="rect">
            <a:avLst/>
          </a:prstGeom>
          <a:noFill/>
        </p:spPr>
      </p:pic>
      <p:pic>
        <p:nvPicPr>
          <p:cNvPr id="34822" name="Picture 6" descr="http://4.bp.blogspot.com/-48GeGDzIE90/Tu1uKY5RPtI/AAAAAAAAAAk/R7wQgqWf4S0/s1600/cartoons2-1fqu6fj.png"/>
          <p:cNvPicPr>
            <a:picLocks noChangeAspect="1" noChangeArrowheads="1"/>
          </p:cNvPicPr>
          <p:nvPr/>
        </p:nvPicPr>
        <p:blipFill>
          <a:blip r:embed="rId3" cstate="print"/>
          <a:srcRect/>
          <a:stretch>
            <a:fillRect/>
          </a:stretch>
        </p:blipFill>
        <p:spPr bwMode="auto">
          <a:xfrm>
            <a:off x="609600" y="3962400"/>
            <a:ext cx="3340100" cy="2505075"/>
          </a:xfrm>
          <a:prstGeom prst="rect">
            <a:avLst/>
          </a:prstGeom>
          <a:noFill/>
        </p:spPr>
      </p:pic>
      <p:sp>
        <p:nvSpPr>
          <p:cNvPr id="7" name="TextBox 6"/>
          <p:cNvSpPr txBox="1"/>
          <p:nvPr/>
        </p:nvSpPr>
        <p:spPr>
          <a:xfrm>
            <a:off x="2590800" y="4267200"/>
            <a:ext cx="914400" cy="830997"/>
          </a:xfrm>
          <a:prstGeom prst="rect">
            <a:avLst/>
          </a:prstGeom>
          <a:noFill/>
        </p:spPr>
        <p:txBody>
          <a:bodyPr wrap="square" rtlCol="0">
            <a:spAutoFit/>
          </a:bodyPr>
          <a:lstStyle/>
          <a:p>
            <a:r>
              <a:rPr lang="en-US" sz="1200" dirty="0" smtClean="0">
                <a:latin typeface="Comic Sans MS" pitchFamily="66" charset="0"/>
              </a:rPr>
              <a:t>Universal </a:t>
            </a:r>
          </a:p>
          <a:p>
            <a:r>
              <a:rPr lang="en-US" sz="1200" dirty="0" smtClean="0">
                <a:latin typeface="Comic Sans MS" pitchFamily="66" charset="0"/>
              </a:rPr>
              <a:t>Design</a:t>
            </a:r>
          </a:p>
          <a:p>
            <a:r>
              <a:rPr lang="en-US" sz="1200" dirty="0" smtClean="0">
                <a:latin typeface="Comic Sans MS" pitchFamily="66" charset="0"/>
              </a:rPr>
              <a:t>For Learning</a:t>
            </a:r>
            <a:endParaRPr lang="en-US" sz="1200" dirty="0">
              <a:latin typeface="Comic Sans MS" pitchFamily="66" charset="0"/>
            </a:endParaRPr>
          </a:p>
        </p:txBody>
      </p:sp>
    </p:spTree>
    <p:extLst>
      <p:ext uri="{BB962C8B-B14F-4D97-AF65-F5344CB8AC3E}">
        <p14:creationId xmlns:p14="http://schemas.microsoft.com/office/powerpoint/2010/main" xmlns="" val="4019807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Choices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 </a:t>
            </a:r>
          </a:p>
          <a:p>
            <a:pPr marL="0" indent="0">
              <a:buNone/>
            </a:pPr>
            <a:endParaRPr lang="en-US" dirty="0" smtClean="0"/>
          </a:p>
          <a:p>
            <a:pPr marL="0" indent="0">
              <a:buNone/>
            </a:pPr>
            <a:r>
              <a:rPr lang="en-US" dirty="0" smtClean="0"/>
              <a:t>Providing for student choice throughout the school day creates a positive learning environment during academic instruction, community based instruction, job sites, and unstructured times.</a:t>
            </a:r>
          </a:p>
          <a:p>
            <a:pPr marL="0" indent="0">
              <a:buNone/>
            </a:pPr>
            <a:endParaRPr lang="en-US" dirty="0" smtClean="0"/>
          </a:p>
          <a:p>
            <a:r>
              <a:rPr lang="en-US" dirty="0" smtClean="0"/>
              <a:t>Kind Manipulation</a:t>
            </a:r>
          </a:p>
          <a:p>
            <a:r>
              <a:rPr lang="en-US" dirty="0" smtClean="0"/>
              <a:t>First/Then</a:t>
            </a:r>
          </a:p>
          <a:p>
            <a:r>
              <a:rPr lang="en-US" dirty="0" smtClean="0"/>
              <a:t>Task/Activity</a:t>
            </a:r>
          </a:p>
          <a:p>
            <a:r>
              <a:rPr lang="en-US" dirty="0" smtClean="0"/>
              <a:t>Student Work Product</a:t>
            </a:r>
          </a:p>
          <a:p>
            <a:r>
              <a:rPr lang="en-US" dirty="0" err="1" smtClean="0"/>
              <a:t>Manipulatives</a:t>
            </a:r>
            <a:endParaRPr lang="en-US" dirty="0" smtClean="0"/>
          </a:p>
          <a:p>
            <a:r>
              <a:rPr lang="en-US" dirty="0" smtClean="0"/>
              <a:t>Seating Location</a:t>
            </a:r>
          </a:p>
          <a:p>
            <a:pPr marL="0" indent="0">
              <a:buNone/>
            </a:pPr>
            <a:endParaRPr lang="en-US" dirty="0" smtClean="0"/>
          </a:p>
          <a:p>
            <a:endParaRPr lang="en-US" dirty="0"/>
          </a:p>
        </p:txBody>
      </p:sp>
      <p:pic>
        <p:nvPicPr>
          <p:cNvPr id="5" name="Picture 4"/>
          <p:cNvPicPr>
            <a:picLocks noChangeAspect="1"/>
          </p:cNvPicPr>
          <p:nvPr/>
        </p:nvPicPr>
        <p:blipFill>
          <a:blip r:embed="rId3" cstate="print"/>
          <a:stretch>
            <a:fillRect/>
          </a:stretch>
        </p:blipFill>
        <p:spPr>
          <a:xfrm>
            <a:off x="685800" y="838200"/>
            <a:ext cx="2552700" cy="1808163"/>
          </a:xfrm>
          <a:prstGeom prst="rect">
            <a:avLst/>
          </a:prstGeom>
        </p:spPr>
      </p:pic>
    </p:spTree>
    <p:extLst>
      <p:ext uri="{BB962C8B-B14F-4D97-AF65-F5344CB8AC3E}">
        <p14:creationId xmlns:p14="http://schemas.microsoft.com/office/powerpoint/2010/main" xmlns="" val="41466479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Self-Management</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smtClean="0"/>
          </a:p>
          <a:p>
            <a:pPr marL="0" indent="0">
              <a:buNone/>
            </a:pPr>
            <a:r>
              <a:rPr lang="en-US" dirty="0" smtClean="0"/>
              <a:t>Providing direct instruction to teach students self-management skills will increase their engagement and independence while at school, home, work, and in their community.</a:t>
            </a:r>
          </a:p>
          <a:p>
            <a:pPr marL="0" indent="0">
              <a:buNone/>
            </a:pPr>
            <a:endParaRPr lang="en-US" dirty="0" smtClean="0"/>
          </a:p>
          <a:p>
            <a:r>
              <a:rPr lang="en-US" dirty="0" smtClean="0"/>
              <a:t>Task Analysis</a:t>
            </a:r>
          </a:p>
          <a:p>
            <a:r>
              <a:rPr lang="en-US" dirty="0" smtClean="0"/>
              <a:t>Group Work</a:t>
            </a:r>
          </a:p>
          <a:p>
            <a:r>
              <a:rPr lang="en-US" dirty="0" smtClean="0"/>
              <a:t>Individual Work</a:t>
            </a:r>
          </a:p>
          <a:p>
            <a:r>
              <a:rPr lang="en-US" dirty="0" smtClean="0"/>
              <a:t>Morning Routines</a:t>
            </a:r>
          </a:p>
          <a:p>
            <a:r>
              <a:rPr lang="en-US" dirty="0" smtClean="0"/>
              <a:t>Lunch Time</a:t>
            </a:r>
          </a:p>
          <a:p>
            <a:r>
              <a:rPr lang="en-US" dirty="0" smtClean="0"/>
              <a:t>Self-reflection</a:t>
            </a:r>
          </a:p>
          <a:p>
            <a:r>
              <a:rPr lang="en-US" dirty="0" smtClean="0"/>
              <a:t>Problem Solving</a:t>
            </a:r>
          </a:p>
          <a:p>
            <a:endParaRPr lang="en-US" dirty="0"/>
          </a:p>
        </p:txBody>
      </p:sp>
      <p:sp>
        <p:nvSpPr>
          <p:cNvPr id="4" name="Footer Placeholder 3"/>
          <p:cNvSpPr>
            <a:spLocks noGrp="1"/>
          </p:cNvSpPr>
          <p:nvPr>
            <p:ph type="ftr" sz="quarter" idx="11"/>
          </p:nvPr>
        </p:nvSpPr>
        <p:spPr/>
        <p:txBody>
          <a:bodyPr/>
          <a:lstStyle/>
          <a:p>
            <a:endParaRPr lang="en-US"/>
          </a:p>
        </p:txBody>
      </p:sp>
      <p:pic>
        <p:nvPicPr>
          <p:cNvPr id="5" name="Picture 4"/>
          <p:cNvPicPr>
            <a:picLocks noChangeAspect="1"/>
          </p:cNvPicPr>
          <p:nvPr/>
        </p:nvPicPr>
        <p:blipFill>
          <a:blip r:embed="rId3" cstate="print"/>
          <a:stretch>
            <a:fillRect/>
          </a:stretch>
        </p:blipFill>
        <p:spPr>
          <a:xfrm>
            <a:off x="4909367" y="3581400"/>
            <a:ext cx="2220866" cy="2158181"/>
          </a:xfrm>
          <a:prstGeom prst="rect">
            <a:avLst/>
          </a:prstGeom>
        </p:spPr>
      </p:pic>
    </p:spTree>
    <p:extLst>
      <p:ext uri="{BB962C8B-B14F-4D97-AF65-F5344CB8AC3E}">
        <p14:creationId xmlns:p14="http://schemas.microsoft.com/office/powerpoint/2010/main" xmlns="" val="39840492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Planning</a:t>
            </a:r>
            <a:endParaRPr lang="en-US" dirty="0"/>
          </a:p>
        </p:txBody>
      </p:sp>
      <p:sp>
        <p:nvSpPr>
          <p:cNvPr id="3" name="Content Placeholder 2"/>
          <p:cNvSpPr>
            <a:spLocks noGrp="1"/>
          </p:cNvSpPr>
          <p:nvPr>
            <p:ph idx="1"/>
          </p:nvPr>
        </p:nvSpPr>
        <p:spPr/>
        <p:txBody>
          <a:bodyPr/>
          <a:lstStyle/>
          <a:p>
            <a:pPr marL="0" indent="0">
              <a:buNone/>
            </a:pPr>
            <a:r>
              <a:rPr lang="en-US" dirty="0" smtClean="0"/>
              <a:t>Incorporating UDL principles when planning will reduce barriers in instruction and ensure that we provide appropriate accommodations, supports,  and challenges for all students.</a:t>
            </a:r>
            <a:endParaRPr lang="en-US" dirty="0"/>
          </a:p>
          <a:p>
            <a:pPr marL="0" indent="0">
              <a:buNone/>
            </a:pPr>
            <a:endParaRPr lang="en-US" dirty="0" smtClean="0"/>
          </a:p>
          <a:p>
            <a:r>
              <a:rPr lang="en-US" dirty="0" smtClean="0"/>
              <a:t>Frontloading</a:t>
            </a:r>
          </a:p>
          <a:p>
            <a:r>
              <a:rPr lang="en-US" dirty="0" smtClean="0"/>
              <a:t>Instructional Packets</a:t>
            </a:r>
          </a:p>
          <a:p>
            <a:r>
              <a:rPr lang="en-US" dirty="0" smtClean="0"/>
              <a:t>Instructional Activities</a:t>
            </a:r>
          </a:p>
          <a:p>
            <a:r>
              <a:rPr lang="en-US" dirty="0" smtClean="0"/>
              <a:t>Choices</a:t>
            </a:r>
            <a:endParaRPr lang="en-US" dirty="0"/>
          </a:p>
        </p:txBody>
      </p:sp>
      <p:sp>
        <p:nvSpPr>
          <p:cNvPr id="4" name="Footer Placeholder 3"/>
          <p:cNvSpPr>
            <a:spLocks noGrp="1"/>
          </p:cNvSpPr>
          <p:nvPr>
            <p:ph type="ftr" sz="quarter" idx="11"/>
          </p:nvPr>
        </p:nvSpPr>
        <p:spPr/>
        <p:txBody>
          <a:bodyPr/>
          <a:lstStyle/>
          <a:p>
            <a:endParaRPr lang="en-US"/>
          </a:p>
        </p:txBody>
      </p:sp>
      <p:sp>
        <p:nvSpPr>
          <p:cNvPr id="5" name="AutoShape 2" descr="data:image/jpeg;base64,/9j/4AAQSkZJRgABAQAAAQABAAD/2wCEAAkGBxMHEhQUERMVFhQTGB0aGRgYGRobGhweGyAcHxsdIBsbHCggGxolHB0bIjEiJSotMC4wGx81ODMsNyguLisBCgoKBQUFDgUFDisZExkrKysrKysrKysrKysrKysrKysrKysrKysrKysrKysrKysrKysrKysrKysrKysrKysrK//AABEIAM8A8wMBIgACEQEDEQH/xAAcAAEAAgIDAQAAAAAAAAAAAAAABgcEBQIDCAH/xABMEAABAwIEAwMGCgUKBQUAAAABAgMRAAQFEiExBgdBEyJRFDJhcYGRFRcjQlJUkpOh01NVYqLSCBYkMzVDcnOU0TREgrHBJUWjpOH/xAAUAQEAAAAAAAAAAAAAAAAAAAAA/8QAFBEBAAAAAAAAAAAAAAAAAAAAAP/aAAwDAQACEQMRAD8AvGlKUClKUClKUColzQ4pPCNgt5EdqtQbakEjMqTOngkKVrppHWpbVUc91eVnDLT6xdA6+b3cqNfvfdNB14By/wAUvbdpx/GrtpxaQpTYUteWdQCouCVZYnTed96y7jltiUfJ49dTPzs8R7Hd6s8DLoNhX2gqhHLfF5E46/E6wXZjrHym9ZfxbX/6+vf3vzqsylBWfxbX/wCvr39786nxbX/6+vf3vzqsylBWS+W2IQYx68npOeJ++rQ8R8G4vgVq9cHG31hlBXlBdEx0ntNKuuq55+Yj5FhK0dbhxtv3HtD100bj20Gp5CPX+KJfubt95xlUIa7ValSoElakhR2GgnqZHQ1blYOB2Qw23ZZAADTaUd3bugDSs6gUpSgUpSgUpSgUpSgUpSgUpSgUpSgUpSgUpSgUpUG4x5lMYG4La2Qbu8UcoZa1g/tEA6/siT6qCbOupYSVLISlIkkmAANySdhXm7izmOxjWLWlyWSbeyXpEKU4Aqc4SqAOhAPhuOk+Y4IxDjZQdxx8tMyCmzYVCRH0iJH4qVrunaquxrlpct4quwtwk5wXWlKUAOyJMEnUyIKSIkxMQaD0/h14nEWm3m5yOoStMiDlWARI6GDWRWBgFicMtbdlRBUyy22SNiUJCSRPTSs+gUpSgUpSgV5S5mcaXPEVy+yt2bZu4UWm8qQBkzISZjNJSSYJ616sImvGuP4G5hl87aZSFpdKEpJ3k9zUxoQUmT40HqHllxA7xPhzNw+EhxRWk5AQDlUUgwSYMDWpVWr4YwhOAWjFumIZbCTHU/OOw3VJ9tbSgUpSgUpSgUpSgUpSgUpSgUpSgUpSgUpSgV03d0iyQpx1QQhAKlKUYAA3JNd1V7xAwvizF0WSlA2Nm2l64bBBDjiirskLA1jQLynQgajUGg0OO8V3fFzbi2HU4bhaTlVeOyHXt/6pOhg9AmCY86ZTWz5YYjgOH/I4e6ntl6FTwKXXNtApaQCNu4mBoTG9QD+UHiizds2aQEW9u0lSUJ0TmVImBpokBIHTWN6qkGNqD3FUAU2lfE0q+Zhkj19tl/7E1FuRHHj2KrXZXbnaFKMzKlRmhOikE7r0giZOitSIjdcZDh/iS8Szdu57w5WU9kXiR3jCJbBbBzKMzqJ1igs6vhMVXyOVSG0dmnE8UCD80XACfdkivjHKCxJ/pDt3dJBkJeeOUbjTIEnr49PXQTq6xBm0jtHW0TtmWlMxvEnWuAxRgoK+2ayAwVZ05QYmJmJjWK0bPLrCmQALFiEgASnMdPEqkk+k71u8Pwe3wxKksMMtJX5yW20oCumoSADp40HWMdtT/wAyx96j/euxnF7d8hKH2VKOwDiST6gDWJiPC1jihl+0t3DEZlNIKoGoGaJA9vWqv5h8LcP8LBS3m1B5YlFu06oFRMwYJPZoJBE7CNBpFBafEfEDHDjC331pSlAMCdVHolI6kmqIx7h14ItsUvj/AEq+vmSEA6NtEKKUkeMBAg6pCQDqTWbwXyW+GmFP3qnLcu6stIiUpOxXnBPhCdDpqZMCW4ByPssMdQ66888W1ZgnRCDG05Rm0Ouih09oWlSoRywxZ/H03tw8tZaVdLQwkiAG0bFIjqTBMnVJGkVN6BSlKBSlKBSlKBSlKBSvgM19oFKUoFKUoFKUoFVbxZdr4ExcYgpBVZ3qEM3CgVHs1JgBZSNNEhMeML2J1tKsXFcObxZlxl5OZt1JSpO0g+kag+kbUHnj+UFahV6xcoUFs3LCShYIKSUEzBG4yqQZ/aqranHMPh674NmzWorslOFxhRAI2I0VHdXBhSRAMAxtUHoObLymDKFFJgiQSDBEESOhBI9temOVXLy0wJlq6BD77zYWl1SSEpCwlQCEk6f4j3t9pivMzaC4QEgkkwANSSdgB1NeusOxmy4Xtbdh+6ZbLTLacrjiAuAkJkpmdwdQOhoI01inE7ub+h2AAUQMxUMwGygA+dD6dazmXOJHEglGEpJ+afKJH2VEe41nXvM/CbKM162Z2yBbm3j2aVR7axvjdwb65/8AC/8AlUHGeI/DCP8A7VY2I4jj2Ftlx9zBW207qWq5SPeTv6K5cW827HA2ELYV5Q66kKbbTKYB2UvMJQI2BEnTSNRSahinNa5KglThT/0sMgwNJMJmJjVSsvWKCTXfOzE1LLLSLNxROVK2W3zmJ0GQLXJM6CU6+FZGF8rcZcfRfOrtVXBOci5WtZCthmAQUynSACQIHhUw4b4bseVptu2Cnbq8cDIfCQQhSholIJlCCdJEkzrpoJ/xBjTPDtuu4uFFLTcZiAVHvEJGg9JFBC2bHiVShnucOCZ1ISskD0DsxPvFZVzhOPKQoJxC1BjQpt9fZmJE+sVjfHThP6R37pVPjpwn9I790qghXKvD8YxazUbXEU27bTy0dmplCzm7q1GSk7ldTL+bPEH65b/07f8ABUP5f8wrXh5V8hDN0807dKdb7BoZUoXsCkrGQ6REfNqf2/MU3JAThOLd7Ym2CR9pTgAHpJoNY3hXE1tmSL2xdE6KcSUqj1IagfjvvXPyPif6xhvuc/Krf/zud/VeIfZt/wA+tRd82LbDHUt3dpfWuYkZ3mQEabmUrJUPSkGgx/I+J/rGG+5z8qnkfE/1jDfc5+VVh2lyi8QlxpaVoUJSpJCkkeII0IrtoK/s8P4iXPa3dgjwytLXPjMhMfjWcMFxl9BC8UYbUdi3aBRA01lTgE79DUyrW3uP2lgrI9dMNricq3UJVEkTClAxII9hoI/ZcMYmie2xp1Y6ZLW3RHrkLn8Ky08OXg/92ufurX8ms7+dlh9etPv2v4qzrbE2LtIW280tKtlJWlQMGDBBg6gighfD104/j+IpS6eybYZC24IBdITCgDtCQR6cw3ip/VTcosTRiGIY08pSe+8jKoqCu6C8AArqmAmI0gCrT8rb+mj7Q/3oO6laq44lsrVRQ5eWyFp3Sp5sEaTqCqRoQfbXWeLcPH/PWn37X8VBuaV8QoLAIIIOxG1KCieBMHxW6vb62+F32l2awO+hT4cBzgKyurhIIg9ZzDwmp2lniK17iXMMeCYhx1LyFq0GpS33QZ8KxLtAwzidhQgeW2a0GBqpSCVEnTTuoTr+zVj0FdXN5xMyYTb4YsRukugervuJM+zrXV8I8T/VMO+0v86rKpQVhjnDeN8WsqZvF4c20tI0bQ4tQUDMgq81Q2kE1RfGXCT/AAdcdjcplJ1Q4nzXE+KSRoRsQdj4iCfYdafirhu34qt1MXKZSdUqGikK6KSeih+OoMg0Hm8M4FY26bgG6unCvIbVa0slIgkrUpCFSkaRlO+/Wphw7xxw7ZslZw4NPIMhsoDyiSI7ri+n+LLvoKgnH3L654OdOZKnLck9m8kSCB0VHmKE9d4MTUPoLaf5w2+Y5MHtcs6Zssx6YbioZi/El5xaotpabAOvZW7CUgAQSZSkrIETKlGNasHlDy6w7ii08ofLrjiXFIW3myISRqAMsKMoUkzO8jpVtOYBbYDaXKbVhtoKaWTkESch3O9BUXLbk4jF2mbu9dlpxOZLLcgkHbMvQj1JHtq9MNw5rCm0tMNpbbQICUiB/wDp9J1NaHlh/ZNj/kpqUUEP4yshiN9hSNO4+48QYPdbbJmCfplAnoVA1LyM29R6wfGJYi+oJ7tm0lkK8VvZXXQI8EpY39MR1kVBw7JP0R7hTsk/RHuFc6UHFKAnYAVypSgViYrhjOLtKauG0uNr3SoSPR6iPEaisulBWvLIHhm8vsJUVFDSg/blXVtyJAnfKSASNM2farKquuYdscIxHDcRRsHRavQTqh0kJJiQQklRiJJKfZYtBo+ObxWH4deOIJCkW7hSRuFZSEn2GDWg4c5d4YuyaC7RtZdbSta1ypZUpIJOcnMnXoCPxrlzrufJ8HugFEKX2aBEyZcRmGnQpCgfEadamViwm2bQhIhKEpSB4AAAb+igifxV4R9ST9t3+OnxV4R9ST9t3+OpnSghnxV4R9ST9t3+OnxV4R9ST9t3+OpnSghnxV4R9ST9t3+OuOI8rMLurdbCLZDRVs4nVxJ6EKUSSP2ZiprSg8kN8Y4nwxmtGrpxCbda0BMI0IUZ3B6z1NfashnguyxZT7zzJU4u5uZOdwTD7oGgUBsBSgknHjwbxzBez/rZezECTkUAPDaO09Uk6VZVVni7a7vimzGbu29otwCPpdqg6+1Pu9NWZQKUpQKUpQYeMYcjF2HWHPMeQpB9SgRPrG9eLbq3VaLUhYhaFFKh4FJgjT017erxvxu6l7ELxTYhJuHIEAfOPhpQT3+TvjnkV65aqJy3KJSNfPblXqEoz66bD0VevFlyLOyunFAkIYcUQN9EGvJ3A98rDsQs3Ez3X25iNQVAKGvikke2vUPMy5FrhV8oiZYWn7Yyg+zNNBx5Yf2TY/5KakGI3icPacdXOVtJUY1OgmAOpOwHWo/yw/smx/yU1pud2JvYVYNuMpKgm5aU5rplQcwCuuUrSke6gkHA2EOYVbTcAC5uFqffiIDjhkpEE6JEIGp82pDVRsc6V4kmbPCrl8jz8pJCfahtX4gVk2nNS9Ur5XAr1KY3QHFGfUWU6e2gtOlVx8aL36mxL7pX+1ZSOZoIE4ViwMagWsifXnE+6gntKgSuZyUAk4Xi4A1JNqPzK5t818OKQpflDYIBOdhzuzvmIBGnWCfRNBOqVCfjZwf64Punvy62FvzCwu4SFC+twFbZlhJ9qVQR7RQY3Nq2F1hF4CSMqAsEbyhSVD8QKk+HXHlbTbhEFaEqjwzAGKi3Mm/auMIvFIdbUlTKgFJUkgmYgEGCZ09dZnLS4F1hVipIIAYQnXxQMp9kpNBp+b78s2TCcue5vmECTEQqZ9UhIP8Aiqe1BuI37G7xW0FxeoQ7ZhS026pAUtyAhRWTlzCJCR3tZ2NTZLqVaAgn10HOlKUClKUClK4Or7NJPgCfdQVNwQsuWaSokkuPkkmSSXnJJPU0rp5dveUWDSwIzKdMet1w0oMTiLjBrg3iO5ffS4tKrVDQDeUkE9kr5ygIhJ99b60544dcDVFylUwE9mkk+EZVEanSrPpQVjd83SgDssKv1HrnbyD3gKmsuw5gX9/OTA7sRHnqDe/h2iEz7KsOlBCmeK8SdIHwK6J6quWQPfXFzHcak5cJaidJu0THSdN6m9KCquNONMYwW0dW5hyGUlJT2ybhLnZlUJSrKBqZUI9Neca9Uc7btq2wi4S7u6UJbEwSvMFCPVlKj6EmvK9B22zSn1pSgStSgEgbyTA/GvVQsX+O7F63xK2XZ5ymMjqFkhJCgdjHeGoI1B0Ph5i4adat7u2W+opaQ8hS1ASQkKBJj1eE+o7V7PQsOAFJBBEgjUEHY+qg1vDGEfANoxbZ8/YoCM0RMdYkx6prPubZF2kocQlaFbpUApJ9YOhrtpQdVrbIs0hDaEoQNkpASkeoDQV20pQKUpQK+KAVodRX2lBrcRwC1xQQ/bMuDYZ20qjroSNNq093y4wq7SUqsWQD9AFB0/aQQoe+pVSgr97k3hDhkMLT6A65H7yiam2FYc3hLLbLKcrbSQlI8APT1PietZVKCF4/yww/iB9dxcIcU65GYhxQGgCRAGggAV8Y5UYRbnMi1KVDql+4B94dqa0oIn8XGHfonf8AVXX51Pi4w79E7/qrr86pZSgifxcYd+id/wBVdfnV1vctcPcEBD6fSLm4n95wiphSghDnLZoABm+xJhInutXSwDPWFBWvqiul7lgh9JSvFMWUlQgg3QII8CC3qKntKCBYfyuaw1tLbN9foQmYSFswJJJ/uPEk0qe0oFKUoFKUoFKUoKW/lLLIashJgrcJE6EgIgx4iT7z41vOEOUVixZNovWA88uHFqJWhSSR5gKVBWVMxB3OsbAYfPNIW/hAIBBuSCDqCMzU6eFWzQUnzP5QMsW/b4UyUrakuNBa150ayU5ySVj6IOomJMA7jkDxT8LWarVxUuWkBM7lo+b9kyn0DJVqV55xe0Vy04gacahNtcqBE6IDbiocSTsAhXeHgAig9DUpSgUpSgUpSgUpSgUpSgUpSgUpSgUpSgUpSgUpSgUpSgUpSgUpSgUpSgrznnha77DS61PaWjiXgUkhQA0UQR4A5v8ApnpUx4bxQY3asXCdnm0r9RI1HsMj2VnXDCblCkLAUhYKVA7EEQQfQRVf8qnvgVd1hLmi7NZWyTErZcOYK2EkFQkx88DpQWJVVfyh8O7axZuAmVWzw1jZKxB67FQR+FWrUE53Mqewe5yicpbUfUHEyaCbWjpeQhR3UkH3ia7a1vDN58IWdq7ly9qw2vLMxmQkxMCYneK2VApSlApSlApSlApSlApSlApSlApSlApSlApSlApSlApSlApSlApSo3x/xWODbQ3JbDhzpQlBXkzFXgcp1ABMR0NBJKq3m3m4aurHFmUn5JfY3EDzm1bA/vgE9SjwE6DD+d95iRysYZ2qhuG1LUROmsIMa108ccQY1xXaqtvgh1pCyCs5FrJCTIAlIy6gGd9KC8bO5RetocbUFIcSFJUNiFCQfaDUR5yXCbfB7vN85KUj1laYru5T4c/heF2zd0FhwBRyL85AK1FKfHzY0O0x0ioVzyxdGJPWWGIV33H0LcMSEhRyI0jvTmUYBGw8dAs3hK1VY2No2uMzdu0hUbSlCQY9EittXxIy6DYV9oFKUoFK1uLcQWuDD+kXDTXoWsBR66JmSfQBWO3j5u/+HtrhwSQVKR2KREa/LFJUDOhSCDBoN1StEHsSdzfI2jemhLzrsnXUgMogDTTr4isZOE4lcg9riCGyYgW9skZfEZnlOZgfUDQSatZjuP23DzfaXbyGk9Mx1PoSkd5R9ABrQXnAzuI/1+K4iTOnZLaZG3g21qd6+WXLHD2VBb6XLt0f3l04p1UawCDCSAD9HoOutBueFeJ7fitpTtqpSkIWWyVJKe8Ak7HWIUK3VQPGMRueAytxNqh/DyrMewQEPMad4qQkBDjYAEK0IHnExJ72+amFvIQpD6lqXolpDbinSddMgTM6R4ba0E1pUVa4hvcTANrhy0JJ8+7WlkRrr2ac7nSIIG4O1cl2WLXJM3dmykHuhFs44SD9IreGo01A1k7UEopUJxB7HMKSFITZXqUmChKVsOqGwIKnFNg7EjwBia5YFzHtr1YYu0Lsbo/3Vx3QdY7jhASoEggHSegoJpSlKBSlKBSlKBSlKBWPf3zWGoU484httO6lqCUj2mtDx9xkzwXbds4CpajlabG61evokbk/9yQKjnLWzd4sQnE8RcQ8pRPk7Sf6pkJJBVk27WZ7xkgAa+ASNXFS7oZrKxubhBghcIYQQZ28oWhatuiY13rD4uw6/wCIWUtt29gkTJN0S+UHUZkt9iUZoJgk9SIqZUoIbwhwL/Nsrd8qddfcRlMgJYBhIBDCIAgIQN9hEjp0PcS4hw2v/wBRtkO20x5TaBRyyYGdlRKhuNUkx6Zqc0oNHa8YWF2SlF5blQMFJcSDJ6QSDM9Kj3MbloxxrDqVdlcpTCXBqlY+aFjqB0UNRPWAKlWLcPWmM/8AEWzLvpWhJPXYxI3PvqNnlw3Y64fd3dmQNEodLjU+Km3c2b1SKCpLriHHuWhDLyypoHuKcHatK02S4YVH7MgiNhVhctOabvGL/YOWeWElSnW1KKExMBQKe7MQDm1NbK6ucXwvMm6tLfEbbxZAQ7l6lTKyUrMTCU+/Wu7gjjHCrmLe0CLVwqINupsNLz9RA0KtI3O0UHdx9zFt+CShDrbjjjicyUoAiAYkqJ09gNdGDM3HGjYefvEJtnIIYs1Eab5XLiA5PRSUhG0eNTK6tG7xJS62haTuFpCgeuxHjVc4ty2ewZxVzgVwbZxRlbCjLK9ZEAg5YlWhBGumXqE1wfhezwVWe3tmkLMy5lBcM7y4ZUZjXXWtxVW8Kc4mr1I8vaLEL7Pt0BSrZSwJgK1KCRrBnTWatBtwOgKSQUqEggyCDsQeooOVKUoFKUoFRfH+ArPGl9rkLFxuLhg9m6DqJzJ3OvUGpRUW4l4/sOHDkdezvbBloZ3CeggaJJ/aIoNateM8NBOjWJMIiSPkrqNZMaoWRpEamPHWmGc2cNuzkeWu1emFN3CFIKSN5UAUgesg+isdjFMd4hIUxbMWLJ1BuMy3jvHcEZemhEjxO1YyOULeIv8AlGKXbt45EKGUNJPgO4ZAHgCP/FBZlYuI4aziiMlw026g/NcSFD3Eege6sqlBDHeBlYcQvDLx+1IBHZKUX7ciNB2ThOWIEFJ0EgV1I4jxTBgfLsO7dI/vbFQX4z8ishc6T4d4damrrqWQVKISBuSYHvNa6/4js8OTneumEJ8VOJE6EwNdTAOg1oNTg3MTDcYV2bdylLgMFt0KaVOugDgAUdNhMaeNSqq54jxTAeKUHtQm6UBEsNuLeT1EKaTmSJHUxJ13qHcoeHMQfu1PF27t7FpZIbdUoKd+ikpMAwMuZcRpA6wF70pSgUpSg1nEOAW/EjJZumw4g6id0mCMyTulQk61X+D8D4jwI6r4KeaftnVSti4lChA3C0iJjSdOndMSLTpQQy646dw0JFxhOIhahqGUNPoB6wtt3XfqB6q4XXM+ysUhVwi7YkAw7bOpInx7sb6aEietTavikhYggEeBoIlg3MzC8YOVu7QlXg6C37isAH2GpaDm2rVYrwzZ4x/xFqy5pEqQnMBrsqJG52PWo4ngBeDa4TevWsf3Kz29udZIyOd5JOxUFTFBOaVX1xx7c8MkJxeyUhG3lVvLjBOkSD3m5PQyfXvUrwTiW0x5vtLa4bcSBJgwUjrmSYUn2gUGzedSwkqWQlKQSVEwABqSSdgBVacteHxiN7eYu4iBcOKFqFDXs9u1E7ZxoNAYzbhQNbLE7v8An86La1VOHtqm6fQe66RJFu2qIWknKVlOkaTrBnLTYZSEpASlIAAAgADYADYUHOo/x/fKw3DbxxvRaWVwfAkRPrEzUgqKc1XA3hN6VEAFojUxqSAB6ySBQa/lZgLQwW3adaSpNwgrWlaR3u0JIJ8e7lg7wBWqTYXfK9RVbhVzhJUCtrVT9vM51I+k3PePrOg1UZZy4YdtcMs0PhSXEspBSrQgfNBHQhMCOlSSgwsGxZnHGUP26wtpwSFD8QRuCDoQdRWbULueCV4W8u4wl5Nqt0fKMqTmtln6WQEFtfpT4bameq7wfG8TKUrv7a3bHnG2ZUVq1HV1Rj1gj1GgmGIYg1hiCt9xDaB85agkeO5qLu8wmLvOnDmnr5xJywykhoHXznlgISnTcE7iJEwsuWti2pLlwHbt1MntLpxTp1/ZJCNgB5vQVLLW2RZpCGkJQgbJSAlI9QGgoKl4++E27N25xC5LDCdBa2XnKzEBOd9Q7oJOpgiI0JMVHbXD3OUr7N+yryrDroAKUEpDgSsZk9YzRqCCAqCDlkVdXFuCDiOzftlEDtkEAkSAoaoMehQB9lRDlXco4gwxVjeICnLQm3faVuEgnJ18BAIjVBjaaCd4TibWMMoft1hxpwSlQ6/+QQZBB1BBB1FZRMVVDvCmL8GOKTgriHbRwlQYeKfkiYOhUQSN4g+sE96s3A+HMU4kdUrHFBNugDLbNLCUOK8XMhlSR9Eq1PSNCEkueLxclSMPZXeOJMFSCEsJP7T6u6Y6hGY+itU5w1i2NGbvEhbozSGrJJGnQdsuFzsdQRv6Im1paoskJbaQlCECEpSAlIHgANBXdQQW25U2AUldwX7pSUwDcOqWPToIGu8bVIcP4TscN/qbO3QYyyGkZiPAqiTsNz0rc0oFKUoFKUoFKUoFKUoFKUoFKUoPhE71XfGXKCx4hlbI8lePzmwMij+03oPamN9ZqxaUGBgOENYCw2wwgJQ2IAA3PUnxJOpJrPpSgVAudLD9zh0MNF4B5tTrYzEqbSSoiE6kZgmffU9pQVbw5zvscQhF0hy2cgySM7UjpmT3pPpTA8anzfEVm4ARdW5BEg9qjUHbrWNiHBuH4k4p16zYW4rzlKQJPTU9dK1d5ytwi8UFKskAgR3FONjr0bWATrvvQb/4ftPrTH3qP4q7bfF7e6OVt9pat4S4kn3A1EXeT+DrBAtSknqHnpHvcI/CsX4lsJ/Ru/eqoLESoK2M19qBM8prG0TDDl2wZkKauFpIVp3h0nQaxXZccG37GXyXGblOWAO3bae0iDJKRmM9TPtOtBOarDisDgXFWsSnLa3vyF0NYSuJQ5A30T4SMqvpV3KXxLhACQmyvZ+f/VqG51Etp6xoOnv0PMTG8QxSwube8wwNQlK+0RcNKCchCirLMxA2EnU0FzA5tRX2q35FcSrx3D+zdJLlors8x+cgiUe0CU+pI8asigUpSgUpSgUpSgUpSg//2Q=="/>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cstate="print"/>
          <a:stretch>
            <a:fillRect/>
          </a:stretch>
        </p:blipFill>
        <p:spPr>
          <a:xfrm>
            <a:off x="5029200" y="3581400"/>
            <a:ext cx="2940740" cy="2505075"/>
          </a:xfrm>
          <a:prstGeom prst="rect">
            <a:avLst/>
          </a:prstGeom>
        </p:spPr>
      </p:pic>
    </p:spTree>
    <p:extLst>
      <p:ext uri="{BB962C8B-B14F-4D97-AF65-F5344CB8AC3E}">
        <p14:creationId xmlns:p14="http://schemas.microsoft.com/office/powerpoint/2010/main" xmlns="" val="6892725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Routines</a:t>
            </a:r>
            <a:endParaRPr lang="en-US" dirty="0"/>
          </a:p>
        </p:txBody>
      </p:sp>
      <p:sp>
        <p:nvSpPr>
          <p:cNvPr id="3" name="Content Placeholder 2"/>
          <p:cNvSpPr>
            <a:spLocks noGrp="1"/>
          </p:cNvSpPr>
          <p:nvPr>
            <p:ph idx="1"/>
          </p:nvPr>
        </p:nvSpPr>
        <p:spPr>
          <a:xfrm>
            <a:off x="457200" y="1946448"/>
            <a:ext cx="8229600" cy="4389120"/>
          </a:xfrm>
        </p:spPr>
        <p:txBody>
          <a:bodyPr>
            <a:normAutofit fontScale="77500" lnSpcReduction="20000"/>
          </a:bodyPr>
          <a:lstStyle/>
          <a:p>
            <a:pPr marL="0" indent="0">
              <a:buNone/>
            </a:pPr>
            <a:r>
              <a:rPr lang="en-US" dirty="0" smtClean="0"/>
              <a:t>Once you have established routines, they require minimal time to implement, provide a predictable learning environment, and repetitive practice.</a:t>
            </a:r>
          </a:p>
          <a:p>
            <a:pPr marL="0" indent="0">
              <a:buNone/>
            </a:pPr>
            <a:endParaRPr lang="en-US" dirty="0" smtClean="0"/>
          </a:p>
          <a:p>
            <a:pPr marL="0" indent="0">
              <a:buNone/>
            </a:pPr>
            <a:endParaRPr lang="en-US" dirty="0" smtClean="0"/>
          </a:p>
          <a:p>
            <a:r>
              <a:rPr lang="en-US" dirty="0" smtClean="0"/>
              <a:t>Arrival, Lunchtime</a:t>
            </a:r>
            <a:r>
              <a:rPr lang="en-US" dirty="0"/>
              <a:t>, </a:t>
            </a:r>
            <a:r>
              <a:rPr lang="en-US" dirty="0" smtClean="0"/>
              <a:t>Dismissal</a:t>
            </a:r>
          </a:p>
          <a:p>
            <a:r>
              <a:rPr lang="en-US" dirty="0" smtClean="0"/>
              <a:t>Homework</a:t>
            </a:r>
            <a:endParaRPr lang="en-US" dirty="0"/>
          </a:p>
          <a:p>
            <a:r>
              <a:rPr lang="en-US" dirty="0" smtClean="0"/>
              <a:t>Beginning of Class period	</a:t>
            </a:r>
          </a:p>
          <a:p>
            <a:pPr lvl="1"/>
            <a:r>
              <a:rPr lang="en-US" dirty="0" smtClean="0"/>
              <a:t>Question of the Day</a:t>
            </a:r>
          </a:p>
          <a:p>
            <a:pPr lvl="1"/>
            <a:r>
              <a:rPr lang="en-US" dirty="0" smtClean="0"/>
              <a:t>Spelling Tests</a:t>
            </a:r>
          </a:p>
          <a:p>
            <a:r>
              <a:rPr lang="en-US" dirty="0" smtClean="0"/>
              <a:t> Instructional Routines</a:t>
            </a:r>
          </a:p>
          <a:p>
            <a:pPr lvl="1"/>
            <a:r>
              <a:rPr lang="en-US" dirty="0" err="1" smtClean="0"/>
              <a:t>Marzano</a:t>
            </a:r>
            <a:endParaRPr lang="en-US" dirty="0" smtClean="0"/>
          </a:p>
          <a:p>
            <a:pPr lvl="1"/>
            <a:r>
              <a:rPr lang="en-US" dirty="0" smtClean="0"/>
              <a:t>Writing Four Square</a:t>
            </a:r>
          </a:p>
          <a:p>
            <a:pPr lvl="1"/>
            <a:r>
              <a:rPr lang="en-US" dirty="0" smtClean="0"/>
              <a:t>Independent Work Folders</a:t>
            </a:r>
          </a:p>
          <a:p>
            <a:pPr lvl="1"/>
            <a:r>
              <a:rPr lang="en-US" dirty="0" smtClean="0"/>
              <a:t>Data Sheets</a:t>
            </a:r>
          </a:p>
          <a:p>
            <a:endParaRPr lang="en-US" dirty="0"/>
          </a:p>
        </p:txBody>
      </p:sp>
      <p:sp>
        <p:nvSpPr>
          <p:cNvPr id="4" name="Footer Placeholder 3"/>
          <p:cNvSpPr>
            <a:spLocks noGrp="1"/>
          </p:cNvSpPr>
          <p:nvPr>
            <p:ph type="ftr" sz="quarter" idx="11"/>
          </p:nvPr>
        </p:nvSpPr>
        <p:spPr/>
        <p:txBody>
          <a:bodyPr/>
          <a:lstStyle/>
          <a:p>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10200" y="3429000"/>
            <a:ext cx="2562225" cy="1790700"/>
          </a:xfrm>
          <a:prstGeom prst="rect">
            <a:avLst/>
          </a:prstGeom>
        </p:spPr>
      </p:pic>
    </p:spTree>
    <p:extLst>
      <p:ext uri="{BB962C8B-B14F-4D97-AF65-F5344CB8AC3E}">
        <p14:creationId xmlns:p14="http://schemas.microsoft.com/office/powerpoint/2010/main" xmlns="" val="19998493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Challenging Students</a:t>
            </a:r>
            <a:endParaRPr lang="en-US" dirty="0"/>
          </a:p>
        </p:txBody>
      </p:sp>
      <p:sp>
        <p:nvSpPr>
          <p:cNvPr id="3" name="Content Placeholder 2"/>
          <p:cNvSpPr>
            <a:spLocks noGrp="1"/>
          </p:cNvSpPr>
          <p:nvPr>
            <p:ph idx="1"/>
          </p:nvPr>
        </p:nvSpPr>
        <p:spPr>
          <a:xfrm>
            <a:off x="4191000" y="1965626"/>
            <a:ext cx="4724400" cy="4389120"/>
          </a:xfrm>
        </p:spPr>
        <p:txBody>
          <a:bodyPr>
            <a:normAutofit fontScale="85000" lnSpcReduction="10000"/>
          </a:bodyPr>
          <a:lstStyle/>
          <a:p>
            <a:pPr marL="0" indent="0">
              <a:buNone/>
            </a:pPr>
            <a:r>
              <a:rPr lang="en-US" dirty="0" smtClean="0"/>
              <a:t>Challenging behaviors will begin to decrease as more principles of UDL are incorporated into the classroom.</a:t>
            </a:r>
          </a:p>
          <a:p>
            <a:pPr marL="0" indent="0">
              <a:buNone/>
            </a:pPr>
            <a:endParaRPr lang="en-US" dirty="0" smtClean="0"/>
          </a:p>
          <a:p>
            <a:r>
              <a:rPr lang="en-US" dirty="0" smtClean="0"/>
              <a:t>Choices</a:t>
            </a:r>
          </a:p>
          <a:p>
            <a:r>
              <a:rPr lang="en-US" dirty="0" smtClean="0"/>
              <a:t>Individualized Work Schedules</a:t>
            </a:r>
          </a:p>
          <a:p>
            <a:r>
              <a:rPr lang="en-US" dirty="0" smtClean="0"/>
              <a:t>Seating options</a:t>
            </a:r>
          </a:p>
          <a:p>
            <a:r>
              <a:rPr lang="en-US" dirty="0" smtClean="0"/>
              <a:t>One-to-One Time</a:t>
            </a:r>
          </a:p>
          <a:p>
            <a:r>
              <a:rPr lang="en-US" dirty="0" smtClean="0"/>
              <a:t>Simplifying and Reducing </a:t>
            </a:r>
          </a:p>
          <a:p>
            <a:r>
              <a:rPr lang="en-US" dirty="0"/>
              <a:t>G</a:t>
            </a:r>
            <a:r>
              <a:rPr lang="en-US" dirty="0" smtClean="0"/>
              <a:t>roup “Leader”</a:t>
            </a:r>
          </a:p>
          <a:p>
            <a:r>
              <a:rPr lang="en-US" dirty="0" smtClean="0"/>
              <a:t>Roles in </a:t>
            </a:r>
            <a:r>
              <a:rPr lang="en-US" dirty="0"/>
              <a:t>C</a:t>
            </a:r>
            <a:r>
              <a:rPr lang="en-US" dirty="0" smtClean="0"/>
              <a:t>lassroom</a:t>
            </a:r>
          </a:p>
          <a:p>
            <a:r>
              <a:rPr lang="en-US" dirty="0" smtClean="0"/>
              <a:t>Behavior Management Charts </a:t>
            </a:r>
            <a:endParaRPr lang="en-US" dirty="0"/>
          </a:p>
          <a:p>
            <a:endParaRPr lang="en-US" dirty="0"/>
          </a:p>
        </p:txBody>
      </p:sp>
      <p:sp>
        <p:nvSpPr>
          <p:cNvPr id="4" name="Footer Placeholder 3"/>
          <p:cNvSpPr>
            <a:spLocks noGrp="1"/>
          </p:cNvSpPr>
          <p:nvPr>
            <p:ph type="ftr" sz="quarter" idx="11"/>
          </p:nvPr>
        </p:nvSpPr>
        <p:spPr/>
        <p:txBody>
          <a:bodyPr/>
          <a:lstStyle/>
          <a:p>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 y="1810191"/>
            <a:ext cx="2995069" cy="4327874"/>
          </a:xfrm>
          <a:prstGeom prst="rect">
            <a:avLst/>
          </a:prstGeom>
        </p:spPr>
      </p:pic>
    </p:spTree>
    <p:extLst>
      <p:ext uri="{BB962C8B-B14F-4D97-AF65-F5344CB8AC3E}">
        <p14:creationId xmlns:p14="http://schemas.microsoft.com/office/powerpoint/2010/main" xmlns="" val="10619106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Student Challenges</a:t>
            </a:r>
            <a:endParaRPr lang="en-US" dirty="0"/>
          </a:p>
        </p:txBody>
      </p:sp>
      <p:sp>
        <p:nvSpPr>
          <p:cNvPr id="3" name="Content Placeholder 2"/>
          <p:cNvSpPr>
            <a:spLocks noGrp="1"/>
          </p:cNvSpPr>
          <p:nvPr>
            <p:ph idx="1"/>
          </p:nvPr>
        </p:nvSpPr>
        <p:spPr>
          <a:xfrm>
            <a:off x="457200" y="2011680"/>
            <a:ext cx="8229600" cy="4389120"/>
          </a:xfrm>
        </p:spPr>
        <p:txBody>
          <a:bodyPr>
            <a:normAutofit fontScale="77500" lnSpcReduction="20000"/>
          </a:bodyPr>
          <a:lstStyle/>
          <a:p>
            <a:pPr marL="0" indent="0">
              <a:buNone/>
            </a:pPr>
            <a:r>
              <a:rPr lang="en-US" sz="2800" dirty="0"/>
              <a:t>Students in the LFI and SCB Programs need support in many different areas. </a:t>
            </a:r>
          </a:p>
          <a:p>
            <a:pPr marL="0" indent="0">
              <a:buNone/>
            </a:pPr>
            <a:endParaRPr lang="en-US" dirty="0" smtClean="0"/>
          </a:p>
          <a:p>
            <a:r>
              <a:rPr lang="en-US" sz="2300" dirty="0" smtClean="0"/>
              <a:t>Physical</a:t>
            </a:r>
          </a:p>
          <a:p>
            <a:pPr lvl="1"/>
            <a:r>
              <a:rPr lang="en-US" sz="2300" dirty="0" smtClean="0"/>
              <a:t>Bathroom</a:t>
            </a:r>
          </a:p>
          <a:p>
            <a:pPr lvl="1"/>
            <a:r>
              <a:rPr lang="en-US" sz="2300" dirty="0" smtClean="0"/>
              <a:t>Feeding</a:t>
            </a:r>
          </a:p>
          <a:p>
            <a:pPr lvl="1"/>
            <a:r>
              <a:rPr lang="en-US" sz="2300" dirty="0" smtClean="0"/>
              <a:t>Mobility</a:t>
            </a:r>
          </a:p>
          <a:p>
            <a:pPr lvl="1"/>
            <a:endParaRPr lang="en-US" sz="2300" dirty="0" smtClean="0"/>
          </a:p>
          <a:p>
            <a:pPr lvl="0">
              <a:buClr>
                <a:srgbClr val="0BD0D9"/>
              </a:buClr>
            </a:pPr>
            <a:r>
              <a:rPr lang="en-US" sz="2300" dirty="0" smtClean="0">
                <a:solidFill>
                  <a:prstClr val="black"/>
                </a:solidFill>
              </a:rPr>
              <a:t>Cognitive</a:t>
            </a:r>
          </a:p>
          <a:p>
            <a:pPr lvl="1">
              <a:buClr>
                <a:srgbClr val="0BD0D9"/>
              </a:buClr>
            </a:pPr>
            <a:r>
              <a:rPr lang="en-US" sz="2300" dirty="0" smtClean="0"/>
              <a:t>Identifying </a:t>
            </a:r>
            <a:r>
              <a:rPr lang="en-US" sz="2300" dirty="0"/>
              <a:t>personal </a:t>
            </a:r>
            <a:r>
              <a:rPr lang="en-US" sz="2300" dirty="0" smtClean="0"/>
              <a:t>preferences</a:t>
            </a:r>
          </a:p>
          <a:p>
            <a:pPr lvl="1">
              <a:buClr>
                <a:srgbClr val="0BD0D9"/>
              </a:buClr>
            </a:pPr>
            <a:r>
              <a:rPr lang="en-US" sz="2300" dirty="0" smtClean="0"/>
              <a:t>Making choices</a:t>
            </a:r>
          </a:p>
          <a:p>
            <a:pPr lvl="1">
              <a:buClr>
                <a:srgbClr val="0BD0D9"/>
              </a:buClr>
            </a:pPr>
            <a:endParaRPr lang="en-US" sz="2300" dirty="0" smtClean="0"/>
          </a:p>
          <a:p>
            <a:pPr lvl="0">
              <a:buClr>
                <a:srgbClr val="0BD0D9"/>
              </a:buClr>
            </a:pPr>
            <a:r>
              <a:rPr lang="en-US" sz="2300" dirty="0" smtClean="0">
                <a:solidFill>
                  <a:prstClr val="black"/>
                </a:solidFill>
              </a:rPr>
              <a:t>Emotional</a:t>
            </a:r>
          </a:p>
          <a:p>
            <a:pPr lvl="1">
              <a:buClr>
                <a:srgbClr val="0BD0D9"/>
              </a:buClr>
            </a:pPr>
            <a:r>
              <a:rPr lang="en-US" sz="2300" dirty="0" smtClean="0"/>
              <a:t>Identifying feelings</a:t>
            </a:r>
          </a:p>
          <a:p>
            <a:pPr lvl="1">
              <a:buClr>
                <a:srgbClr val="0BD0D9"/>
              </a:buClr>
            </a:pPr>
            <a:r>
              <a:rPr lang="en-US" sz="2300" dirty="0" smtClean="0"/>
              <a:t>Identifying </a:t>
            </a:r>
            <a:r>
              <a:rPr lang="en-US" sz="2300" dirty="0"/>
              <a:t>and demonstrating appropriate response</a:t>
            </a:r>
          </a:p>
          <a:p>
            <a:endParaRPr lang="en-US" dirty="0"/>
          </a:p>
        </p:txBody>
      </p:sp>
      <p:sp>
        <p:nvSpPr>
          <p:cNvPr id="4" name="Footer Placeholder 3"/>
          <p:cNvSpPr>
            <a:spLocks noGrp="1"/>
          </p:cNvSpPr>
          <p:nvPr>
            <p:ph type="ftr" sz="quarter" idx="11"/>
          </p:nvPr>
        </p:nvSpPr>
        <p:spPr/>
        <p:txBody>
          <a:bodyPr/>
          <a:lstStyle/>
          <a:p>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29200" y="2794120"/>
            <a:ext cx="3403600" cy="2307641"/>
          </a:xfrm>
          <a:prstGeom prst="rect">
            <a:avLst/>
          </a:prstGeom>
        </p:spPr>
      </p:pic>
    </p:spTree>
    <p:extLst>
      <p:ext uri="{BB962C8B-B14F-4D97-AF65-F5344CB8AC3E}">
        <p14:creationId xmlns:p14="http://schemas.microsoft.com/office/powerpoint/2010/main" xmlns="" val="42251621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Teacher Challenges</a:t>
            </a:r>
            <a:endParaRPr lang="en-US" dirty="0"/>
          </a:p>
        </p:txBody>
      </p:sp>
      <p:sp>
        <p:nvSpPr>
          <p:cNvPr id="3" name="Content Placeholder 2"/>
          <p:cNvSpPr>
            <a:spLocks noGrp="1"/>
          </p:cNvSpPr>
          <p:nvPr>
            <p:ph idx="1"/>
          </p:nvPr>
        </p:nvSpPr>
        <p:spPr/>
        <p:txBody>
          <a:bodyPr>
            <a:normAutofit fontScale="32500" lnSpcReduction="20000"/>
          </a:bodyPr>
          <a:lstStyle/>
          <a:p>
            <a:pPr marL="667512" lvl="2" indent="0">
              <a:buNone/>
            </a:pPr>
            <a:endParaRPr lang="en-US" sz="3100" dirty="0"/>
          </a:p>
          <a:p>
            <a:pPr marL="0" indent="0">
              <a:buNone/>
            </a:pPr>
            <a:r>
              <a:rPr lang="en-US" sz="4500" dirty="0" smtClean="0"/>
              <a:t>LFI </a:t>
            </a:r>
            <a:r>
              <a:rPr lang="en-US" sz="4500" dirty="0"/>
              <a:t>and SCB Programs </a:t>
            </a:r>
            <a:r>
              <a:rPr lang="en-US" sz="4500" dirty="0" smtClean="0"/>
              <a:t>present unique challenges for teachers.</a:t>
            </a:r>
          </a:p>
          <a:p>
            <a:pPr marL="0" indent="0">
              <a:buNone/>
            </a:pPr>
            <a:r>
              <a:rPr lang="en-US" sz="3600" dirty="0" smtClean="0"/>
              <a:t> </a:t>
            </a:r>
            <a:endParaRPr lang="en-US" sz="3600" dirty="0"/>
          </a:p>
          <a:p>
            <a:r>
              <a:rPr lang="en-US" sz="3800" dirty="0" smtClean="0"/>
              <a:t>Staffing</a:t>
            </a:r>
            <a:endParaRPr lang="en-US" sz="3800" dirty="0"/>
          </a:p>
          <a:p>
            <a:pPr lvl="1"/>
            <a:r>
              <a:rPr lang="en-US" sz="3800" dirty="0"/>
              <a:t>Hours Provided vs. Student Needs</a:t>
            </a:r>
          </a:p>
          <a:p>
            <a:pPr lvl="1"/>
            <a:r>
              <a:rPr lang="en-US" sz="3800" dirty="0"/>
              <a:t>Training </a:t>
            </a:r>
          </a:p>
          <a:p>
            <a:pPr lvl="1"/>
            <a:r>
              <a:rPr lang="en-US" sz="3800" dirty="0" smtClean="0"/>
              <a:t>Buy-In</a:t>
            </a:r>
          </a:p>
          <a:p>
            <a:pPr lvl="1"/>
            <a:endParaRPr lang="en-US" sz="3800" dirty="0"/>
          </a:p>
          <a:p>
            <a:r>
              <a:rPr lang="en-US" sz="3800" dirty="0"/>
              <a:t>Materials</a:t>
            </a:r>
          </a:p>
          <a:p>
            <a:pPr lvl="1"/>
            <a:r>
              <a:rPr lang="en-US" sz="3800" dirty="0"/>
              <a:t>High School Level- same students for 6-8 years</a:t>
            </a:r>
          </a:p>
          <a:p>
            <a:pPr lvl="1"/>
            <a:r>
              <a:rPr lang="en-US" sz="3800" dirty="0"/>
              <a:t>Extreme Range of </a:t>
            </a:r>
            <a:r>
              <a:rPr lang="en-US" sz="3800" dirty="0" smtClean="0"/>
              <a:t>Levels</a:t>
            </a:r>
          </a:p>
          <a:p>
            <a:pPr lvl="1"/>
            <a:r>
              <a:rPr lang="en-US" sz="3800" dirty="0" smtClean="0"/>
              <a:t>Limited opportunities to share materials</a:t>
            </a:r>
          </a:p>
          <a:p>
            <a:pPr lvl="1"/>
            <a:endParaRPr lang="en-US" sz="3800" dirty="0"/>
          </a:p>
          <a:p>
            <a:r>
              <a:rPr lang="en-US" sz="3800" dirty="0"/>
              <a:t>Related Service Providers</a:t>
            </a:r>
          </a:p>
          <a:p>
            <a:pPr lvl="1"/>
            <a:r>
              <a:rPr lang="en-US" sz="3800" dirty="0"/>
              <a:t>Multiple Providers</a:t>
            </a:r>
          </a:p>
          <a:p>
            <a:pPr lvl="1"/>
            <a:r>
              <a:rPr lang="en-US" sz="3800" dirty="0" smtClean="0"/>
              <a:t>Schedules</a:t>
            </a:r>
          </a:p>
          <a:p>
            <a:pPr lvl="1"/>
            <a:endParaRPr lang="en-US" sz="3800" dirty="0"/>
          </a:p>
          <a:p>
            <a:r>
              <a:rPr lang="en-US" sz="3800" dirty="0"/>
              <a:t>Limited Opportunities for Professional </a:t>
            </a:r>
            <a:r>
              <a:rPr lang="en-US" sz="3800" dirty="0" smtClean="0"/>
              <a:t>Conversation</a:t>
            </a:r>
          </a:p>
          <a:p>
            <a:pPr lvl="1"/>
            <a:r>
              <a:rPr lang="en-US" sz="3800" dirty="0" smtClean="0"/>
              <a:t>Single </a:t>
            </a:r>
            <a:r>
              <a:rPr lang="en-US" sz="3800" dirty="0"/>
              <a:t>Sites</a:t>
            </a:r>
          </a:p>
          <a:p>
            <a:pPr lvl="1"/>
            <a:r>
              <a:rPr lang="en-US" sz="3400" dirty="0"/>
              <a:t>Limited Professional </a:t>
            </a:r>
            <a:r>
              <a:rPr lang="en-US" sz="3400" dirty="0" smtClean="0"/>
              <a:t>Development</a:t>
            </a:r>
          </a:p>
          <a:p>
            <a:pPr lvl="1"/>
            <a:endParaRPr lang="en-US" sz="3400" dirty="0" smtClean="0"/>
          </a:p>
          <a:p>
            <a:pPr lvl="0">
              <a:buClr>
                <a:srgbClr val="0BD0D9"/>
              </a:buClr>
            </a:pPr>
            <a:r>
              <a:rPr lang="en-US" sz="3700" dirty="0">
                <a:solidFill>
                  <a:prstClr val="black"/>
                </a:solidFill>
              </a:rPr>
              <a:t>Advocating for Our Students and Programs</a:t>
            </a:r>
          </a:p>
          <a:p>
            <a:pPr lvl="1"/>
            <a:endParaRPr lang="en-US" sz="3400" dirty="0" smtClean="0"/>
          </a:p>
          <a:p>
            <a:pPr lvl="1"/>
            <a:endParaRPr lang="en-US" sz="3400" dirty="0"/>
          </a:p>
          <a:p>
            <a:pPr lvl="1"/>
            <a:endParaRPr lang="en-US" dirty="0"/>
          </a:p>
          <a:p>
            <a:pPr marL="393192" lvl="1" indent="0">
              <a:buNone/>
            </a:pPr>
            <a:endParaRPr lang="en-US" dirty="0"/>
          </a:p>
          <a:p>
            <a:endParaRPr lang="en-US" dirty="0"/>
          </a:p>
        </p:txBody>
      </p:sp>
      <p:sp>
        <p:nvSpPr>
          <p:cNvPr id="4" name="Footer Placeholder 3"/>
          <p:cNvSpPr>
            <a:spLocks noGrp="1"/>
          </p:cNvSpPr>
          <p:nvPr>
            <p:ph type="ftr" sz="quarter" idx="11"/>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15000" y="2743200"/>
            <a:ext cx="2667000" cy="2667000"/>
          </a:xfrm>
          <a:prstGeom prst="rect">
            <a:avLst/>
          </a:prstGeom>
        </p:spPr>
      </p:pic>
    </p:spTree>
    <p:extLst>
      <p:ext uri="{BB962C8B-B14F-4D97-AF65-F5344CB8AC3E}">
        <p14:creationId xmlns:p14="http://schemas.microsoft.com/office/powerpoint/2010/main" xmlns="" val="26930458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69983"/>
            <a:ext cx="8229600" cy="1143000"/>
          </a:xfrm>
        </p:spPr>
        <p:txBody>
          <a:bodyPr>
            <a:normAutofit fontScale="90000"/>
          </a:bodyPr>
          <a:lstStyle/>
          <a:p>
            <a:pPr algn="ctr"/>
            <a:r>
              <a:rPr lang="en-US" sz="6000" dirty="0" smtClean="0"/>
              <a:t>Break</a:t>
            </a:r>
            <a:r>
              <a:rPr lang="en-US" dirty="0" smtClean="0"/>
              <a:t/>
            </a:r>
            <a:br>
              <a:rPr lang="en-US" dirty="0" smtClean="0"/>
            </a:br>
            <a:endParaRPr lang="en-US" dirty="0"/>
          </a:p>
        </p:txBody>
      </p:sp>
      <p:sp>
        <p:nvSpPr>
          <p:cNvPr id="4" name="Footer Placeholder 3"/>
          <p:cNvSpPr>
            <a:spLocks noGrp="1"/>
          </p:cNvSpPr>
          <p:nvPr>
            <p:ph type="ftr" sz="quarter" idx="11"/>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00400" y="2409132"/>
            <a:ext cx="2757791" cy="2880360"/>
          </a:xfrm>
          <a:prstGeom prst="rect">
            <a:avLst/>
          </a:prstGeom>
        </p:spPr>
      </p:pic>
    </p:spTree>
    <p:extLst>
      <p:ext uri="{BB962C8B-B14F-4D97-AF65-F5344CB8AC3E}">
        <p14:creationId xmlns:p14="http://schemas.microsoft.com/office/powerpoint/2010/main" xmlns="" val="6604479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pPr algn="ctr"/>
            <a:r>
              <a:rPr lang="en-US" dirty="0" smtClean="0"/>
              <a:t>Collaborative Knowledge</a:t>
            </a:r>
            <a:br>
              <a:rPr lang="en-US" dirty="0" smtClean="0"/>
            </a:br>
            <a:r>
              <a:rPr lang="en-US" sz="2000" dirty="0" smtClean="0"/>
              <a:t>Poster Activity</a:t>
            </a:r>
            <a:endParaRPr lang="en-US" dirty="0"/>
          </a:p>
        </p:txBody>
      </p:sp>
      <p:sp>
        <p:nvSpPr>
          <p:cNvPr id="3" name="Content Placeholder 2"/>
          <p:cNvSpPr>
            <a:spLocks noGrp="1"/>
          </p:cNvSpPr>
          <p:nvPr>
            <p:ph idx="1"/>
          </p:nvPr>
        </p:nvSpPr>
        <p:spPr>
          <a:xfrm>
            <a:off x="457200" y="2362200"/>
            <a:ext cx="8229600" cy="4389120"/>
          </a:xfrm>
        </p:spPr>
        <p:txBody>
          <a:bodyPr>
            <a:normAutofit fontScale="62500" lnSpcReduction="20000"/>
          </a:bodyPr>
          <a:lstStyle/>
          <a:p>
            <a:pPr>
              <a:buNone/>
            </a:pPr>
            <a:r>
              <a:rPr lang="en-US" sz="2800" dirty="0"/>
              <a:t>Directions:</a:t>
            </a:r>
          </a:p>
          <a:p>
            <a:pPr>
              <a:buNone/>
            </a:pPr>
            <a:endParaRPr lang="en-US" sz="2800" dirty="0"/>
          </a:p>
          <a:p>
            <a:r>
              <a:rPr lang="en-US" sz="2800" dirty="0"/>
              <a:t> </a:t>
            </a:r>
            <a:r>
              <a:rPr lang="en-US" sz="2800" dirty="0" smtClean="0"/>
              <a:t>Choose a poster. Please try to keep groups to no more than </a:t>
            </a:r>
            <a:r>
              <a:rPr lang="en-US" sz="2800" dirty="0" smtClean="0"/>
              <a:t>5</a:t>
            </a:r>
            <a:r>
              <a:rPr lang="en-US" sz="2800" dirty="0" smtClean="0"/>
              <a:t> </a:t>
            </a:r>
            <a:r>
              <a:rPr lang="en-US" sz="2800" dirty="0" smtClean="0"/>
              <a:t>people.</a:t>
            </a:r>
            <a:endParaRPr lang="en-US" sz="2800" dirty="0"/>
          </a:p>
          <a:p>
            <a:pPr marL="0" indent="0">
              <a:buNone/>
            </a:pPr>
            <a:endParaRPr lang="en-US" sz="2800" dirty="0"/>
          </a:p>
          <a:p>
            <a:r>
              <a:rPr lang="en-US" sz="2800" dirty="0" smtClean="0"/>
              <a:t>Without discussing, use the post-it notes to write one thing you currently do in your classroom that relates to the poster topic. You can write more than one note. If what you do is already written, place a check mark on that post-it note. </a:t>
            </a:r>
            <a:endParaRPr lang="en-US" sz="2800" dirty="0"/>
          </a:p>
          <a:p>
            <a:pPr marL="0" indent="0">
              <a:buNone/>
            </a:pPr>
            <a:endParaRPr lang="en-US" sz="2800" dirty="0"/>
          </a:p>
          <a:p>
            <a:r>
              <a:rPr lang="en-US" sz="2800" dirty="0" smtClean="0"/>
              <a:t>You will have 2 minutes at each poster. When time is up, you will rotate to the next poster as a group.</a:t>
            </a:r>
          </a:p>
          <a:p>
            <a:endParaRPr lang="en-US" sz="2800" dirty="0"/>
          </a:p>
          <a:p>
            <a:r>
              <a:rPr lang="en-US" sz="2800" dirty="0" smtClean="0"/>
              <a:t>When you return to your original poster, you will have 5 minutes as a group to discuss the strategies on the poster and to pick 3 to share with the whole group.</a:t>
            </a:r>
          </a:p>
          <a:p>
            <a:endParaRPr lang="en-US" sz="2800" dirty="0"/>
          </a:p>
          <a:p>
            <a:r>
              <a:rPr lang="en-US" sz="2800" dirty="0" smtClean="0"/>
              <a:t>Choose a spokesperson who will share with the group when we come together.</a:t>
            </a:r>
            <a:endParaRPr lang="en-US" sz="2800" dirty="0"/>
          </a:p>
          <a:p>
            <a:pPr marL="0" indent="0">
              <a:buNone/>
            </a:pPr>
            <a:endParaRPr lang="en-US" sz="2800" dirty="0"/>
          </a:p>
        </p:txBody>
      </p:sp>
      <p:sp>
        <p:nvSpPr>
          <p:cNvPr id="5" name="AutoShape 2" descr="data:image/jpeg;base64,/9j/4AAQSkZJRgABAQAAAQABAAD/2wCEAAkGBxASEBIUDxAQEBAQEBYQEA8QFRAUEBEUFBUXGBQUFRUYHCggGBolHRQUITEhJSkrLi4uFx8zODMsNygtLisBCgoKDg0OGxAQGy4lICQsLCwrNSwsLCwvLywsLC0sLCwsNCwsLCw1NywsLCwsLCwsLC8sLCwsLywsLCwsLCwsLP/AABEIANEA8QMBEQACEQEDEQH/xAAbAAEAAgMBAQAAAAAAAAAAAAAAAgMBBAUGB//EADcQAAIBAgQDBgMHBQADAAAAAAABAgMRBBIhMQVBUQYTImFxgTKRsRQjQlKhwdEVcuHw8QdDgv/EABsBAQACAwEBAAAAAAAAAAAAAAAEBQECAwYH/8QAMBEBAAICAQMCAwcEAwEAAAAAAAECAxEEEiExBUETUWEiMnGBocHRBhSx8DOR4ST/2gAMAwEAAhEDEQA/APuIAAAAAAAAAAAAAAAAAAAAAAAAAAAAAAAAAAAAAAAAAAAAAAAAAAAAAAAAAAAAAAAAAAAAAAAAAAAAAAAAAAAAAAAAAAAAAAAAAAAAAAAAAAAAAAAAAAAAAAAAABCVRXsBCNdXt12AuAARnJJXYFffoCdKopK6AmAAAAAAAAAAAAAAAAAAAAAAAAAAADgcaxMqM7yvkntLlfmn5ganD+Id7Vik/DF5pPkrcvVmB6mLT21MjIGlxaf3Ukn4ksyXWzvb9APNR44npfW9svO/S3UwPTcKpyVNZ1aUnmae6vsn8jI3AAAAAAAAAAAAAAAAAAAAAAAAAAAw2ByeLSU1aTWX8vX1A4bqwpLwJL00MMOx2UxLnSld3aqN+zSa/cQy7SknezV1uunqZ2PH8Q4i/tNVX8N0kvRW/YwwnhqVKUs2il+bS/zDL02FrXVm7u2/UyNgAAAAAAAAAAAAAAAAAAAAEXNLcCQAAAAoxz+7n/a/oB4XH4iXex8Ts4y05aNfyYYc3HY+Kuk7y6LW3qc75K443aWlr1r5V4Pi+IhHLCeTw5W4Kzf8Fdm5lrdq9o/VEycmZ7V7I4fGVacnKnUlGb3knq/Xr7kWmS1J6olHreazuJUvH1M6lU1VraLX1epZYuZW3a/ZNx8mJ7WdFYxODcZX0e3ImR3SHp+zdRuUE23aD39DMNnpzIAAAGHJAEwMgAAAAAAAAAAABz8bi8k7PomgNTEY9W3A6mCm5U4N7uKf6AXgAAFWJtknfRZXd+VtRM6HzTi2IVZxy+GMbtOOjlfr5FVl58z2og5OX7VaUcMkQbXmZ3KJNpnvKxUjXbGzINm0ZUhs2qlhFyuvNaX8n1O+Lk3x+HWma1PD2/ZbHRnUaeWM1DSP5tVdr00+Za4OTXL28Sn4s9cnb3epJLsAAAHEpcQ1d3rd3A2I428opbuSQHTAAAAAAAAAAAADn8aw0Jw8V1JfBKPxJ/wB5OGAqOX3lS8VyStf11M7Yderxd00rau6XkND0VKopRUltJJr3MMpgYbArqpNNPZpp+4kfLeMcPngqmVvvKMtYS2dujXJ/UpuRxpp+CtzYJq5uO4ndKNG7nJ26WOGLDNpc6Y5mVq4Xi6U4uVSjJN+JQqZ3Fc7q30udMtaVjzH5NslaxHmHRsREcsGXMx2LqqeSEGukrXv6PZHfFi6/DpSnU9l2L7PVKM+/rTTlOnaNNa2UrO7l102Ra8fjzjncp+HDNJ3L2KkS0hJMDIHDr8WvVnDZR0TX6/qjDOnDx+GqublSkvE7yT2v1QZ383a7O4RLxVJZqq5WtGPp19TLV3gAAAAAAAAAAAA4XE8VWSuqNSS5tK9vO29gPPVeItm8QxtzsbirZZO9lJOTWto82/LYz9IY+styp/5Ap0qWShB1ZxVoylpTXrzf+6llxvSsmT7WTtH6qvk+q48fbH3n9FvZXty6k+7xjinN/d1UlGKb/DLp5P5nbm+lRWvXh9vMfvDjwvVOu3Rm9/E/s9xKRRrx5PHdu8NCbjGNSqk7Occqjp+W71LbF6PnvXqmYj8VTl9YwUt0xEz+DQ7U4uniKVKpTd4TjK19Ho9U11TuVufBbHacd4WOLLTNji9fEvFUoZajcfiSVupCvgrFLRWPMMWxRFZiIdShxNbVFlfVfuimtimFbNNLcXxCEF4WpSeyW3ua1pMyxFJlz8XhcVFRq1GouWsYXedJdY7In14dunwlxx503KPFIOKzXTtrpoyDOOdok0nb3vZTGuphYSbe8lG+9oycV9C74vV8KOqVng30Rt16+KhTi5VJRhFbyk7I7zMRG5SceO+S3TSNz9HlOL9uUrxwsMz272orR9Yx3fvYi35UeKr7i+hWn7WedfSP3n+Gpwzt5UinHEwz/lqwspL+6Oz9jXHyfazpzPRKz9rBOvpP7T/AC1qXEYVKs3Tk5RSWrT3fK/UlxMTG4UN8d8dum8al0qWOa3G2k1dvheJlNXVKduU7WT9G9zZpMad2nK6TejtqgwkAAAAAAAAAAa+Ir5Wl1VwIVMQrAfO+2+OVCpF04puqm/JONtbe6JnD4tuRMxE6iPKHy+XXjxEzG5nw8RXxVSo7zk35cvSx6Hj8PHh+7Hf5+7z3I5uXN5nt8oYiibEIMysRvDV149osX3Xdd/Pu7ZbaZrdM29vci/2ODr+J0xv/fySf7/kdHw+rs89Uxs8+SMHmvZKzcn6JbmcnI6ZmPDGPjdcRMd3vOF8PrfYqUKycJp1J5ZbpSldX6PyPLc7JGTNNonb1XBxzjwxWY050uHTjVvFp3Wz8iIlumsDGovvYq+ya+Jf/RzyYqX+9DS2OtvLGB4RCnLNdzl+FyStH26+ZzxcatJ35aUwxWdqOJUKkk7tPzd7/IkOynCcBi0szbstdWr/ACONuPjtO5hznFSZ3p6ivxijhKcYRjdpeGlDSy6t8jF8tcUahacH0zJye9e1fn/Dz3bHj0q2FpzpU5JU6r75fEoXj4W2uT118jle8Za9lpxuNbgZ56pidx2+vfu8rgeJxqO2muzTuiNaul3iz9c6luSRo7zCpOUXeLcWtmjpS818IufjY81dXjb0PZvHurWhCqk95NrZ5eTRMxZovOvd5rnen249eus7r+r6TQxKsSFQtp4i8kuv8XA2gAAAAAAAAADm8ag3GLjpJN2vs+q/3oB56rj6l7ZJX9NPnsYHiO2EK/ep1Y2ha1NrWL669fI9J6TGP4U9M9/d5z1acnxI6o+z7OFFFvCoTSNmksTmlu0vUTaI8sxWZ8JwkmtGmuqMxMT4azEx5beBx1WjLNSnKD522a6NbM55sGPNXpyRt0w58mG3VjnT2HZ/jaxaqRnFZ6WXM4/DLNfZcvhPLeocSvHtHRO4n9HqvT+XbkVnrjUw3/ssU9EkV6wHADGQB3IHP43iVhqSnGKzSmoJ9Lpu9vY5ZrzWu4TvT+PTPm6b+Ijby6xCm3LNmbd23v7lbO97l7bH0RWK08QvwuKqU5ZqU5Qkucfp5itprO4Yy4aZa9OSNwY3EyqzU6uWU0rZ1CnGVn1cUr+5tbJa3lzwcTDg/wCOuvzmf8zLXZokSgzLWW3wanVdaPcxvJavoo87vkjpi6uuOlA9Q+F8C0ZZ1E/59tPZRxlWLs4Sb6rVP3LJ4l3eCqWa892tI/l82ZHaAyAAAAAAAAA1OKUXKm8vxReZe26+VwOHh5xe4F/EeF0q1CdOaTUlo+cZcpLzR1w5rYrxevs5ZsVctJpb3fGJRcZOL3i3F+qdmezpaLREw8Zes1mYn2TidIcpWcO4NQrVJPE4p0Y/hUYOTfq9kV3Lpnid467/ADWXDvx5jWS2mxxngP2HLUhV7/DVnaM0kpRla6vyaaT1XQ4cHmzNppeNTDvz+FHRF6TuGjhKNbFVFTw8W2/ifKK6yfJEvk8utK7ntCJxuHa9tR3l9H7O9n6eEg1FudSaXeTezteyiuS1Z5nk8m2ee/iPD03G41cEdvM+XTlEjJKtwAxkAyogV4zA060MlWCnF62e6fVPk9XqYtWLRqXTFlvit1UnUvEce7OKg70K6fPupu1VLyaVn72IeWla+70fB5WbPH3J/GPH6/s16OZRWdq/N8iLP0X1dxX7SVzDZGQYlTORlpMvqHZrhtOlhoKyzzip1HzcmtvRbFlipFavE8/k2z5pmZ7R2j8FmIlFbHVCbvBoPxTez0j6Ld/70A6qYEwAAAAAAAAFcpAeVx8MlWSW17r0eoFOFxk3mTd7PT0a/wCgfO+1OHnSxcnKDjSryzUqv4HJrxwfR3u/RnovTeXFqxjt5h531PiTW05K+Jad0lroXW9eVJ5ns16uNS+FX83scrZ4jw61wTPl9F7PYLvcBTp4uldavJNa2zNxfWL1PK8rNP8AcWvSXrOLi/8AnrS8OxgMDRoxy0acacd3lWrfVvdlN6l6tj40RbPMzM+I9/4TcHGjxSNQ2CDwvXeNysnw43W0+N+//Ttk49qRthounBjKed9V9drxp+Fh1N/f5R/7/hJw8fq728MOJtwf6h4+fVcv2LfpP5/yZONaveO7GU9AjAHzriXEYvEVlK6aqzjfV/DJpfQrMsTN5e34OStePSv0hHB8NnjZONOapwp2c5yTd275Uo3XRm+HFNkf1Hn1xREa3tRjuGYjBy8dp0pOyqR+Fvo1+FmcuKYacH1CuTtHn5J06ikrr36oj60uItFo3CGApzr4iNOjDOoSjLET0yU4X1v1bs0kv2O+HFNp3Kq9Q59cNZrXzL6Fi8XKMfC7XaS+f8XLB5BmDcrLm9APVUUkklslYC+LAsQGQAAAAAARkwKpsDz/AGgVpKXlZ+3/AEDhY+UoLPT1dtVykgNPi1P7Xh3TlFpStKMmtpcpL0N8d5paLQ0yUi9ZrPu8xR7KYiU8s5RUI6Kpe915RLq/qdOiJjcz8lLT0u/XMT2j5vV8J4Dh6FnCGaa/9k9Ze3JexV5uXly+Z7fKFph4mLF4ju7cJkZJSnDEXTpUnUjZ5tl8mzznrvp2TlzSccb1tK4+SKROyjiG5OM6c6c4q7jNbrqnzPJZuNn4OStrRqYncfkmRauSOy+5Zcj+o+Tlx9FYivzmPP5fJyrxaxO2Lnn0lr4zH06S+8klfZbt+x0x4b5PuwxMxCrAcShWcsido21dtb3/AIPa/wBOVy0pel7biNaj5eUHla3Ew6tHAVJK6Vl56HpURweNdlKE556tOUZveUHZS9eVznbFW3eUzDzs2KOms9vquwOBpUIZKUcsb3e7bfVt7m1axWNQ4Zs181uq87lnE04zi4zSlGSs4vVNGZjbnW01ndfLx2P7LVFU+4ku7lp4nrD+URrcfv2XuD1aIpPxPP093X4TgvskZRpptTleUt23a13YkVrFY1CmzZbZbzay/ASnVlmnsm8q5evqbOTs8K8VRW2i3r1t/kD0sGBdAC1ASAAAAAABXJgVTYHJ4xC8PR/4A89GN6dn+G8flt+lgMYF/dxX5bx+Tsv0sBfkAnFAbWBpKU4p7Xu/YD1MJK2mlgOfxRxa9NiD6jxKcrj2paO+tx9JdMV5paJcjMfMNLcuBy8ZwSFWq51Jzy2SUIuy08+hfekZ+HWOnkTr5fKfxR81b+aOjwzB0qTShFRTd3u2/Vvc9Jx+bw75Y43H777zPtqPx87/AJRLY8kR12emp1lYu0dqcRmnFpgefkwK5AVsCNSVot9E2Br4VZKTfSP620A7HZ+laPskB36YF8QLYgSAAAAADDArmBRNgaWMV4teQHm6S8U16SXvo/ogNOjUyyknte6A6NLUC9QA28HBeL81vCY0LP6nbSWjW6ZkaWJx+fSOq5vkiu9U5X9vxrXiO/iPz95/36OuGnXeIVqofN9LbaakY0yzmMaGMz5b8id6dkyYuTS+ONzvx8/nH/TnliLUmJT/AKk46Tun+j9GfTInsp0qOIdRp6qC1bfPyRkV4lpybjsBryQFM2BpV61/CuYF9fSnFfmkl+/7Aeg4XG0UB1KYGxAC2IEgAAAAAwwK5ICiaA16kQOLicFaTlFcrNAc5YW8m2n5aAb2Fw7S163A2VTAjO6aa5b+gFmWM/iSfrYDYpYCPJK3Tka2rFomto3EkTpycfR7uduTV0eC9X9Pji5tV+7PeP4WeDL117+VcZlRMO7MpmNDscMwiyKT+KS+SPd+icCmDDGWY+1aN/hHtH8q3kZZtbp9oRxFOKLxHaFWryjvyQEqdKySe/MA6QFNbC3TXUDTqYN6eF3T5K6A3KOCz5XJPw6rdAduhTskgNqCA2IAWoCQAAAAAYYEWgKZoCuUQKZ0wNepQQFfdAYygQlEDRhUsBtUOKqMlF3u9vYDndosfBOEptRTmoJva8tr9Nii9e485MMWrHes/pKTxratpXTR4eVjDX4hi40opyveTyxitZSb2SR342C+e8UpHdre0Vjcu3/UHCnor2X0PplKxWsVj2VEzudtFY1zSe19TZhPDK8vTUDfUQJxpgTVICyNFAWwpgXxgBbGIFsUBYgMgAAAAAAiwISQFbQEJRArlECqUAKpRAqmgOTiJJS10u7IDUxl4OM0r5d11T3AliFSrU3GaUoTjtLzWj8n5mtqxaNSzEuTw3E1KUHCazqLcacpc0nZPzPC+p8D4eftHafH1WOHJuq7h9CXfd9VTby2hptffTlp+56L0fgzgp1WjUz4Rc+TqnUNziFaTSjGNlN5bve3PQukdOVoQu9EkBucO118gOnCIF0YgWxiBZGIE4xAsigLIoCxICQAAAAAAAGAItARaAg0BXJAQlECmcQKKiA4PG4eGXzAxKWemn+aKfzVwKaDWWK6JAWWXRGtqVtrcePDO5hNM2YQqayj7gavGHpTXWqr+iTf1sB1+HrT5AdSkgL4xAtjECxICaQE0gJpASQGQAAAAAAAAGGgItARaAg0BXJAVTQGvViBw+LLSXoBr4F3oQ/sS+WgGnRqq9ujsBuRAxOVgKsPVzT9EBVxV/eUV5yf0A7nDo3A6tOIF8UBZFATSAmkBNICSAyAAAAAAAAAAAMMCLQEWgISQFUogU1IAc3H4TMgOZTo93HJ0vb5ga0cFo3+JvRdAN2FADFXDXQFPcqLutNLNMCyOAVSUZSj8Oz9QO1hqGVWQG5CIFkYgWJATSAmkBJAZAAAAAAAAAAAAABgDDQEWgK3ECEogUzpga9XCxe6TAq+xpbIDP2cDKoAZWHXQCyNIC2MQLYoCxICSQE0gJoDIAAAAAAAAAAAAAAAABhoCLQEXECLgBB0wIumBjugHdgY7sDKgBJRAmogSSAmkBJIDIAAAAAAAAAAAAAAAAAAAAMWAxYBlAxlAxlAZAMZAGQDOUDOUDNgM2AyAAAAAAAAAAAAAAAAAAAAAAAAYYAAAAwAAAZAAZAAAAAAAAAAAH//2Q==">
            <a:hlinkClick r:id="rId3"/>
          </p:cNvPr>
          <p:cNvSpPr>
            <a:spLocks noChangeAspect="1" noChangeArrowheads="1"/>
          </p:cNvSpPr>
          <p:nvPr/>
        </p:nvSpPr>
        <p:spPr bwMode="auto">
          <a:xfrm>
            <a:off x="120650" y="-1470025"/>
            <a:ext cx="3533775" cy="307657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410200" y="1524000"/>
            <a:ext cx="2286000" cy="1419166"/>
          </a:xfrm>
          <a:prstGeom prst="rect">
            <a:avLst/>
          </a:prstGeom>
        </p:spPr>
      </p:pic>
    </p:spTree>
    <p:extLst>
      <p:ext uri="{BB962C8B-B14F-4D97-AF65-F5344CB8AC3E}">
        <p14:creationId xmlns:p14="http://schemas.microsoft.com/office/powerpoint/2010/main" xmlns="" val="34836415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a:t>LFI/SCB </a:t>
            </a:r>
            <a:r>
              <a:rPr lang="en-US" sz="5400" dirty="0" smtClean="0"/>
              <a:t>High Tech Resources</a:t>
            </a:r>
            <a:endParaRPr lang="en-US" dirty="0"/>
          </a:p>
        </p:txBody>
      </p:sp>
      <p:sp>
        <p:nvSpPr>
          <p:cNvPr id="3" name="Content Placeholder 2"/>
          <p:cNvSpPr>
            <a:spLocks noGrp="1"/>
          </p:cNvSpPr>
          <p:nvPr>
            <p:ph idx="1"/>
          </p:nvPr>
        </p:nvSpPr>
        <p:spPr/>
        <p:txBody>
          <a:bodyPr/>
          <a:lstStyle/>
          <a:p>
            <a:endParaRPr lang="en-US" dirty="0" smtClean="0"/>
          </a:p>
          <a:p>
            <a:r>
              <a:rPr lang="en-US" sz="2400" dirty="0" smtClean="0"/>
              <a:t>Photo </a:t>
            </a:r>
            <a:r>
              <a:rPr lang="en-US" sz="2400" dirty="0" smtClean="0"/>
              <a:t>Story</a:t>
            </a:r>
          </a:p>
          <a:p>
            <a:pPr lvl="1"/>
            <a:r>
              <a:rPr lang="en-US" dirty="0" smtClean="0"/>
              <a:t>Fish Dissection</a:t>
            </a:r>
          </a:p>
          <a:p>
            <a:pPr marL="667512" lvl="2" indent="0">
              <a:buNone/>
            </a:pPr>
            <a:endParaRPr lang="en-US" dirty="0" smtClean="0">
              <a:solidFill>
                <a:srgbClr val="FF0000"/>
              </a:solidFill>
            </a:endParaRPr>
          </a:p>
          <a:p>
            <a:pPr lvl="0">
              <a:buClr>
                <a:srgbClr val="0BD0D9"/>
              </a:buClr>
            </a:pPr>
            <a:r>
              <a:rPr lang="en-US" sz="2400" dirty="0" err="1" smtClean="0">
                <a:solidFill>
                  <a:prstClr val="black"/>
                </a:solidFill>
              </a:rPr>
              <a:t>Screencast</a:t>
            </a:r>
            <a:endParaRPr lang="en-US" sz="2400" dirty="0" smtClean="0">
              <a:solidFill>
                <a:srgbClr val="FF0000"/>
              </a:solidFill>
            </a:endParaRPr>
          </a:p>
          <a:p>
            <a:pPr lvl="1">
              <a:buClr>
                <a:srgbClr val="0BD0D9"/>
              </a:buClr>
            </a:pPr>
            <a:r>
              <a:rPr lang="en-US" dirty="0" err="1" smtClean="0"/>
              <a:t>Fealbert</a:t>
            </a:r>
            <a:r>
              <a:rPr lang="en-US" sz="1600" dirty="0" smtClean="0"/>
              <a:t> </a:t>
            </a:r>
            <a:r>
              <a:rPr lang="en-US" sz="1600" dirty="0" smtClean="0">
                <a:hlinkClick r:id="rId3"/>
              </a:rPr>
              <a:t>http://</a:t>
            </a:r>
            <a:r>
              <a:rPr lang="en-US" sz="1600" dirty="0" smtClean="0">
                <a:hlinkClick r:id="rId3"/>
              </a:rPr>
              <a:t>screencast-o-matic.com/watch/c2hoYtnaiI</a:t>
            </a:r>
            <a:endParaRPr lang="en-US" sz="1600" dirty="0" smtClean="0"/>
          </a:p>
          <a:p>
            <a:pPr lvl="1">
              <a:buClr>
                <a:srgbClr val="0BD0D9"/>
              </a:buClr>
            </a:pPr>
            <a:r>
              <a:rPr lang="en-US" dirty="0" smtClean="0"/>
              <a:t>Kayla </a:t>
            </a:r>
          </a:p>
          <a:p>
            <a:pPr lvl="1">
              <a:buClr>
                <a:srgbClr val="0BD0D9"/>
              </a:buClr>
            </a:pPr>
            <a:r>
              <a:rPr lang="en-US" dirty="0" smtClean="0"/>
              <a:t>Irene</a:t>
            </a:r>
          </a:p>
          <a:p>
            <a:pPr lvl="1">
              <a:buClr>
                <a:srgbClr val="0BD0D9"/>
              </a:buClr>
            </a:pPr>
            <a:endParaRPr lang="en-US" sz="1800" dirty="0" smtClean="0"/>
          </a:p>
          <a:p>
            <a:pPr lvl="2"/>
            <a:endParaRPr lang="en-US" dirty="0" smtClean="0">
              <a:solidFill>
                <a:srgbClr val="FF0000"/>
              </a:solidFill>
            </a:endParaRPr>
          </a:p>
          <a:p>
            <a:pPr lvl="2">
              <a:buNone/>
            </a:pPr>
            <a:endParaRPr lang="en-US" dirty="0" smtClean="0">
              <a:solidFill>
                <a:srgbClr val="FF0000"/>
              </a:solidFill>
            </a:endParaRPr>
          </a:p>
          <a:p>
            <a:pPr marL="667512" lvl="2" indent="0">
              <a:buNone/>
            </a:pPr>
            <a:endParaRPr lang="en-US" dirty="0" smtClean="0">
              <a:solidFill>
                <a:srgbClr val="FF0000"/>
              </a:solidFill>
            </a:endParaRPr>
          </a:p>
          <a:p>
            <a:pPr marL="0" indent="0">
              <a:buNone/>
            </a:pPr>
            <a:endParaRPr lang="en-US" dirty="0"/>
          </a:p>
        </p:txBody>
      </p:sp>
      <p:sp>
        <p:nvSpPr>
          <p:cNvPr id="4" name="Footer Placeholder 3"/>
          <p:cNvSpPr>
            <a:spLocks noGrp="1"/>
          </p:cNvSpPr>
          <p:nvPr>
            <p:ph type="ftr" sz="quarter" idx="11"/>
          </p:nvPr>
        </p:nvSpPr>
        <p:spPr/>
        <p:txBody>
          <a:bodyPr/>
          <a:lstStyle/>
          <a:p>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38700" y="2057400"/>
            <a:ext cx="2362200" cy="2029130"/>
          </a:xfrm>
          <a:prstGeom prst="rect">
            <a:avLst/>
          </a:prstGeom>
        </p:spPr>
      </p:pic>
      <p:sp>
        <p:nvSpPr>
          <p:cNvPr id="6" name="TextBox 5"/>
          <p:cNvSpPr txBox="1"/>
          <p:nvPr/>
        </p:nvSpPr>
        <p:spPr>
          <a:xfrm>
            <a:off x="6010564" y="2596791"/>
            <a:ext cx="497252" cy="369332"/>
          </a:xfrm>
          <a:prstGeom prst="rect">
            <a:avLst/>
          </a:prstGeom>
          <a:noFill/>
        </p:spPr>
        <p:txBody>
          <a:bodyPr wrap="none" rtlCol="0">
            <a:spAutoFit/>
          </a:bodyPr>
          <a:lstStyle/>
          <a:p>
            <a:r>
              <a:rPr lang="en-US" dirty="0" smtClean="0"/>
              <a:t>Hi!</a:t>
            </a:r>
            <a:endParaRPr lang="en-US" dirty="0"/>
          </a:p>
        </p:txBody>
      </p:sp>
    </p:spTree>
    <p:extLst>
      <p:ext uri="{BB962C8B-B14F-4D97-AF65-F5344CB8AC3E}">
        <p14:creationId xmlns:p14="http://schemas.microsoft.com/office/powerpoint/2010/main" xmlns="" val="2861819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a:bodyPr>
          <a:lstStyle/>
          <a:p>
            <a:pPr algn="ctr"/>
            <a:r>
              <a:rPr lang="en-US" sz="4000" dirty="0" smtClean="0"/>
              <a:t>Workshop Objectives</a:t>
            </a:r>
            <a:endParaRPr lang="en-US" sz="4000" dirty="0"/>
          </a:p>
        </p:txBody>
      </p:sp>
      <p:sp>
        <p:nvSpPr>
          <p:cNvPr id="3" name="Content Placeholder 2"/>
          <p:cNvSpPr>
            <a:spLocks noGrp="1"/>
          </p:cNvSpPr>
          <p:nvPr>
            <p:ph idx="1"/>
          </p:nvPr>
        </p:nvSpPr>
        <p:spPr>
          <a:xfrm>
            <a:off x="457200" y="1447800"/>
            <a:ext cx="8229600" cy="4389120"/>
          </a:xfrm>
        </p:spPr>
        <p:txBody>
          <a:bodyPr>
            <a:normAutofit fontScale="92500" lnSpcReduction="20000"/>
          </a:bodyPr>
          <a:lstStyle/>
          <a:p>
            <a:pPr marL="0" indent="0">
              <a:buNone/>
            </a:pPr>
            <a:endParaRPr lang="en-US" sz="1600" dirty="0" smtClean="0">
              <a:solidFill>
                <a:schemeClr val="accent2"/>
              </a:solidFill>
            </a:endParaRPr>
          </a:p>
          <a:p>
            <a:pPr marL="0" indent="0">
              <a:buNone/>
            </a:pPr>
            <a:endParaRPr lang="en-US" sz="1600" dirty="0">
              <a:solidFill>
                <a:schemeClr val="accent2"/>
              </a:solidFill>
            </a:endParaRPr>
          </a:p>
          <a:p>
            <a:pPr marL="0" indent="0">
              <a:buNone/>
            </a:pPr>
            <a:r>
              <a:rPr lang="en-US" sz="1800" b="1" dirty="0" smtClean="0"/>
              <a:t>At the end of this workshop we will be able to:</a:t>
            </a:r>
          </a:p>
          <a:p>
            <a:pPr marL="0" indent="0">
              <a:buNone/>
            </a:pPr>
            <a:endParaRPr lang="en-US" sz="1800" dirty="0"/>
          </a:p>
          <a:p>
            <a:r>
              <a:rPr lang="en-US" sz="1800" dirty="0"/>
              <a:t>Identify the components of student engagement</a:t>
            </a:r>
          </a:p>
          <a:p>
            <a:endParaRPr lang="en-US" sz="1800" dirty="0" smtClean="0"/>
          </a:p>
          <a:p>
            <a:r>
              <a:rPr lang="en-US" sz="1800" dirty="0" smtClean="0"/>
              <a:t>Describe what  is Universal Design for Learning (UDL)</a:t>
            </a:r>
          </a:p>
          <a:p>
            <a:pPr marL="0" indent="0">
              <a:buNone/>
            </a:pPr>
            <a:endParaRPr lang="en-US" sz="1800" dirty="0"/>
          </a:p>
          <a:p>
            <a:r>
              <a:rPr lang="en-US" sz="1800" dirty="0" smtClean="0"/>
              <a:t>State the differences between UDL and differentiation of instruction</a:t>
            </a:r>
          </a:p>
          <a:p>
            <a:endParaRPr lang="en-US" sz="1800" dirty="0"/>
          </a:p>
          <a:p>
            <a:r>
              <a:rPr lang="en-US" sz="1800" dirty="0" smtClean="0"/>
              <a:t>Identify the three main principles of UDL</a:t>
            </a:r>
          </a:p>
          <a:p>
            <a:pPr marL="0" indent="0">
              <a:buNone/>
            </a:pPr>
            <a:endParaRPr lang="en-US" sz="1800" dirty="0" smtClean="0"/>
          </a:p>
          <a:p>
            <a:r>
              <a:rPr lang="en-US" sz="1800" dirty="0" smtClean="0"/>
              <a:t>Describe what UDL looks like in a LFI and SCB classroom</a:t>
            </a:r>
          </a:p>
          <a:p>
            <a:endParaRPr lang="en-US" sz="1800" dirty="0"/>
          </a:p>
          <a:p>
            <a:r>
              <a:rPr lang="en-US" sz="1800" dirty="0" smtClean="0"/>
              <a:t>Identify and explore low and high tech resources</a:t>
            </a:r>
          </a:p>
          <a:p>
            <a:pPr marL="0" indent="0">
              <a:buNone/>
            </a:pPr>
            <a:endParaRPr lang="en-US" sz="1800" dirty="0" smtClean="0"/>
          </a:p>
          <a:p>
            <a:r>
              <a:rPr lang="en-US" sz="1800" dirty="0" smtClean="0"/>
              <a:t>Begin to self-reflect on how to incorporate UDL strategies in the classroom </a:t>
            </a:r>
            <a:endParaRPr lang="en-US" sz="1600" dirty="0" smtClean="0">
              <a:solidFill>
                <a:schemeClr val="accent2"/>
              </a:solidFill>
            </a:endParaRPr>
          </a:p>
          <a:p>
            <a:pPr marL="514350" indent="-514350">
              <a:buFont typeface="Sansation" pitchFamily="-1" charset="0"/>
              <a:buAutoNum type="arabicPeriod" startAt="3"/>
            </a:pPr>
            <a:endParaRPr lang="en-US" sz="1600" dirty="0" smtClean="0">
              <a:solidFill>
                <a:schemeClr val="accent2"/>
              </a:solidFill>
            </a:endParaRPr>
          </a:p>
          <a:p>
            <a:pPr marL="514350" indent="-514350">
              <a:buFont typeface="Sansation" pitchFamily="-1" charset="0"/>
              <a:buAutoNum type="arabicPeriod" startAt="3"/>
            </a:pPr>
            <a:endParaRPr lang="en-US" sz="1600" dirty="0"/>
          </a:p>
          <a:p>
            <a:pPr marL="514350" indent="-514350">
              <a:buFont typeface="Sansation" pitchFamily="-1" charset="0"/>
              <a:buAutoNum type="arabicPeriod" startAt="3"/>
            </a:pPr>
            <a:endParaRPr lang="en-US" sz="1600" dirty="0"/>
          </a:p>
        </p:txBody>
      </p:sp>
    </p:spTree>
    <p:extLst>
      <p:ext uri="{BB962C8B-B14F-4D97-AF65-F5344CB8AC3E}">
        <p14:creationId xmlns:p14="http://schemas.microsoft.com/office/powerpoint/2010/main" xmlns="" val="35866159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28720"/>
            <a:ext cx="8229600" cy="1143000"/>
          </a:xfrm>
        </p:spPr>
        <p:txBody>
          <a:bodyPr/>
          <a:lstStyle/>
          <a:p>
            <a:pPr algn="ctr"/>
            <a:r>
              <a:rPr lang="en-US" sz="5400" dirty="0"/>
              <a:t>LFI/SCB Lo Tech Materials</a:t>
            </a:r>
            <a:endParaRPr lang="en-US" dirty="0"/>
          </a:p>
        </p:txBody>
      </p:sp>
      <p:sp>
        <p:nvSpPr>
          <p:cNvPr id="3" name="Content Placeholder 2"/>
          <p:cNvSpPr>
            <a:spLocks noGrp="1"/>
          </p:cNvSpPr>
          <p:nvPr>
            <p:ph idx="1"/>
          </p:nvPr>
        </p:nvSpPr>
        <p:spPr>
          <a:xfrm>
            <a:off x="4876800" y="2057400"/>
            <a:ext cx="3886200" cy="4389120"/>
          </a:xfrm>
        </p:spPr>
        <p:txBody>
          <a:bodyPr>
            <a:normAutofit fontScale="92500" lnSpcReduction="10000"/>
          </a:bodyPr>
          <a:lstStyle/>
          <a:p>
            <a:r>
              <a:rPr lang="en-US" dirty="0" smtClean="0"/>
              <a:t>Packets</a:t>
            </a:r>
          </a:p>
          <a:p>
            <a:pPr lvl="1"/>
            <a:r>
              <a:rPr lang="en-US" dirty="0" smtClean="0"/>
              <a:t>Rainforest</a:t>
            </a:r>
          </a:p>
          <a:p>
            <a:pPr lvl="1"/>
            <a:r>
              <a:rPr lang="en-US" dirty="0" smtClean="0"/>
              <a:t>Prince and the Pauper</a:t>
            </a:r>
          </a:p>
          <a:p>
            <a:pPr lvl="1"/>
            <a:r>
              <a:rPr lang="en-US" dirty="0" smtClean="0"/>
              <a:t>Mammals</a:t>
            </a:r>
          </a:p>
          <a:p>
            <a:pPr lvl="1"/>
            <a:endParaRPr lang="en-US" dirty="0" smtClean="0"/>
          </a:p>
          <a:p>
            <a:pPr lvl="0">
              <a:buClr>
                <a:srgbClr val="0BD0D9"/>
              </a:buClr>
            </a:pPr>
            <a:r>
              <a:rPr lang="en-US" dirty="0" smtClean="0">
                <a:solidFill>
                  <a:prstClr val="black"/>
                </a:solidFill>
              </a:rPr>
              <a:t>Community Instruction</a:t>
            </a:r>
          </a:p>
          <a:p>
            <a:pPr lvl="1">
              <a:buClr>
                <a:srgbClr val="0F6FC6"/>
              </a:buClr>
            </a:pPr>
            <a:r>
              <a:rPr lang="en-US" dirty="0" smtClean="0">
                <a:solidFill>
                  <a:prstClr val="black"/>
                </a:solidFill>
              </a:rPr>
              <a:t>Dress </a:t>
            </a:r>
            <a:r>
              <a:rPr lang="en-US" dirty="0">
                <a:solidFill>
                  <a:prstClr val="black"/>
                </a:solidFill>
              </a:rPr>
              <a:t>for </a:t>
            </a:r>
            <a:r>
              <a:rPr lang="en-US" dirty="0" smtClean="0">
                <a:solidFill>
                  <a:prstClr val="black"/>
                </a:solidFill>
              </a:rPr>
              <a:t>Success</a:t>
            </a:r>
          </a:p>
          <a:p>
            <a:pPr lvl="1">
              <a:buClr>
                <a:srgbClr val="0F6FC6"/>
              </a:buClr>
            </a:pPr>
            <a:endParaRPr lang="en-US" dirty="0" smtClean="0">
              <a:solidFill>
                <a:prstClr val="black"/>
              </a:solidFill>
            </a:endParaRPr>
          </a:p>
          <a:p>
            <a:pPr lvl="0">
              <a:buClr>
                <a:srgbClr val="0BD0D9"/>
              </a:buClr>
            </a:pPr>
            <a:r>
              <a:rPr lang="en-US" dirty="0">
                <a:solidFill>
                  <a:prstClr val="black"/>
                </a:solidFill>
              </a:rPr>
              <a:t>Instructional </a:t>
            </a:r>
            <a:r>
              <a:rPr lang="en-US" dirty="0" smtClean="0">
                <a:solidFill>
                  <a:prstClr val="black"/>
                </a:solidFill>
              </a:rPr>
              <a:t>Activities</a:t>
            </a:r>
          </a:p>
          <a:p>
            <a:pPr lvl="1">
              <a:buClr>
                <a:srgbClr val="0F6FC6"/>
              </a:buClr>
            </a:pPr>
            <a:r>
              <a:rPr lang="en-US" dirty="0" smtClean="0">
                <a:solidFill>
                  <a:prstClr val="black"/>
                </a:solidFill>
              </a:rPr>
              <a:t>Egg Drop</a:t>
            </a:r>
          </a:p>
          <a:p>
            <a:pPr lvl="1">
              <a:buClr>
                <a:srgbClr val="0F6FC6"/>
              </a:buClr>
            </a:pPr>
            <a:r>
              <a:rPr lang="en-US" dirty="0" smtClean="0">
                <a:solidFill>
                  <a:prstClr val="black"/>
                </a:solidFill>
              </a:rPr>
              <a:t>Tinker Toys</a:t>
            </a:r>
            <a:endParaRPr lang="en-US" dirty="0">
              <a:solidFill>
                <a:prstClr val="black"/>
              </a:solidFill>
            </a:endParaRPr>
          </a:p>
          <a:p>
            <a:pPr lvl="1"/>
            <a:endParaRPr lang="en-US" dirty="0"/>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69683" y="2743200"/>
            <a:ext cx="3473717" cy="2327390"/>
          </a:xfrm>
          <a:prstGeom prst="rect">
            <a:avLst/>
          </a:prstGeom>
        </p:spPr>
      </p:pic>
    </p:spTree>
    <p:extLst>
      <p:ext uri="{BB962C8B-B14F-4D97-AF65-F5344CB8AC3E}">
        <p14:creationId xmlns:p14="http://schemas.microsoft.com/office/powerpoint/2010/main" xmlns="" val="37232960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56488"/>
          </a:xfrm>
        </p:spPr>
        <p:txBody>
          <a:bodyPr/>
          <a:lstStyle/>
          <a:p>
            <a:pPr algn="ctr"/>
            <a:r>
              <a:rPr lang="en-US" dirty="0"/>
              <a:t>UDL </a:t>
            </a:r>
            <a:r>
              <a:rPr lang="en-US" dirty="0" smtClean="0"/>
              <a:t>Look-</a:t>
            </a:r>
            <a:r>
              <a:rPr lang="en-US" dirty="0" err="1" smtClean="0"/>
              <a:t>Fors</a:t>
            </a:r>
            <a:endParaRPr lang="en-US" dirty="0"/>
          </a:p>
        </p:txBody>
      </p:sp>
      <p:sp>
        <p:nvSpPr>
          <p:cNvPr id="4" name="Footer Placeholder 3"/>
          <p:cNvSpPr>
            <a:spLocks noGrp="1"/>
          </p:cNvSpPr>
          <p:nvPr>
            <p:ph type="ftr" sz="quarter" idx="11"/>
          </p:nvPr>
        </p:nvSpPr>
        <p:spPr>
          <a:xfrm>
            <a:off x="1600200" y="6324600"/>
            <a:ext cx="5867400" cy="365125"/>
          </a:xfrm>
        </p:spPr>
        <p:txBody>
          <a:bodyPr/>
          <a:lstStyle/>
          <a:p>
            <a:r>
              <a:rPr lang="en-US" dirty="0" smtClean="0">
                <a:solidFill>
                  <a:schemeClr val="tx1"/>
                </a:solidFill>
              </a:rPr>
              <a:t>http://www.montgomeryschoolsmd.org/departments/hiat/udl/awareness_guides.shtm</a:t>
            </a:r>
            <a:endParaRPr lang="en-US" dirty="0">
              <a:solidFill>
                <a:schemeClr val="tx1"/>
              </a:solidFill>
            </a:endParaRPr>
          </a:p>
        </p:txBody>
      </p:sp>
      <p:cxnSp>
        <p:nvCxnSpPr>
          <p:cNvPr id="7" name="Straight Connector 6"/>
          <p:cNvCxnSpPr/>
          <p:nvPr/>
        </p:nvCxnSpPr>
        <p:spPr>
          <a:xfrm>
            <a:off x="3962400" y="1600200"/>
            <a:ext cx="0" cy="0"/>
          </a:xfrm>
          <a:prstGeom prst="line">
            <a:avLst/>
          </a:prstGeom>
        </p:spPr>
        <p:style>
          <a:lnRef idx="1">
            <a:schemeClr val="accent2"/>
          </a:lnRef>
          <a:fillRef idx="0">
            <a:schemeClr val="accent2"/>
          </a:fillRef>
          <a:effectRef idx="0">
            <a:schemeClr val="accent2"/>
          </a:effectRef>
          <a:fontRef idx="minor">
            <a:schemeClr val="tx1"/>
          </a:fontRef>
        </p:style>
      </p:cxnSp>
      <p:graphicFrame>
        <p:nvGraphicFramePr>
          <p:cNvPr id="8" name="Table 7"/>
          <p:cNvGraphicFramePr>
            <a:graphicFrameLocks noGrp="1"/>
          </p:cNvGraphicFramePr>
          <p:nvPr/>
        </p:nvGraphicFramePr>
        <p:xfrm>
          <a:off x="1219200" y="1524000"/>
          <a:ext cx="6705602" cy="4728654"/>
        </p:xfrm>
        <a:graphic>
          <a:graphicData uri="http://schemas.openxmlformats.org/drawingml/2006/table">
            <a:tbl>
              <a:tblPr/>
              <a:tblGrid>
                <a:gridCol w="397681"/>
                <a:gridCol w="83014"/>
                <a:gridCol w="83014"/>
                <a:gridCol w="2203227"/>
                <a:gridCol w="505373"/>
                <a:gridCol w="83014"/>
                <a:gridCol w="1571652"/>
                <a:gridCol w="233337"/>
                <a:gridCol w="83014"/>
                <a:gridCol w="83014"/>
                <a:gridCol w="1379262"/>
              </a:tblGrid>
              <a:tr h="438345">
                <a:tc gridSpan="3">
                  <a:txBody>
                    <a:bodyPr/>
                    <a:lstStyle/>
                    <a:p>
                      <a:pPr marL="0" marR="0">
                        <a:spcBef>
                          <a:spcPts val="0"/>
                        </a:spcBef>
                        <a:spcAft>
                          <a:spcPts val="0"/>
                        </a:spcAft>
                      </a:pPr>
                      <a:r>
                        <a:rPr lang="en-US" sz="600" b="1">
                          <a:latin typeface="Arial"/>
                          <a:ea typeface="Times New Roman"/>
                          <a:cs typeface="Times New Roman"/>
                        </a:rPr>
                        <a:t>School</a:t>
                      </a:r>
                      <a:endParaRPr lang="en-US" sz="800">
                        <a:latin typeface="Times New Roman"/>
                        <a:ea typeface="Times New Roman"/>
                        <a:cs typeface="Times New Roman"/>
                      </a:endParaRPr>
                    </a:p>
                  </a:txBody>
                  <a:tcPr marL="43751" marR="43751" marT="0"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endParaRPr lang="en-US" sz="600">
                        <a:latin typeface="Arial"/>
                        <a:ea typeface="Times New Roman"/>
                        <a:cs typeface="Times New Roman"/>
                      </a:endParaRPr>
                    </a:p>
                  </a:txBody>
                  <a:tcPr marL="43751" marR="43751"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b="1">
                          <a:latin typeface="Arial"/>
                          <a:ea typeface="Times New Roman"/>
                          <a:cs typeface="Times New Roman"/>
                        </a:rPr>
                        <a:t>Lesson Focus</a:t>
                      </a:r>
                      <a:endParaRPr lang="en-US" sz="800">
                        <a:latin typeface="Times New Roman"/>
                        <a:ea typeface="Times New Roman"/>
                        <a:cs typeface="Times New Roman"/>
                      </a:endParaRPr>
                    </a:p>
                  </a:txBody>
                  <a:tcPr marL="43751" marR="43751" marT="0" marB="0" anchor="ctr">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spcBef>
                          <a:spcPts val="0"/>
                        </a:spcBef>
                        <a:spcAft>
                          <a:spcPts val="0"/>
                        </a:spcAft>
                      </a:pPr>
                      <a:endParaRPr lang="en-US" sz="600">
                        <a:latin typeface="Arial"/>
                        <a:ea typeface="Times New Roman"/>
                        <a:cs typeface="Times New Roman"/>
                      </a:endParaRPr>
                    </a:p>
                  </a:txBody>
                  <a:tcPr marL="43751" marR="43751"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spcBef>
                          <a:spcPts val="0"/>
                        </a:spcBef>
                        <a:spcAft>
                          <a:spcPts val="0"/>
                        </a:spcAft>
                      </a:pPr>
                      <a:r>
                        <a:rPr lang="en-US" sz="600" b="1">
                          <a:latin typeface="Arial"/>
                          <a:ea typeface="Times New Roman"/>
                          <a:cs typeface="Times New Roman"/>
                        </a:rPr>
                        <a:t>Date of Observation</a:t>
                      </a:r>
                      <a:endParaRPr lang="en-US" sz="800">
                        <a:latin typeface="Times New Roman"/>
                        <a:ea typeface="Times New Roman"/>
                        <a:cs typeface="Times New Roman"/>
                      </a:endParaRPr>
                    </a:p>
                  </a:txBody>
                  <a:tcPr marL="43751" marR="43751" marT="0" marB="0" anchor="ctr">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endParaRPr lang="en-US" sz="600">
                        <a:latin typeface="Arial"/>
                        <a:ea typeface="Times New Roman"/>
                        <a:cs typeface="Times New Roman"/>
                      </a:endParaRPr>
                    </a:p>
                  </a:txBody>
                  <a:tcPr marL="43751" marR="43751" marT="0"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173">
                <a:tc gridSpan="3">
                  <a:txBody>
                    <a:bodyPr/>
                    <a:lstStyle/>
                    <a:p>
                      <a:pPr marL="0" marR="0">
                        <a:spcBef>
                          <a:spcPts val="0"/>
                        </a:spcBef>
                        <a:spcAft>
                          <a:spcPts val="0"/>
                        </a:spcAft>
                      </a:pPr>
                      <a:r>
                        <a:rPr lang="en-US" sz="600" b="1">
                          <a:latin typeface="Arial"/>
                          <a:ea typeface="Times New Roman"/>
                          <a:cs typeface="Times New Roman"/>
                        </a:rPr>
                        <a:t>Class/Content</a:t>
                      </a:r>
                      <a:endParaRPr lang="en-US" sz="800">
                        <a:latin typeface="Times New Roman"/>
                        <a:ea typeface="Times New Roman"/>
                        <a:cs typeface="Times New Roman"/>
                      </a:endParaRPr>
                    </a:p>
                  </a:txBody>
                  <a:tcPr marL="43751" marR="43751" marT="0" marB="0" anchor="ctr">
                    <a:lnL w="190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endParaRPr lang="en-US" sz="600">
                        <a:latin typeface="Arial"/>
                        <a:ea typeface="Times New Roman"/>
                        <a:cs typeface="Times New Roman"/>
                      </a:endParaRPr>
                    </a:p>
                  </a:txBody>
                  <a:tcPr marL="43751" marR="4375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b="1">
                          <a:latin typeface="Arial"/>
                          <a:ea typeface="Times New Roman"/>
                          <a:cs typeface="Times New Roman"/>
                        </a:rPr>
                        <a:t>Grade</a:t>
                      </a:r>
                      <a:endParaRPr lang="en-US" sz="800">
                        <a:latin typeface="Times New Roman"/>
                        <a:ea typeface="Times New Roman"/>
                        <a:cs typeface="Times New Roman"/>
                      </a:endParaRPr>
                    </a:p>
                  </a:txBody>
                  <a:tcPr marL="43751" marR="43751" marT="0" marB="0" anchor="ctr">
                    <a:lnL>
                      <a:noFill/>
                    </a:lnL>
                    <a:lnR>
                      <a:noFill/>
                    </a:lnR>
                    <a:lnT>
                      <a:noFill/>
                    </a:lnT>
                    <a:lnB>
                      <a:noFill/>
                    </a:lnB>
                  </a:tcPr>
                </a:tc>
                <a:tc gridSpan="2">
                  <a:txBody>
                    <a:bodyPr/>
                    <a:lstStyle/>
                    <a:p>
                      <a:pPr marL="0" marR="0">
                        <a:spcBef>
                          <a:spcPts val="0"/>
                        </a:spcBef>
                        <a:spcAft>
                          <a:spcPts val="0"/>
                        </a:spcAft>
                      </a:pPr>
                      <a:endParaRPr lang="en-US" sz="600">
                        <a:latin typeface="Arial"/>
                        <a:ea typeface="Times New Roman"/>
                        <a:cs typeface="Times New Roman"/>
                      </a:endParaRPr>
                    </a:p>
                  </a:txBody>
                  <a:tcPr marL="43751" marR="43751"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spcBef>
                          <a:spcPts val="0"/>
                        </a:spcBef>
                        <a:spcAft>
                          <a:spcPts val="0"/>
                        </a:spcAft>
                      </a:pPr>
                      <a:endParaRPr lang="en-US" sz="800">
                        <a:latin typeface="Times New Roman"/>
                        <a:ea typeface="Times New Roman"/>
                        <a:cs typeface="Times New Roman"/>
                      </a:endParaRPr>
                    </a:p>
                  </a:txBody>
                  <a:tcPr marL="43751" marR="43751" marT="0" marB="0" anchor="ctr">
                    <a:lnL>
                      <a:noFill/>
                    </a:lnL>
                    <a:lnR>
                      <a:noFill/>
                    </a:lnR>
                    <a:lnT>
                      <a:noFill/>
                    </a:lnT>
                    <a:lnB>
                      <a:noFill/>
                    </a:lnB>
                  </a:tcPr>
                </a:tc>
                <a:tc hMerge="1">
                  <a:txBody>
                    <a:bodyPr/>
                    <a:lstStyle/>
                    <a:p>
                      <a:endParaRPr lang="en-US"/>
                    </a:p>
                  </a:txBody>
                  <a:tcPr/>
                </a:tc>
                <a:tc gridSpan="2">
                  <a:txBody>
                    <a:bodyPr/>
                    <a:lstStyle/>
                    <a:p>
                      <a:pPr marL="0" marR="0">
                        <a:spcBef>
                          <a:spcPts val="0"/>
                        </a:spcBef>
                        <a:spcAft>
                          <a:spcPts val="0"/>
                        </a:spcAft>
                      </a:pPr>
                      <a:endParaRPr lang="en-US" sz="600">
                        <a:latin typeface="Arial"/>
                        <a:ea typeface="Times New Roman"/>
                        <a:cs typeface="Times New Roman"/>
                      </a:endParaRPr>
                    </a:p>
                  </a:txBody>
                  <a:tcPr marL="43751" marR="43751" marT="0" marB="0" anchor="ctr">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r>
              <a:tr h="109586">
                <a:tc gridSpan="2">
                  <a:txBody>
                    <a:bodyPr/>
                    <a:lstStyle/>
                    <a:p>
                      <a:pPr marL="0" marR="0" algn="r">
                        <a:spcBef>
                          <a:spcPts val="0"/>
                        </a:spcBef>
                        <a:spcAft>
                          <a:spcPts val="0"/>
                        </a:spcAft>
                      </a:pPr>
                      <a:endParaRPr lang="en-US" sz="600">
                        <a:latin typeface="Arial"/>
                        <a:ea typeface="Times New Roman"/>
                        <a:cs typeface="Times New Roman"/>
                      </a:endParaRPr>
                    </a:p>
                  </a:txBody>
                  <a:tcPr marL="43751" marR="43751" marT="0" marB="0">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hMerge="1">
                  <a:txBody>
                    <a:bodyPr/>
                    <a:lstStyle/>
                    <a:p>
                      <a:endParaRPr lang="en-US"/>
                    </a:p>
                  </a:txBody>
                  <a:tcPr/>
                </a:tc>
                <a:tc gridSpan="5">
                  <a:txBody>
                    <a:bodyPr/>
                    <a:lstStyle/>
                    <a:p>
                      <a:pPr marL="0" marR="0">
                        <a:spcBef>
                          <a:spcPts val="0"/>
                        </a:spcBef>
                        <a:spcAft>
                          <a:spcPts val="0"/>
                        </a:spcAft>
                      </a:pPr>
                      <a:endParaRPr lang="en-US" sz="600">
                        <a:latin typeface="Arial"/>
                        <a:ea typeface="Times New Roman"/>
                        <a:cs typeface="Times New Roman"/>
                      </a:endParaRPr>
                    </a:p>
                  </a:txBody>
                  <a:tcPr marL="43751" marR="43751" marT="0" marB="0" anchor="ctr">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endParaRPr lang="en-US" sz="600">
                        <a:latin typeface="Arial"/>
                        <a:ea typeface="Times New Roman"/>
                        <a:cs typeface="Times New Roman"/>
                      </a:endParaRPr>
                    </a:p>
                  </a:txBody>
                  <a:tcPr marL="43751" marR="43751" marT="0" marB="0">
                    <a:lnL>
                      <a:noFill/>
                    </a:lnL>
                    <a:lnR>
                      <a:noFill/>
                    </a:lnR>
                    <a:lnT>
                      <a:noFill/>
                    </a:lnT>
                    <a:lnB w="19050" cap="flat" cmpd="sng" algn="ctr">
                      <a:solidFill>
                        <a:srgbClr val="000000"/>
                      </a:solidFill>
                      <a:prstDash val="solid"/>
                      <a:round/>
                      <a:headEnd type="none" w="med" len="med"/>
                      <a:tailEnd type="none" w="med" len="med"/>
                    </a:lnB>
                  </a:tcPr>
                </a:tc>
                <a:tc gridSpan="3">
                  <a:txBody>
                    <a:bodyPr/>
                    <a:lstStyle/>
                    <a:p>
                      <a:pPr marL="0" marR="0">
                        <a:spcBef>
                          <a:spcPts val="0"/>
                        </a:spcBef>
                        <a:spcAft>
                          <a:spcPts val="0"/>
                        </a:spcAft>
                      </a:pPr>
                      <a:endParaRPr lang="en-US" sz="600">
                        <a:latin typeface="Arial"/>
                        <a:ea typeface="Times New Roman"/>
                        <a:cs typeface="Times New Roman"/>
                      </a:endParaRPr>
                    </a:p>
                  </a:txBody>
                  <a:tcPr marL="43751" marR="43751" marT="0" marB="0">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31504">
                <a:tc gridSpan="7">
                  <a:txBody>
                    <a:bodyPr/>
                    <a:lstStyle/>
                    <a:p>
                      <a:pPr marL="0" marR="0" algn="ctr">
                        <a:spcBef>
                          <a:spcPts val="0"/>
                        </a:spcBef>
                        <a:spcAft>
                          <a:spcPts val="0"/>
                        </a:spcAft>
                      </a:pPr>
                      <a:r>
                        <a:rPr lang="en-US" sz="700" b="1">
                          <a:latin typeface="Arial"/>
                          <a:ea typeface="Times New Roman"/>
                          <a:cs typeface="Times New Roman"/>
                        </a:rPr>
                        <a:t>Look Fors</a:t>
                      </a:r>
                      <a:endParaRPr lang="en-US" sz="800">
                        <a:latin typeface="Times New Roman"/>
                        <a:ea typeface="Times New Roman"/>
                        <a:cs typeface="Times New Roman"/>
                      </a:endParaRPr>
                    </a:p>
                  </a:txBody>
                  <a:tcPr marL="43751" marR="4375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700" b="1">
                          <a:latin typeface="Arial"/>
                          <a:ea typeface="Times New Roman"/>
                          <a:cs typeface="Times New Roman"/>
                        </a:rPr>
                        <a:t>Observation/Notes</a:t>
                      </a:r>
                      <a:endParaRPr lang="en-US" sz="800">
                        <a:latin typeface="Times New Roman"/>
                        <a:ea typeface="Times New Roman"/>
                        <a:cs typeface="Times New Roman"/>
                      </a:endParaRPr>
                    </a:p>
                  </a:txBody>
                  <a:tcPr marL="43751" marR="4375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74843">
                <a:tc>
                  <a:txBody>
                    <a:bodyPr/>
                    <a:lstStyle/>
                    <a:p>
                      <a:pPr marL="0" marR="0" algn="r">
                        <a:spcBef>
                          <a:spcPts val="0"/>
                        </a:spcBef>
                        <a:spcAft>
                          <a:spcPts val="0"/>
                        </a:spcAft>
                      </a:pPr>
                      <a:r>
                        <a:rPr lang="en-US" sz="700" b="1">
                          <a:latin typeface="Arial"/>
                          <a:ea typeface="Times New Roman"/>
                          <a:cs typeface="Times New Roman"/>
                        </a:rPr>
                        <a:t>1.</a:t>
                      </a:r>
                      <a:endParaRPr lang="en-US" sz="800">
                        <a:latin typeface="Times New Roman"/>
                        <a:ea typeface="Times New Roman"/>
                        <a:cs typeface="Times New Roman"/>
                      </a:endParaRPr>
                    </a:p>
                  </a:txBody>
                  <a:tcPr marL="43751" marR="43751"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gridSpan="10">
                  <a:txBody>
                    <a:bodyPr/>
                    <a:lstStyle/>
                    <a:p>
                      <a:pPr marL="0" marR="0">
                        <a:spcBef>
                          <a:spcPts val="0"/>
                        </a:spcBef>
                        <a:spcAft>
                          <a:spcPts val="0"/>
                        </a:spcAft>
                      </a:pPr>
                      <a:r>
                        <a:rPr lang="en-US" sz="800" b="1" i="1">
                          <a:latin typeface="Arial"/>
                          <a:ea typeface="Times New Roman"/>
                          <a:cs typeface="Times New Roman"/>
                        </a:rPr>
                        <a:t>Student Choices</a:t>
                      </a:r>
                      <a:r>
                        <a:rPr lang="en-US" sz="800" b="1">
                          <a:latin typeface="Arial"/>
                          <a:ea typeface="Times New Roman"/>
                          <a:cs typeface="Times New Roman"/>
                        </a:rPr>
                        <a:t>:  </a:t>
                      </a:r>
                      <a:r>
                        <a:rPr lang="en-US" sz="800">
                          <a:latin typeface="Arial"/>
                          <a:ea typeface="Times New Roman"/>
                          <a:cs typeface="Times New Roman"/>
                        </a:rPr>
                        <a:t>Students are provided choices in how they gain information and show what they know </a:t>
                      </a:r>
                      <a:r>
                        <a:rPr lang="en-US" sz="800" i="1">
                          <a:latin typeface="Arial"/>
                          <a:ea typeface="Times New Roman"/>
                          <a:cs typeface="Times New Roman"/>
                        </a:rPr>
                        <a:t>to support and challenge diverse learning styles</a:t>
                      </a:r>
                      <a:r>
                        <a:rPr lang="en-US" sz="800">
                          <a:latin typeface="Arial"/>
                          <a:ea typeface="Times New Roman"/>
                          <a:cs typeface="Times New Roman"/>
                        </a:rPr>
                        <a:t>.</a:t>
                      </a:r>
                      <a:endParaRPr lang="en-US" sz="800">
                        <a:latin typeface="Times New Roman"/>
                        <a:ea typeface="Times New Roman"/>
                        <a:cs typeface="Times New Roman"/>
                      </a:endParaRPr>
                    </a:p>
                  </a:txBody>
                  <a:tcPr marL="43751" marR="43751" marT="0" marB="0" anchor="ctr">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2264">
                <a:tc>
                  <a:txBody>
                    <a:bodyPr/>
                    <a:lstStyle/>
                    <a:p>
                      <a:pPr marL="0" marR="0" algn="r">
                        <a:spcBef>
                          <a:spcPts val="0"/>
                        </a:spcBef>
                        <a:spcAft>
                          <a:spcPts val="0"/>
                        </a:spcAft>
                      </a:pPr>
                      <a:r>
                        <a:rPr lang="en-US" sz="700">
                          <a:latin typeface="Arial"/>
                          <a:ea typeface="Times New Roman"/>
                          <a:cs typeface="Times New Roman"/>
                        </a:rPr>
                        <a:t>a.</a:t>
                      </a:r>
                      <a:endParaRPr lang="en-US" sz="800">
                        <a:latin typeface="Times New Roman"/>
                        <a:ea typeface="Times New Roman"/>
                        <a:cs typeface="Times New Roman"/>
                      </a:endParaRPr>
                    </a:p>
                  </a:txBody>
                  <a:tcPr marL="43751" marR="43751"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spcBef>
                          <a:spcPts val="0"/>
                        </a:spcBef>
                        <a:spcAft>
                          <a:spcPts val="0"/>
                        </a:spcAft>
                      </a:pPr>
                      <a:r>
                        <a:rPr lang="en-US" sz="800" i="1">
                          <a:latin typeface="Arial"/>
                          <a:ea typeface="Cambria"/>
                          <a:cs typeface="Times New Roman"/>
                        </a:rPr>
                        <a:t>Products -</a:t>
                      </a:r>
                      <a:r>
                        <a:rPr lang="en-US" sz="800">
                          <a:latin typeface="Arial"/>
                          <a:ea typeface="Cambria"/>
                          <a:cs typeface="Times New Roman"/>
                        </a:rPr>
                        <a:t> students are provided </a:t>
                      </a:r>
                      <a:r>
                        <a:rPr lang="en-US" sz="800" u="sng">
                          <a:latin typeface="Arial"/>
                          <a:ea typeface="Cambria"/>
                          <a:cs typeface="Times New Roman"/>
                        </a:rPr>
                        <a:t>choices for responding and products</a:t>
                      </a:r>
                      <a:r>
                        <a:rPr lang="en-US" sz="800">
                          <a:latin typeface="Arial"/>
                          <a:ea typeface="Cambria"/>
                          <a:cs typeface="Times New Roman"/>
                        </a:rPr>
                        <a:t>  that demonstrate their skill &amp; knowledge (e.g. verbal, written, drawing, physical demonstration, technology)</a:t>
                      </a:r>
                      <a:endParaRPr lang="en-US" sz="800">
                        <a:latin typeface="Times New Roman"/>
                        <a:ea typeface="Times New Roman"/>
                        <a:cs typeface="Times New Roman"/>
                      </a:endParaRPr>
                    </a:p>
                  </a:txBody>
                  <a:tcPr marL="43751" marR="4375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50000"/>
                        </a:lnSpc>
                        <a:spcBef>
                          <a:spcPts val="0"/>
                        </a:spcBef>
                        <a:spcAft>
                          <a:spcPts val="0"/>
                        </a:spcAft>
                      </a:pPr>
                      <a:endParaRPr lang="en-US" sz="800">
                        <a:latin typeface="Arial"/>
                        <a:ea typeface="Times New Roman"/>
                        <a:cs typeface="Times New Roman"/>
                      </a:endParaRPr>
                    </a:p>
                  </a:txBody>
                  <a:tcPr marL="43751" marR="4375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412264">
                <a:tc>
                  <a:txBody>
                    <a:bodyPr/>
                    <a:lstStyle/>
                    <a:p>
                      <a:pPr marL="0" marR="0" algn="r">
                        <a:spcBef>
                          <a:spcPts val="0"/>
                        </a:spcBef>
                        <a:spcAft>
                          <a:spcPts val="0"/>
                        </a:spcAft>
                      </a:pPr>
                      <a:r>
                        <a:rPr lang="en-US" sz="700">
                          <a:latin typeface="Arial"/>
                          <a:ea typeface="Times New Roman"/>
                          <a:cs typeface="Times New Roman"/>
                        </a:rPr>
                        <a:t>b.</a:t>
                      </a:r>
                      <a:endParaRPr lang="en-US" sz="800">
                        <a:latin typeface="Times New Roman"/>
                        <a:ea typeface="Times New Roman"/>
                        <a:cs typeface="Times New Roman"/>
                      </a:endParaRPr>
                    </a:p>
                  </a:txBody>
                  <a:tcPr marL="43751" marR="43751"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spcBef>
                          <a:spcPts val="0"/>
                        </a:spcBef>
                        <a:spcAft>
                          <a:spcPts val="0"/>
                        </a:spcAft>
                      </a:pPr>
                      <a:r>
                        <a:rPr lang="en-US" sz="800" i="1">
                          <a:latin typeface="Arial"/>
                          <a:ea typeface="Cambria"/>
                          <a:cs typeface="Times New Roman"/>
                        </a:rPr>
                        <a:t>Tools –</a:t>
                      </a:r>
                      <a:r>
                        <a:rPr lang="en-US" sz="800">
                          <a:latin typeface="Arial"/>
                          <a:ea typeface="Cambria"/>
                          <a:cs typeface="Times New Roman"/>
                        </a:rPr>
                        <a:t> students are provided </a:t>
                      </a:r>
                      <a:r>
                        <a:rPr lang="en-US" sz="800" u="sng">
                          <a:latin typeface="Arial"/>
                          <a:ea typeface="Cambria"/>
                          <a:cs typeface="Times New Roman"/>
                        </a:rPr>
                        <a:t>choices for types of tools</a:t>
                      </a:r>
                      <a:r>
                        <a:rPr lang="en-US" sz="800" i="1">
                          <a:latin typeface="Arial"/>
                          <a:ea typeface="Cambria"/>
                          <a:cs typeface="Times New Roman"/>
                        </a:rPr>
                        <a:t> </a:t>
                      </a:r>
                      <a:r>
                        <a:rPr lang="en-US" sz="800">
                          <a:latin typeface="Arial"/>
                          <a:ea typeface="Cambria"/>
                          <a:cs typeface="Times New Roman"/>
                        </a:rPr>
                        <a:t>to generate products that demonstrate their skill and knowledge (e.g. paper-pencil, computer, Promethean Board alternatives to handwriting, calculator) </a:t>
                      </a:r>
                      <a:endParaRPr lang="en-US" sz="800">
                        <a:latin typeface="Times New Roman"/>
                        <a:ea typeface="Times New Roman"/>
                        <a:cs typeface="Times New Roman"/>
                      </a:endParaRPr>
                    </a:p>
                  </a:txBody>
                  <a:tcPr marL="43751" marR="4375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50000"/>
                        </a:lnSpc>
                        <a:spcBef>
                          <a:spcPts val="0"/>
                        </a:spcBef>
                        <a:spcAft>
                          <a:spcPts val="0"/>
                        </a:spcAft>
                      </a:pPr>
                      <a:endParaRPr lang="en-US" sz="800">
                        <a:latin typeface="Arial"/>
                        <a:ea typeface="Times New Roman"/>
                        <a:cs typeface="Times New Roman"/>
                      </a:endParaRPr>
                    </a:p>
                  </a:txBody>
                  <a:tcPr marL="43751" marR="4375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412264">
                <a:tc>
                  <a:txBody>
                    <a:bodyPr/>
                    <a:lstStyle/>
                    <a:p>
                      <a:pPr marL="0" marR="0" algn="r">
                        <a:spcBef>
                          <a:spcPts val="0"/>
                        </a:spcBef>
                        <a:spcAft>
                          <a:spcPts val="0"/>
                        </a:spcAft>
                      </a:pPr>
                      <a:r>
                        <a:rPr lang="en-US" sz="700">
                          <a:latin typeface="Arial"/>
                          <a:ea typeface="Times New Roman"/>
                          <a:cs typeface="Times New Roman"/>
                        </a:rPr>
                        <a:t>c.</a:t>
                      </a:r>
                      <a:endParaRPr lang="en-US" sz="800">
                        <a:latin typeface="Times New Roman"/>
                        <a:ea typeface="Times New Roman"/>
                        <a:cs typeface="Times New Roman"/>
                      </a:endParaRPr>
                    </a:p>
                  </a:txBody>
                  <a:tcPr marL="43751" marR="43751"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spcBef>
                          <a:spcPts val="0"/>
                        </a:spcBef>
                        <a:spcAft>
                          <a:spcPts val="0"/>
                        </a:spcAft>
                      </a:pPr>
                      <a:r>
                        <a:rPr lang="en-US" sz="800" i="1">
                          <a:latin typeface="Arial"/>
                          <a:ea typeface="Cambria"/>
                          <a:cs typeface="Times New Roman"/>
                        </a:rPr>
                        <a:t>Stations/centers/groups -</a:t>
                      </a:r>
                      <a:r>
                        <a:rPr lang="en-US" sz="800">
                          <a:latin typeface="Arial"/>
                          <a:ea typeface="Cambria"/>
                          <a:cs typeface="Times New Roman"/>
                        </a:rPr>
                        <a:t> providing </a:t>
                      </a:r>
                      <a:r>
                        <a:rPr lang="en-US" sz="800" i="1" u="sng">
                          <a:latin typeface="Arial"/>
                          <a:ea typeface="Cambria"/>
                          <a:cs typeface="Times New Roman"/>
                        </a:rPr>
                        <a:t>variety or choices</a:t>
                      </a:r>
                      <a:r>
                        <a:rPr lang="en-US" sz="800" u="sng">
                          <a:latin typeface="Arial"/>
                          <a:ea typeface="Cambria"/>
                          <a:cs typeface="Times New Roman"/>
                        </a:rPr>
                        <a:t> in methods to learn information </a:t>
                      </a:r>
                      <a:r>
                        <a:rPr lang="en-US" sz="800" i="1" u="sng">
                          <a:latin typeface="Arial"/>
                          <a:ea typeface="Cambria"/>
                          <a:cs typeface="Times New Roman"/>
                        </a:rPr>
                        <a:t>that tap into diverse learning styles</a:t>
                      </a:r>
                      <a:r>
                        <a:rPr lang="en-US" sz="800">
                          <a:latin typeface="Arial"/>
                          <a:ea typeface="Cambria"/>
                          <a:cs typeface="Times New Roman"/>
                        </a:rPr>
                        <a:t> (e.g. technology, readings at varied levels)</a:t>
                      </a:r>
                      <a:endParaRPr lang="en-US" sz="800">
                        <a:latin typeface="Times New Roman"/>
                        <a:ea typeface="Times New Roman"/>
                        <a:cs typeface="Times New Roman"/>
                      </a:endParaRPr>
                    </a:p>
                  </a:txBody>
                  <a:tcPr marL="43751" marR="4375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50000"/>
                        </a:lnSpc>
                        <a:spcBef>
                          <a:spcPts val="0"/>
                        </a:spcBef>
                        <a:spcAft>
                          <a:spcPts val="0"/>
                        </a:spcAft>
                      </a:pPr>
                      <a:endParaRPr lang="en-US" sz="800">
                        <a:latin typeface="Arial"/>
                        <a:ea typeface="Times New Roman"/>
                        <a:cs typeface="Times New Roman"/>
                      </a:endParaRPr>
                    </a:p>
                  </a:txBody>
                  <a:tcPr marL="43751" marR="4375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412264">
                <a:tc>
                  <a:txBody>
                    <a:bodyPr/>
                    <a:lstStyle/>
                    <a:p>
                      <a:pPr marL="0" marR="0" algn="r">
                        <a:spcBef>
                          <a:spcPts val="0"/>
                        </a:spcBef>
                        <a:spcAft>
                          <a:spcPts val="0"/>
                        </a:spcAft>
                      </a:pPr>
                      <a:r>
                        <a:rPr lang="en-US" sz="700">
                          <a:latin typeface="Arial"/>
                          <a:ea typeface="Times New Roman"/>
                          <a:cs typeface="Times New Roman"/>
                        </a:rPr>
                        <a:t>d.</a:t>
                      </a:r>
                      <a:endParaRPr lang="en-US" sz="800">
                        <a:latin typeface="Times New Roman"/>
                        <a:ea typeface="Times New Roman"/>
                        <a:cs typeface="Times New Roman"/>
                      </a:endParaRPr>
                    </a:p>
                  </a:txBody>
                  <a:tcPr marL="43751" marR="43751"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spcBef>
                          <a:spcPts val="0"/>
                        </a:spcBef>
                        <a:spcAft>
                          <a:spcPts val="0"/>
                        </a:spcAft>
                      </a:pPr>
                      <a:r>
                        <a:rPr lang="en-US" sz="800" i="1">
                          <a:latin typeface="Arial"/>
                          <a:ea typeface="Cambria"/>
                          <a:cs typeface="Times New Roman"/>
                        </a:rPr>
                        <a:t>Routines -</a:t>
                      </a:r>
                      <a:r>
                        <a:rPr lang="en-US" sz="800">
                          <a:latin typeface="Arial"/>
                          <a:ea typeface="Cambria"/>
                          <a:cs typeface="Times New Roman"/>
                        </a:rPr>
                        <a:t> students demonstrate familiarity and reasonable independence with expectations, procedures and routines related to choice and options in learning tools, materials and methods (e.g. transition to stations, use of technology)</a:t>
                      </a:r>
                      <a:endParaRPr lang="en-US" sz="800">
                        <a:latin typeface="Times New Roman"/>
                        <a:ea typeface="Times New Roman"/>
                        <a:cs typeface="Times New Roman"/>
                      </a:endParaRPr>
                    </a:p>
                  </a:txBody>
                  <a:tcPr marL="43751" marR="4375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50000"/>
                        </a:lnSpc>
                        <a:spcBef>
                          <a:spcPts val="0"/>
                        </a:spcBef>
                        <a:spcAft>
                          <a:spcPts val="0"/>
                        </a:spcAft>
                      </a:pPr>
                      <a:endParaRPr lang="en-US" sz="800">
                        <a:latin typeface="Arial"/>
                        <a:ea typeface="Times New Roman"/>
                        <a:cs typeface="Times New Roman"/>
                      </a:endParaRPr>
                    </a:p>
                  </a:txBody>
                  <a:tcPr marL="43751" marR="4375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74843">
                <a:tc>
                  <a:txBody>
                    <a:bodyPr/>
                    <a:lstStyle/>
                    <a:p>
                      <a:pPr marL="0" marR="0" algn="r">
                        <a:spcBef>
                          <a:spcPts val="0"/>
                        </a:spcBef>
                        <a:spcAft>
                          <a:spcPts val="0"/>
                        </a:spcAft>
                      </a:pPr>
                      <a:r>
                        <a:rPr lang="en-US" sz="700" b="1">
                          <a:latin typeface="Arial"/>
                          <a:ea typeface="Times New Roman"/>
                          <a:cs typeface="Times New Roman"/>
                        </a:rPr>
                        <a:t>2.</a:t>
                      </a:r>
                      <a:endParaRPr lang="en-US" sz="800">
                        <a:latin typeface="Times New Roman"/>
                        <a:ea typeface="Times New Roman"/>
                        <a:cs typeface="Times New Roman"/>
                      </a:endParaRPr>
                    </a:p>
                  </a:txBody>
                  <a:tcPr marL="43751" marR="43751"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gridSpan="10">
                  <a:txBody>
                    <a:bodyPr/>
                    <a:lstStyle/>
                    <a:p>
                      <a:pPr marL="0" marR="0">
                        <a:spcBef>
                          <a:spcPts val="0"/>
                        </a:spcBef>
                        <a:spcAft>
                          <a:spcPts val="0"/>
                        </a:spcAft>
                      </a:pPr>
                      <a:r>
                        <a:rPr lang="en-US" sz="800" b="1" i="1">
                          <a:latin typeface="Arial"/>
                          <a:ea typeface="Times New Roman"/>
                          <a:cs typeface="Times New Roman"/>
                        </a:rPr>
                        <a:t>Flexibility in Teacher Presentations</a:t>
                      </a:r>
                      <a:r>
                        <a:rPr lang="en-US" sz="800" b="1">
                          <a:latin typeface="Arial"/>
                          <a:ea typeface="Times New Roman"/>
                          <a:cs typeface="Times New Roman"/>
                        </a:rPr>
                        <a:t>:  </a:t>
                      </a:r>
                      <a:r>
                        <a:rPr lang="en-US" sz="800">
                          <a:latin typeface="Arial"/>
                          <a:ea typeface="Times New Roman"/>
                          <a:cs typeface="Times New Roman"/>
                        </a:rPr>
                        <a:t>Teacher presents information using multiple methods to complement text and verbal presentations </a:t>
                      </a:r>
                      <a:r>
                        <a:rPr lang="en-US" sz="800" i="1">
                          <a:latin typeface="Arial"/>
                          <a:ea typeface="Times New Roman"/>
                          <a:cs typeface="Times New Roman"/>
                        </a:rPr>
                        <a:t>in order to support and challenge diverse learning styles.</a:t>
                      </a:r>
                      <a:endParaRPr lang="en-US" sz="800">
                        <a:latin typeface="Times New Roman"/>
                        <a:ea typeface="Times New Roman"/>
                        <a:cs typeface="Times New Roman"/>
                      </a:endParaRPr>
                    </a:p>
                  </a:txBody>
                  <a:tcPr marL="43751" marR="43751" marT="0" marB="0" anchor="ctr">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2264">
                <a:tc>
                  <a:txBody>
                    <a:bodyPr/>
                    <a:lstStyle/>
                    <a:p>
                      <a:pPr marL="0" marR="0" algn="r">
                        <a:spcBef>
                          <a:spcPts val="0"/>
                        </a:spcBef>
                        <a:spcAft>
                          <a:spcPts val="0"/>
                        </a:spcAft>
                      </a:pPr>
                      <a:r>
                        <a:rPr lang="en-US" sz="700">
                          <a:latin typeface="Arial"/>
                          <a:ea typeface="Times New Roman"/>
                          <a:cs typeface="Times New Roman"/>
                        </a:rPr>
                        <a:t>a.</a:t>
                      </a:r>
                      <a:endParaRPr lang="en-US" sz="800">
                        <a:latin typeface="Times New Roman"/>
                        <a:ea typeface="Times New Roman"/>
                        <a:cs typeface="Times New Roman"/>
                      </a:endParaRPr>
                    </a:p>
                  </a:txBody>
                  <a:tcPr marL="43751" marR="43751"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spcBef>
                          <a:spcPts val="0"/>
                        </a:spcBef>
                        <a:spcAft>
                          <a:spcPts val="0"/>
                        </a:spcAft>
                      </a:pPr>
                      <a:r>
                        <a:rPr lang="en-US" sz="800" i="1">
                          <a:latin typeface="Arial"/>
                          <a:ea typeface="Cambria"/>
                          <a:cs typeface="Times New Roman"/>
                        </a:rPr>
                        <a:t>Curriculum materials</a:t>
                      </a:r>
                      <a:r>
                        <a:rPr lang="en-US" sz="800">
                          <a:latin typeface="Arial"/>
                          <a:ea typeface="Cambria"/>
                          <a:cs typeface="Times New Roman"/>
                        </a:rPr>
                        <a:t> - presented in </a:t>
                      </a:r>
                      <a:r>
                        <a:rPr lang="en-US" sz="800" i="1">
                          <a:latin typeface="Arial"/>
                          <a:ea typeface="Cambria"/>
                          <a:cs typeface="Times New Roman"/>
                        </a:rPr>
                        <a:t>additional formats</a:t>
                      </a:r>
                      <a:r>
                        <a:rPr lang="en-US" sz="800">
                          <a:latin typeface="Arial"/>
                          <a:ea typeface="Cambria"/>
                          <a:cs typeface="Times New Roman"/>
                        </a:rPr>
                        <a:t> beyond viewable text and a teacher speaking (e.g., text in digital files that could be read aloud, online resources, audio, video, pictures, charts)</a:t>
                      </a:r>
                      <a:endParaRPr lang="en-US" sz="800">
                        <a:latin typeface="Times New Roman"/>
                        <a:ea typeface="Times New Roman"/>
                        <a:cs typeface="Times New Roman"/>
                      </a:endParaRPr>
                    </a:p>
                  </a:txBody>
                  <a:tcPr marL="43751" marR="4375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50000"/>
                        </a:lnSpc>
                        <a:spcBef>
                          <a:spcPts val="0"/>
                        </a:spcBef>
                        <a:spcAft>
                          <a:spcPts val="0"/>
                        </a:spcAft>
                      </a:pPr>
                      <a:endParaRPr lang="en-US" sz="800">
                        <a:latin typeface="Arial"/>
                        <a:ea typeface="Times New Roman"/>
                        <a:cs typeface="Times New Roman"/>
                      </a:endParaRPr>
                    </a:p>
                  </a:txBody>
                  <a:tcPr marL="43751" marR="4375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412264">
                <a:tc>
                  <a:txBody>
                    <a:bodyPr/>
                    <a:lstStyle/>
                    <a:p>
                      <a:pPr marL="0" marR="0" algn="r">
                        <a:spcBef>
                          <a:spcPts val="0"/>
                        </a:spcBef>
                        <a:spcAft>
                          <a:spcPts val="0"/>
                        </a:spcAft>
                      </a:pPr>
                      <a:r>
                        <a:rPr lang="en-US" sz="700">
                          <a:latin typeface="Arial"/>
                          <a:ea typeface="Times New Roman"/>
                          <a:cs typeface="Times New Roman"/>
                        </a:rPr>
                        <a:t>b.</a:t>
                      </a:r>
                      <a:endParaRPr lang="en-US" sz="800">
                        <a:latin typeface="Times New Roman"/>
                        <a:ea typeface="Times New Roman"/>
                        <a:cs typeface="Times New Roman"/>
                      </a:endParaRPr>
                    </a:p>
                  </a:txBody>
                  <a:tcPr marL="43751" marR="43751"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spcBef>
                          <a:spcPts val="0"/>
                        </a:spcBef>
                        <a:spcAft>
                          <a:spcPts val="0"/>
                        </a:spcAft>
                      </a:pPr>
                      <a:r>
                        <a:rPr lang="en-US" sz="800" i="1">
                          <a:latin typeface="Arial"/>
                          <a:ea typeface="Cambria"/>
                          <a:cs typeface="Times New Roman"/>
                        </a:rPr>
                        <a:t>Explanatory devices</a:t>
                      </a:r>
                      <a:r>
                        <a:rPr lang="en-US" sz="800">
                          <a:latin typeface="Arial"/>
                          <a:ea typeface="Cambria"/>
                          <a:cs typeface="Times New Roman"/>
                        </a:rPr>
                        <a:t> - teacher uses </a:t>
                      </a:r>
                      <a:r>
                        <a:rPr lang="en-US" sz="800" i="1">
                          <a:latin typeface="Arial"/>
                          <a:ea typeface="Cambria"/>
                          <a:cs typeface="Times New Roman"/>
                        </a:rPr>
                        <a:t>multiple</a:t>
                      </a:r>
                      <a:r>
                        <a:rPr lang="en-US" sz="800">
                          <a:latin typeface="Arial"/>
                          <a:ea typeface="Cambria"/>
                          <a:cs typeface="Times New Roman"/>
                        </a:rPr>
                        <a:t> types (e.g., concept maps, graphic organizers, demonstration, pictures, audio/video, written, diagrams, chart, models, manipulatives)</a:t>
                      </a:r>
                      <a:endParaRPr lang="en-US" sz="800">
                        <a:latin typeface="Times New Roman"/>
                        <a:ea typeface="Times New Roman"/>
                        <a:cs typeface="Times New Roman"/>
                      </a:endParaRPr>
                    </a:p>
                  </a:txBody>
                  <a:tcPr marL="43751" marR="4375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50000"/>
                        </a:lnSpc>
                        <a:spcBef>
                          <a:spcPts val="0"/>
                        </a:spcBef>
                        <a:spcAft>
                          <a:spcPts val="0"/>
                        </a:spcAft>
                      </a:pPr>
                      <a:endParaRPr lang="en-US" sz="800">
                        <a:latin typeface="Arial"/>
                        <a:ea typeface="Times New Roman"/>
                        <a:cs typeface="Times New Roman"/>
                      </a:endParaRPr>
                    </a:p>
                  </a:txBody>
                  <a:tcPr marL="43751" marR="4375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94512">
                <a:tc>
                  <a:txBody>
                    <a:bodyPr/>
                    <a:lstStyle/>
                    <a:p>
                      <a:pPr marL="0" marR="0" algn="r">
                        <a:spcBef>
                          <a:spcPts val="0"/>
                        </a:spcBef>
                        <a:spcAft>
                          <a:spcPts val="0"/>
                        </a:spcAft>
                      </a:pPr>
                      <a:r>
                        <a:rPr lang="en-US" sz="700">
                          <a:latin typeface="Arial"/>
                          <a:ea typeface="Times New Roman"/>
                          <a:cs typeface="Times New Roman"/>
                        </a:rPr>
                        <a:t>c.</a:t>
                      </a:r>
                      <a:endParaRPr lang="en-US" sz="800">
                        <a:latin typeface="Times New Roman"/>
                        <a:ea typeface="Times New Roman"/>
                        <a:cs typeface="Times New Roman"/>
                      </a:endParaRPr>
                    </a:p>
                  </a:txBody>
                  <a:tcPr marL="43751" marR="43751"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spcBef>
                          <a:spcPts val="0"/>
                        </a:spcBef>
                        <a:spcAft>
                          <a:spcPts val="0"/>
                        </a:spcAft>
                      </a:pPr>
                      <a:r>
                        <a:rPr lang="en-US" sz="800" i="1">
                          <a:latin typeface="Arial"/>
                          <a:ea typeface="Cambria"/>
                          <a:cs typeface="Times New Roman"/>
                        </a:rPr>
                        <a:t>Drawings or images</a:t>
                      </a:r>
                      <a:r>
                        <a:rPr lang="en-US" sz="800">
                          <a:latin typeface="Arial"/>
                          <a:ea typeface="Cambria"/>
                          <a:cs typeface="Times New Roman"/>
                        </a:rPr>
                        <a:t> - used in paper handouts, digital materials and presentations to complement text and a teacher speaking</a:t>
                      </a:r>
                      <a:endParaRPr lang="en-US" sz="800">
                        <a:latin typeface="Times New Roman"/>
                        <a:ea typeface="Times New Roman"/>
                        <a:cs typeface="Times New Roman"/>
                      </a:endParaRPr>
                    </a:p>
                  </a:txBody>
                  <a:tcPr marL="43751" marR="4375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50000"/>
                        </a:lnSpc>
                        <a:spcBef>
                          <a:spcPts val="0"/>
                        </a:spcBef>
                        <a:spcAft>
                          <a:spcPts val="0"/>
                        </a:spcAft>
                      </a:pPr>
                      <a:endParaRPr lang="en-US" sz="800">
                        <a:latin typeface="Arial"/>
                        <a:ea typeface="Times New Roman"/>
                        <a:cs typeface="Times New Roman"/>
                      </a:endParaRPr>
                    </a:p>
                  </a:txBody>
                  <a:tcPr marL="43751" marR="4375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412264">
                <a:tc>
                  <a:txBody>
                    <a:bodyPr/>
                    <a:lstStyle/>
                    <a:p>
                      <a:pPr marL="0" marR="0" algn="r">
                        <a:spcBef>
                          <a:spcPts val="0"/>
                        </a:spcBef>
                        <a:spcAft>
                          <a:spcPts val="0"/>
                        </a:spcAft>
                      </a:pPr>
                      <a:r>
                        <a:rPr lang="en-US" sz="700">
                          <a:latin typeface="Arial"/>
                          <a:ea typeface="Times New Roman"/>
                          <a:cs typeface="Times New Roman"/>
                        </a:rPr>
                        <a:t>d.</a:t>
                      </a:r>
                      <a:endParaRPr lang="en-US" sz="800">
                        <a:latin typeface="Times New Roman"/>
                        <a:ea typeface="Times New Roman"/>
                        <a:cs typeface="Times New Roman"/>
                      </a:endParaRPr>
                    </a:p>
                  </a:txBody>
                  <a:tcPr marL="43751" marR="43751"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spcBef>
                          <a:spcPts val="0"/>
                        </a:spcBef>
                        <a:spcAft>
                          <a:spcPts val="0"/>
                        </a:spcAft>
                      </a:pPr>
                      <a:r>
                        <a:rPr lang="en-US" sz="800" i="1">
                          <a:latin typeface="Arial"/>
                          <a:ea typeface="Cambria"/>
                          <a:cs typeface="Times New Roman"/>
                        </a:rPr>
                        <a:t>Reflection on Choices</a:t>
                      </a:r>
                      <a:r>
                        <a:rPr lang="en-US" sz="800">
                          <a:latin typeface="Arial"/>
                          <a:ea typeface="Cambria"/>
                          <a:cs typeface="Times New Roman"/>
                        </a:rPr>
                        <a:t> – materials or presentations provide a </a:t>
                      </a:r>
                      <a:r>
                        <a:rPr lang="en-US" sz="800" u="sng">
                          <a:latin typeface="Arial"/>
                          <a:ea typeface="Cambria"/>
                          <a:cs typeface="Times New Roman"/>
                        </a:rPr>
                        <a:t>method for students to reflect on and/or plan for effective choices</a:t>
                      </a:r>
                      <a:r>
                        <a:rPr lang="en-US" sz="800">
                          <a:latin typeface="Arial"/>
                          <a:ea typeface="Cambria"/>
                          <a:cs typeface="Times New Roman"/>
                        </a:rPr>
                        <a:t> in learning and demonstrating knowledge</a:t>
                      </a:r>
                      <a:endParaRPr lang="en-US" sz="800">
                        <a:latin typeface="Times New Roman"/>
                        <a:ea typeface="Times New Roman"/>
                        <a:cs typeface="Times New Roman"/>
                      </a:endParaRPr>
                    </a:p>
                  </a:txBody>
                  <a:tcPr marL="43751" marR="4375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50000"/>
                        </a:lnSpc>
                        <a:spcBef>
                          <a:spcPts val="0"/>
                        </a:spcBef>
                        <a:spcAft>
                          <a:spcPts val="0"/>
                        </a:spcAft>
                      </a:pPr>
                      <a:endParaRPr lang="en-US" sz="800" dirty="0">
                        <a:latin typeface="Arial"/>
                        <a:ea typeface="Times New Roman"/>
                        <a:cs typeface="Times New Roman"/>
                      </a:endParaRPr>
                    </a:p>
                  </a:txBody>
                  <a:tcPr marL="43751" marR="4375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xmlns="" val="11719118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509" y="228600"/>
            <a:ext cx="8229600" cy="1143000"/>
          </a:xfrm>
        </p:spPr>
        <p:txBody>
          <a:bodyPr/>
          <a:lstStyle/>
          <a:p>
            <a:pPr algn="ctr"/>
            <a:r>
              <a:rPr lang="en-US" dirty="0" smtClean="0"/>
              <a:t>UDL Look-</a:t>
            </a:r>
            <a:r>
              <a:rPr lang="en-US" dirty="0" err="1" smtClean="0"/>
              <a:t>Fors</a:t>
            </a:r>
            <a:endParaRPr lang="en-US" dirty="0"/>
          </a:p>
        </p:txBody>
      </p:sp>
      <p:sp>
        <p:nvSpPr>
          <p:cNvPr id="3" name="Content Placeholder 2"/>
          <p:cNvSpPr>
            <a:spLocks noGrp="1"/>
          </p:cNvSpPr>
          <p:nvPr>
            <p:ph idx="1"/>
          </p:nvPr>
        </p:nvSpPr>
        <p:spPr>
          <a:xfrm>
            <a:off x="459509" y="1600200"/>
            <a:ext cx="8229600" cy="4389120"/>
          </a:xfrm>
        </p:spPr>
        <p:txBody>
          <a:bodyPr/>
          <a:lstStyle/>
          <a:p>
            <a:r>
              <a:rPr lang="en-US" sz="1800" dirty="0" smtClean="0">
                <a:ea typeface="Times New Roman" pitchFamily="18" charset="0"/>
                <a:cs typeface="Arial" pitchFamily="34" charset="0"/>
              </a:rPr>
              <a:t>Can </a:t>
            </a:r>
            <a:r>
              <a:rPr lang="en-US" sz="1800" dirty="0">
                <a:ea typeface="Times New Roman" pitchFamily="18" charset="0"/>
                <a:cs typeface="Arial" pitchFamily="34" charset="0"/>
              </a:rPr>
              <a:t>be used to measure school, department or team trends related to UDL implementation that could be observed if one walks into a lesson</a:t>
            </a:r>
            <a:r>
              <a:rPr lang="en-US" sz="1800" dirty="0" smtClean="0">
                <a:ea typeface="Times New Roman" pitchFamily="18" charset="0"/>
                <a:cs typeface="Arial" pitchFamily="34" charset="0"/>
              </a:rPr>
              <a:t>.</a:t>
            </a:r>
          </a:p>
          <a:p>
            <a:pPr marL="0" indent="0">
              <a:buNone/>
            </a:pPr>
            <a:r>
              <a:rPr lang="en-US" sz="1800" dirty="0" smtClean="0">
                <a:ea typeface="Times New Roman" pitchFamily="18" charset="0"/>
                <a:cs typeface="Arial" pitchFamily="34" charset="0"/>
              </a:rPr>
              <a:t>  </a:t>
            </a:r>
          </a:p>
          <a:p>
            <a:r>
              <a:rPr lang="en-US" sz="1800" dirty="0" smtClean="0">
                <a:ea typeface="Times New Roman" pitchFamily="18" charset="0"/>
                <a:cs typeface="Arial" pitchFamily="34" charset="0"/>
              </a:rPr>
              <a:t>Intended </a:t>
            </a:r>
            <a:r>
              <a:rPr lang="en-US" sz="1800" dirty="0">
                <a:ea typeface="Times New Roman" pitchFamily="18" charset="0"/>
                <a:cs typeface="Arial" pitchFamily="34" charset="0"/>
              </a:rPr>
              <a:t>to complement other </a:t>
            </a:r>
            <a:r>
              <a:rPr lang="en-US" sz="1800" dirty="0" smtClean="0">
                <a:ea typeface="Times New Roman" pitchFamily="18" charset="0"/>
                <a:cs typeface="Arial" pitchFamily="34" charset="0"/>
              </a:rPr>
              <a:t>‘Look-</a:t>
            </a:r>
            <a:r>
              <a:rPr lang="en-US" sz="1800" dirty="0" err="1" smtClean="0">
                <a:ea typeface="Times New Roman" pitchFamily="18" charset="0"/>
                <a:cs typeface="Arial" pitchFamily="34" charset="0"/>
              </a:rPr>
              <a:t>Fors</a:t>
            </a:r>
            <a:r>
              <a:rPr lang="en-US" sz="1800" dirty="0" smtClean="0">
                <a:ea typeface="Times New Roman" pitchFamily="18" charset="0"/>
                <a:cs typeface="Arial" pitchFamily="34" charset="0"/>
              </a:rPr>
              <a:t>’ </a:t>
            </a:r>
            <a:r>
              <a:rPr lang="en-US" sz="1800" dirty="0">
                <a:ea typeface="Times New Roman" pitchFamily="18" charset="0"/>
                <a:cs typeface="Arial" pitchFamily="34" charset="0"/>
              </a:rPr>
              <a:t>schools may use (e.g. Skillful </a:t>
            </a:r>
            <a:r>
              <a:rPr lang="en-US" sz="1800" dirty="0" smtClean="0">
                <a:ea typeface="Times New Roman" pitchFamily="18" charset="0"/>
                <a:cs typeface="Arial" pitchFamily="34" charset="0"/>
              </a:rPr>
              <a:t>Teaching).</a:t>
            </a:r>
          </a:p>
          <a:p>
            <a:endParaRPr lang="en-US" sz="1800" dirty="0" smtClean="0">
              <a:ea typeface="Times New Roman" pitchFamily="18" charset="0"/>
              <a:cs typeface="Arial" pitchFamily="34" charset="0"/>
            </a:endParaRPr>
          </a:p>
          <a:p>
            <a:r>
              <a:rPr lang="en-US" sz="1800" dirty="0" smtClean="0">
                <a:ea typeface="Times New Roman" pitchFamily="18" charset="0"/>
                <a:cs typeface="Arial" pitchFamily="34" charset="0"/>
              </a:rPr>
              <a:t>Not </a:t>
            </a:r>
            <a:r>
              <a:rPr lang="en-US" sz="1800" dirty="0">
                <a:ea typeface="Times New Roman" pitchFamily="18" charset="0"/>
                <a:cs typeface="Arial" pitchFamily="34" charset="0"/>
              </a:rPr>
              <a:t>intended to be a comprehensive list of effective instructional </a:t>
            </a:r>
            <a:r>
              <a:rPr lang="en-US" sz="1800" dirty="0" smtClean="0">
                <a:ea typeface="Times New Roman" pitchFamily="18" charset="0"/>
                <a:cs typeface="Arial" pitchFamily="34" charset="0"/>
              </a:rPr>
              <a:t>practices.</a:t>
            </a:r>
          </a:p>
          <a:p>
            <a:pPr marL="0" indent="0">
              <a:buNone/>
            </a:pPr>
            <a:endParaRPr lang="en-US" sz="1800" dirty="0" smtClean="0">
              <a:ea typeface="Times New Roman" pitchFamily="18" charset="0"/>
              <a:cs typeface="Arial" pitchFamily="34" charset="0"/>
            </a:endParaRPr>
          </a:p>
          <a:p>
            <a:r>
              <a:rPr lang="en-US" sz="1800" dirty="0" smtClean="0">
                <a:ea typeface="Times New Roman" pitchFamily="18" charset="0"/>
                <a:cs typeface="Arial" pitchFamily="34" charset="0"/>
              </a:rPr>
              <a:t>Not </a:t>
            </a:r>
            <a:r>
              <a:rPr lang="en-US" sz="1800" dirty="0">
                <a:ea typeface="Times New Roman" pitchFamily="18" charset="0"/>
                <a:cs typeface="Arial" pitchFamily="34" charset="0"/>
              </a:rPr>
              <a:t>meant to suggest that all these should or could be observed in the same lesson.</a:t>
            </a:r>
            <a:endParaRPr lang="en-US" sz="1800" dirty="0">
              <a:cs typeface="Arial" pitchFamily="34" charset="0"/>
            </a:endParaRPr>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76600" y="4648200"/>
            <a:ext cx="2133600" cy="2061411"/>
          </a:xfrm>
          <a:prstGeom prst="rect">
            <a:avLst/>
          </a:prstGeom>
        </p:spPr>
      </p:pic>
    </p:spTree>
    <p:extLst>
      <p:ext uri="{BB962C8B-B14F-4D97-AF65-F5344CB8AC3E}">
        <p14:creationId xmlns:p14="http://schemas.microsoft.com/office/powerpoint/2010/main" xmlns="" val="4491089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Explore Materials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ctr">
              <a:buNone/>
            </a:pPr>
            <a:endParaRPr lang="en-US" dirty="0" smtClean="0"/>
          </a:p>
          <a:p>
            <a:pPr marL="0" indent="0" algn="ctr">
              <a:buNone/>
            </a:pPr>
            <a:r>
              <a:rPr lang="en-US" dirty="0" smtClean="0"/>
              <a:t>You have 10 minutes to look through the sample materials around the room and/or use the computer</a:t>
            </a:r>
          </a:p>
          <a:p>
            <a:pPr marL="0" indent="0" algn="ctr">
              <a:buNone/>
            </a:pPr>
            <a:r>
              <a:rPr lang="en-US" dirty="0" smtClean="0"/>
              <a:t>to explore the </a:t>
            </a:r>
            <a:r>
              <a:rPr lang="en-US" dirty="0" err="1" smtClean="0"/>
              <a:t>HIAT</a:t>
            </a:r>
            <a:r>
              <a:rPr lang="en-US" dirty="0" smtClean="0"/>
              <a:t> website or research programs. </a:t>
            </a:r>
            <a:endParaRPr lang="en-US" dirty="0"/>
          </a:p>
        </p:txBody>
      </p:sp>
      <p:sp>
        <p:nvSpPr>
          <p:cNvPr id="4" name="Footer Placeholder 3"/>
          <p:cNvSpPr>
            <a:spLocks noGrp="1"/>
          </p:cNvSpPr>
          <p:nvPr>
            <p:ph type="ftr" sz="quarter" idx="11"/>
          </p:nvPr>
        </p:nvSpPr>
        <p:spPr>
          <a:xfrm>
            <a:off x="2362200" y="6324600"/>
            <a:ext cx="4343400" cy="365125"/>
          </a:xfrm>
        </p:spPr>
        <p:txBody>
          <a:bodyPr/>
          <a:lstStyle/>
          <a:p>
            <a:r>
              <a:rPr lang="en-US" dirty="0" smtClean="0"/>
              <a:t>http://www.montgomeryschoolsmd.org/departments/hiat/udl/</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76600" y="2286000"/>
            <a:ext cx="2319588" cy="2154826"/>
          </a:xfrm>
          <a:prstGeom prst="rect">
            <a:avLst/>
          </a:prstGeom>
        </p:spPr>
      </p:pic>
    </p:spTree>
    <p:extLst>
      <p:ext uri="{BB962C8B-B14F-4D97-AF65-F5344CB8AC3E}">
        <p14:creationId xmlns:p14="http://schemas.microsoft.com/office/powerpoint/2010/main" xmlns="" val="10616462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418" y="672338"/>
            <a:ext cx="8229600" cy="1143000"/>
          </a:xfrm>
        </p:spPr>
        <p:txBody>
          <a:bodyPr>
            <a:normAutofit fontScale="90000"/>
          </a:bodyPr>
          <a:lstStyle/>
          <a:p>
            <a:pPr algn="ctr"/>
            <a:r>
              <a:rPr lang="en-US" sz="4000" dirty="0" smtClean="0"/>
              <a:t>Universal Design for Learning Checklist</a:t>
            </a:r>
            <a:br>
              <a:rPr lang="en-US" sz="4000" dirty="0" smtClean="0"/>
            </a:br>
            <a:r>
              <a:rPr lang="en-US" sz="4000" dirty="0" smtClean="0"/>
              <a:t>A Self-Reflection Tool</a:t>
            </a:r>
            <a:endParaRPr lang="en-US" sz="4000" dirty="0"/>
          </a:p>
        </p:txBody>
      </p:sp>
      <p:sp>
        <p:nvSpPr>
          <p:cNvPr id="3" name="Content Placeholder 2"/>
          <p:cNvSpPr>
            <a:spLocks noGrp="1"/>
          </p:cNvSpPr>
          <p:nvPr>
            <p:ph idx="1"/>
          </p:nvPr>
        </p:nvSpPr>
        <p:spPr>
          <a:xfrm>
            <a:off x="1812636" y="2332355"/>
            <a:ext cx="7102764" cy="4389120"/>
          </a:xfrm>
        </p:spPr>
        <p:txBody>
          <a:bodyPr>
            <a:normAutofit fontScale="62500" lnSpcReduction="20000"/>
          </a:bodyPr>
          <a:lstStyle/>
          <a:p>
            <a:r>
              <a:rPr lang="en-US" dirty="0" smtClean="0"/>
              <a:t>Take 3 minutes to look through the packet. (Each principle </a:t>
            </a:r>
          </a:p>
          <a:p>
            <a:pPr marL="0" indent="0">
              <a:buNone/>
            </a:pPr>
            <a:r>
              <a:rPr lang="en-US" dirty="0" smtClean="0"/>
              <a:t>     has multiple pages.)</a:t>
            </a:r>
          </a:p>
          <a:p>
            <a:pPr lvl="1"/>
            <a:r>
              <a:rPr lang="en-US" dirty="0" smtClean="0"/>
              <a:t>Pick one principle that you would like to spend time </a:t>
            </a:r>
          </a:p>
          <a:p>
            <a:pPr marL="393192" lvl="1" indent="0">
              <a:buNone/>
            </a:pPr>
            <a:r>
              <a:rPr lang="en-US" dirty="0"/>
              <a:t> </a:t>
            </a:r>
            <a:r>
              <a:rPr lang="en-US" dirty="0" smtClean="0"/>
              <a:t>     reflecting on. </a:t>
            </a:r>
          </a:p>
          <a:p>
            <a:pPr lvl="1"/>
            <a:endParaRPr lang="en-US" dirty="0" smtClean="0"/>
          </a:p>
          <a:p>
            <a:r>
              <a:rPr lang="en-US" dirty="0" smtClean="0"/>
              <a:t>Using the principle you chose, </a:t>
            </a:r>
            <a:r>
              <a:rPr lang="en-US" dirty="0"/>
              <a:t>d</a:t>
            </a:r>
            <a:r>
              <a:rPr lang="en-US" dirty="0" smtClean="0"/>
              <a:t>evelop a goal to implement a </a:t>
            </a:r>
          </a:p>
          <a:p>
            <a:pPr marL="0" indent="0">
              <a:buNone/>
            </a:pPr>
            <a:r>
              <a:rPr lang="en-US" dirty="0"/>
              <a:t> </a:t>
            </a:r>
            <a:r>
              <a:rPr lang="en-US" dirty="0" smtClean="0"/>
              <a:t>    UDL strategy in your classroom by October 1</a:t>
            </a:r>
            <a:r>
              <a:rPr lang="en-US" baseline="30000" dirty="0" smtClean="0"/>
              <a:t>st.</a:t>
            </a:r>
          </a:p>
          <a:p>
            <a:endParaRPr lang="en-US" baseline="30000" dirty="0" smtClean="0"/>
          </a:p>
          <a:p>
            <a:r>
              <a:rPr lang="en-US" dirty="0" smtClean="0"/>
              <a:t>Choose one of the following activities to further develop your goal:</a:t>
            </a:r>
          </a:p>
          <a:p>
            <a:pPr lvl="1"/>
            <a:r>
              <a:rPr lang="en-US" dirty="0" smtClean="0"/>
              <a:t>Lesson plan</a:t>
            </a:r>
          </a:p>
          <a:p>
            <a:pPr lvl="1"/>
            <a:r>
              <a:rPr lang="en-US" dirty="0" smtClean="0"/>
              <a:t>Action plan</a:t>
            </a:r>
          </a:p>
          <a:p>
            <a:pPr lvl="1"/>
            <a:r>
              <a:rPr lang="en-US" dirty="0" smtClean="0"/>
              <a:t>Further explore computer resources</a:t>
            </a:r>
          </a:p>
          <a:p>
            <a:pPr lvl="1"/>
            <a:r>
              <a:rPr lang="en-US" dirty="0" smtClean="0"/>
              <a:t>Further explore </a:t>
            </a:r>
            <a:r>
              <a:rPr lang="en-US" dirty="0" err="1" smtClean="0"/>
              <a:t>HIAT</a:t>
            </a:r>
            <a:r>
              <a:rPr lang="en-US" dirty="0" smtClean="0"/>
              <a:t> </a:t>
            </a:r>
            <a:r>
              <a:rPr lang="en-US" dirty="0"/>
              <a:t>website </a:t>
            </a:r>
            <a:endParaRPr lang="en-US" dirty="0" smtClean="0"/>
          </a:p>
          <a:p>
            <a:pPr marL="393192" lvl="1" indent="0">
              <a:buNone/>
            </a:pPr>
            <a:r>
              <a:rPr lang="en-US" dirty="0" smtClean="0">
                <a:hlinkClick r:id="rId3"/>
              </a:rPr>
              <a:t>http</a:t>
            </a:r>
            <a:r>
              <a:rPr lang="en-US" dirty="0">
                <a:hlinkClick r:id="rId3"/>
              </a:rPr>
              <a:t>://www.montgomeryschoolsmd.org/departments/hiat</a:t>
            </a:r>
            <a:r>
              <a:rPr lang="en-US" dirty="0" smtClean="0">
                <a:hlinkClick r:id="rId3"/>
              </a:rPr>
              <a:t>/</a:t>
            </a:r>
            <a:endParaRPr lang="en-US" dirty="0" smtClean="0"/>
          </a:p>
          <a:p>
            <a:pPr lvl="1"/>
            <a:r>
              <a:rPr lang="en-US" dirty="0" smtClean="0"/>
              <a:t>Not sure of a goal yet? You can further explore the UDL checklist.</a:t>
            </a:r>
          </a:p>
          <a:p>
            <a:pPr lvl="1"/>
            <a:endParaRPr lang="en-US" dirty="0" smtClean="0"/>
          </a:p>
          <a:p>
            <a:pPr lvl="0">
              <a:buClr>
                <a:srgbClr val="0BD0D9"/>
              </a:buClr>
            </a:pPr>
            <a:r>
              <a:rPr lang="en-US" dirty="0" smtClean="0">
                <a:solidFill>
                  <a:prstClr val="black"/>
                </a:solidFill>
              </a:rPr>
              <a:t>You will have 15 minutes to work. Be </a:t>
            </a:r>
            <a:r>
              <a:rPr lang="en-US" dirty="0">
                <a:solidFill>
                  <a:prstClr val="black"/>
                </a:solidFill>
              </a:rPr>
              <a:t>ready </a:t>
            </a:r>
            <a:r>
              <a:rPr lang="en-US" dirty="0" smtClean="0">
                <a:solidFill>
                  <a:prstClr val="black"/>
                </a:solidFill>
              </a:rPr>
              <a:t>to share your goal!</a:t>
            </a:r>
            <a:endParaRPr lang="en-US" dirty="0">
              <a:solidFill>
                <a:prstClr val="black"/>
              </a:solidFill>
            </a:endParaRPr>
          </a:p>
          <a:p>
            <a:pPr marL="393192" lvl="1" indent="0">
              <a:buNone/>
            </a:pPr>
            <a:endParaRPr lang="en-US" dirty="0" smtClean="0"/>
          </a:p>
        </p:txBody>
      </p:sp>
      <p:sp>
        <p:nvSpPr>
          <p:cNvPr id="4" name="Footer Placeholder 3"/>
          <p:cNvSpPr>
            <a:spLocks noGrp="1"/>
          </p:cNvSpPr>
          <p:nvPr>
            <p:ph type="ftr" sz="quarter" idx="11"/>
          </p:nvPr>
        </p:nvSpPr>
        <p:spPr>
          <a:xfrm>
            <a:off x="2667000" y="6492875"/>
            <a:ext cx="3962400" cy="365125"/>
          </a:xfrm>
        </p:spPr>
        <p:txBody>
          <a:bodyPr/>
          <a:lstStyle/>
          <a:p>
            <a:r>
              <a:rPr lang="en-US" dirty="0" smtClean="0"/>
              <a:t>http://ctsp.tamu.edu/videos/videos11/UDL_Survey.pdf</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86600" y="1353947"/>
            <a:ext cx="971504" cy="107546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7625" y="5033962"/>
            <a:ext cx="2006600" cy="1504950"/>
          </a:xfrm>
          <a:prstGeom prst="rect">
            <a:avLst/>
          </a:prstGeom>
        </p:spPr>
      </p:pic>
    </p:spTree>
    <p:extLst>
      <p:ext uri="{BB962C8B-B14F-4D97-AF65-F5344CB8AC3E}">
        <p14:creationId xmlns:p14="http://schemas.microsoft.com/office/powerpoint/2010/main" xmlns="" val="28398367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ctr"/>
            <a:r>
              <a:rPr lang="en-US" dirty="0" smtClean="0"/>
              <a:t>Let’s Share!</a:t>
            </a:r>
            <a:endParaRPr lang="en-US" dirty="0"/>
          </a:p>
        </p:txBody>
      </p:sp>
      <p:sp>
        <p:nvSpPr>
          <p:cNvPr id="3" name="Content Placeholder 2"/>
          <p:cNvSpPr>
            <a:spLocks noGrp="1"/>
          </p:cNvSpPr>
          <p:nvPr>
            <p:ph idx="1"/>
          </p:nvPr>
        </p:nvSpPr>
        <p:spPr>
          <a:xfrm>
            <a:off x="459509" y="1761779"/>
            <a:ext cx="8229600" cy="4389120"/>
          </a:xfrm>
        </p:spPr>
        <p:txBody>
          <a:bodyPr/>
          <a:lstStyle/>
          <a:p>
            <a:pPr marL="0" indent="0">
              <a:buNone/>
            </a:pPr>
            <a:r>
              <a:rPr lang="en-US" dirty="0" smtClean="0"/>
              <a:t>You can choose to share your goal in two ways.</a:t>
            </a:r>
          </a:p>
          <a:p>
            <a:pPr marL="0" indent="0">
              <a:buNone/>
            </a:pPr>
            <a:endParaRPr lang="en-US" dirty="0" smtClean="0"/>
          </a:p>
          <a:p>
            <a:r>
              <a:rPr lang="en-US" dirty="0" smtClean="0"/>
              <a:t>Text </a:t>
            </a:r>
            <a:r>
              <a:rPr lang="en-US" dirty="0"/>
              <a:t>your goal to Poll </a:t>
            </a:r>
            <a:r>
              <a:rPr lang="en-US" dirty="0" smtClean="0"/>
              <a:t>Everywhere</a:t>
            </a:r>
          </a:p>
          <a:p>
            <a:pPr marL="0" indent="0">
              <a:buNone/>
            </a:pPr>
            <a:r>
              <a:rPr lang="en-US" dirty="0" smtClean="0">
                <a:solidFill>
                  <a:srgbClr val="FF0000"/>
                </a:solidFill>
                <a:hlinkClick r:id="rId3"/>
              </a:rPr>
              <a:t>http</a:t>
            </a:r>
            <a:r>
              <a:rPr lang="en-US" dirty="0">
                <a:solidFill>
                  <a:srgbClr val="FF0000"/>
                </a:solidFill>
                <a:hlinkClick r:id="rId3"/>
              </a:rPr>
              <a:t>://</a:t>
            </a:r>
            <a:r>
              <a:rPr lang="en-US" dirty="0" smtClean="0">
                <a:solidFill>
                  <a:srgbClr val="FF0000"/>
                </a:solidFill>
                <a:hlinkClick r:id="rId3"/>
              </a:rPr>
              <a:t>www.polleverywhere.com/</a:t>
            </a:r>
            <a:endParaRPr lang="en-US" dirty="0" smtClean="0">
              <a:solidFill>
                <a:srgbClr val="FF0000"/>
              </a:solidFill>
            </a:endParaRPr>
          </a:p>
          <a:p>
            <a:pPr marL="0" indent="0">
              <a:buNone/>
            </a:pPr>
            <a:endParaRPr lang="en-US" dirty="0" smtClean="0">
              <a:solidFill>
                <a:srgbClr val="FF0000"/>
              </a:solidFill>
            </a:endParaRPr>
          </a:p>
          <a:p>
            <a:r>
              <a:rPr lang="en-US" dirty="0" smtClean="0"/>
              <a:t>Write </a:t>
            </a:r>
            <a:r>
              <a:rPr lang="en-US" dirty="0"/>
              <a:t>your goal on a post-it note and place on </a:t>
            </a:r>
            <a:r>
              <a:rPr lang="en-US" dirty="0" smtClean="0"/>
              <a:t>the edge </a:t>
            </a:r>
            <a:r>
              <a:rPr lang="en-US" dirty="0"/>
              <a:t>of Promethean Board.</a:t>
            </a:r>
          </a:p>
          <a:p>
            <a:pPr marL="0" indent="0">
              <a:buNone/>
            </a:pPr>
            <a:endParaRPr lang="en-US" dirty="0" smtClean="0"/>
          </a:p>
          <a:p>
            <a:pPr marL="393192" lvl="1" indent="0">
              <a:buNone/>
            </a:pPr>
            <a:endParaRPr lang="en-US" dirty="0">
              <a:solidFill>
                <a:srgbClr val="FF0000"/>
              </a:solidFill>
            </a:endParaRPr>
          </a:p>
          <a:p>
            <a:pPr lvl="1"/>
            <a:endParaRPr lang="en-US" dirty="0">
              <a:solidFill>
                <a:srgbClr val="FF0000"/>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91000" y="4648200"/>
            <a:ext cx="2352675" cy="1943100"/>
          </a:xfrm>
          <a:prstGeom prst="rect">
            <a:avLst/>
          </a:prstGeom>
        </p:spPr>
      </p:pic>
    </p:spTree>
    <p:extLst>
      <p:ext uri="{BB962C8B-B14F-4D97-AF65-F5344CB8AC3E}">
        <p14:creationId xmlns:p14="http://schemas.microsoft.com/office/powerpoint/2010/main" xmlns="" val="11389326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28800" y="1371600"/>
            <a:ext cx="5493470" cy="4114800"/>
          </a:xfrm>
          <a:prstGeom prst="rect">
            <a:avLst/>
          </a:prstGeom>
        </p:spPr>
      </p:pic>
    </p:spTree>
    <p:extLst>
      <p:ext uri="{BB962C8B-B14F-4D97-AF65-F5344CB8AC3E}">
        <p14:creationId xmlns:p14="http://schemas.microsoft.com/office/powerpoint/2010/main" xmlns="" val="3984238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Agenda</a:t>
            </a:r>
            <a:endParaRPr lang="en-US" sz="4000" dirty="0"/>
          </a:p>
        </p:txBody>
      </p:sp>
      <p:sp>
        <p:nvSpPr>
          <p:cNvPr id="3" name="Content Placeholder 2"/>
          <p:cNvSpPr>
            <a:spLocks noGrp="1"/>
          </p:cNvSpPr>
          <p:nvPr>
            <p:ph idx="1"/>
          </p:nvPr>
        </p:nvSpPr>
        <p:spPr>
          <a:xfrm>
            <a:off x="381000" y="2286000"/>
            <a:ext cx="8229600" cy="4525963"/>
          </a:xfrm>
        </p:spPr>
        <p:txBody>
          <a:bodyPr>
            <a:normAutofit/>
          </a:bodyPr>
          <a:lstStyle/>
          <a:p>
            <a:r>
              <a:rPr lang="en-US" sz="1600" dirty="0" smtClean="0"/>
              <a:t>10 minutes	Introductions</a:t>
            </a:r>
          </a:p>
          <a:p>
            <a:r>
              <a:rPr lang="en-US" sz="1600" dirty="0"/>
              <a:t> </a:t>
            </a:r>
            <a:r>
              <a:rPr lang="en-US" sz="1600" dirty="0" smtClean="0"/>
              <a:t> 5 minutes	Workshop Objectives</a:t>
            </a:r>
          </a:p>
          <a:p>
            <a:r>
              <a:rPr lang="en-US" sz="1600" dirty="0" smtClean="0"/>
              <a:t>25 minutes	What is Student Engagement</a:t>
            </a:r>
            <a:r>
              <a:rPr lang="en-US" sz="1600" dirty="0"/>
              <a:t> </a:t>
            </a:r>
            <a:r>
              <a:rPr lang="en-US" sz="1600" dirty="0" smtClean="0"/>
              <a:t>Jigsaw Activity</a:t>
            </a:r>
          </a:p>
          <a:p>
            <a:r>
              <a:rPr lang="en-US" sz="1600" dirty="0" smtClean="0"/>
              <a:t>40 </a:t>
            </a:r>
            <a:r>
              <a:rPr lang="en-US" sz="1600" dirty="0"/>
              <a:t>minutes	</a:t>
            </a:r>
            <a:r>
              <a:rPr lang="en-US" sz="1600" dirty="0" smtClean="0"/>
              <a:t>UDL in LFI/SCB Classrooms</a:t>
            </a:r>
          </a:p>
          <a:p>
            <a:endParaRPr lang="en-US" sz="1600" dirty="0"/>
          </a:p>
          <a:p>
            <a:r>
              <a:rPr lang="en-US" sz="1600" dirty="0" smtClean="0"/>
              <a:t> 15 minutes	BREAK</a:t>
            </a:r>
          </a:p>
          <a:p>
            <a:endParaRPr lang="en-US" sz="1600" dirty="0" smtClean="0"/>
          </a:p>
          <a:p>
            <a:r>
              <a:rPr lang="en-US" sz="1600" dirty="0" smtClean="0"/>
              <a:t>30 minutes	Collaborative Knowledge Poster Activity</a:t>
            </a:r>
          </a:p>
          <a:p>
            <a:r>
              <a:rPr lang="en-US" sz="1600" dirty="0" smtClean="0"/>
              <a:t>25 minutes	LFI/SCB Material Share and Explore</a:t>
            </a:r>
          </a:p>
          <a:p>
            <a:r>
              <a:rPr lang="en-US" sz="1600" dirty="0" smtClean="0"/>
              <a:t>25 minutes	UDL Goal Setting and Planning</a:t>
            </a:r>
          </a:p>
          <a:p>
            <a:r>
              <a:rPr lang="en-US" sz="1600" dirty="0" smtClean="0"/>
              <a:t> </a:t>
            </a:r>
            <a:r>
              <a:rPr lang="en-US" sz="1600" dirty="0"/>
              <a:t>5</a:t>
            </a:r>
            <a:r>
              <a:rPr lang="en-US" sz="1600" dirty="0" smtClean="0"/>
              <a:t> minutes	Wrap-up and Course Evaluation</a:t>
            </a:r>
          </a:p>
          <a:p>
            <a:pPr marL="0" indent="0">
              <a:buNone/>
            </a:pPr>
            <a:endParaRPr lang="en-US" sz="1500" dirty="0" smtClean="0"/>
          </a:p>
        </p:txBody>
      </p:sp>
    </p:spTree>
    <p:extLst>
      <p:ext uri="{BB962C8B-B14F-4D97-AF65-F5344CB8AC3E}">
        <p14:creationId xmlns:p14="http://schemas.microsoft.com/office/powerpoint/2010/main" xmlns="" val="2431655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fontScale="90000"/>
          </a:bodyPr>
          <a:lstStyle/>
          <a:p>
            <a:pPr algn="ctr"/>
            <a:r>
              <a:rPr lang="en-US" dirty="0" smtClean="0"/>
              <a:t>What is Student Engagement?</a:t>
            </a:r>
            <a:r>
              <a:rPr lang="en-US" sz="3600" dirty="0" smtClean="0"/>
              <a:t/>
            </a:r>
            <a:br>
              <a:rPr lang="en-US" sz="3600" dirty="0" smtClean="0"/>
            </a:br>
            <a:r>
              <a:rPr lang="en-US" sz="3600" dirty="0" smtClean="0"/>
              <a:t>A Jigsaw Activity</a:t>
            </a:r>
            <a:endParaRPr lang="en-US" sz="3600" dirty="0"/>
          </a:p>
        </p:txBody>
      </p:sp>
      <p:sp>
        <p:nvSpPr>
          <p:cNvPr id="3" name="Content Placeholder 2"/>
          <p:cNvSpPr>
            <a:spLocks noGrp="1"/>
          </p:cNvSpPr>
          <p:nvPr>
            <p:ph idx="1"/>
          </p:nvPr>
        </p:nvSpPr>
        <p:spPr>
          <a:xfrm>
            <a:off x="457200" y="2468880"/>
            <a:ext cx="8382000" cy="4389120"/>
          </a:xfrm>
        </p:spPr>
        <p:txBody>
          <a:bodyPr>
            <a:normAutofit/>
          </a:bodyPr>
          <a:lstStyle/>
          <a:p>
            <a:pPr>
              <a:buNone/>
            </a:pPr>
            <a:r>
              <a:rPr lang="en-US" sz="2000" dirty="0" smtClean="0"/>
              <a:t>Directions:</a:t>
            </a:r>
          </a:p>
          <a:p>
            <a:pPr>
              <a:buNone/>
            </a:pPr>
            <a:endParaRPr lang="en-US" sz="2000" dirty="0" smtClean="0"/>
          </a:p>
          <a:p>
            <a:r>
              <a:rPr lang="en-US" sz="2000" dirty="0" smtClean="0"/>
              <a:t>Find the poster that matches the number on your card.</a:t>
            </a:r>
          </a:p>
          <a:p>
            <a:pPr marL="0" indent="0">
              <a:buNone/>
            </a:pPr>
            <a:endParaRPr lang="en-US" sz="2000" dirty="0" smtClean="0"/>
          </a:p>
          <a:p>
            <a:r>
              <a:rPr lang="en-US" sz="2000" dirty="0" smtClean="0"/>
              <a:t>As a group, you will have 8 minutes to discuss and answer the question on the chart paper. </a:t>
            </a:r>
          </a:p>
          <a:p>
            <a:pPr marL="0" indent="0">
              <a:buNone/>
            </a:pPr>
            <a:endParaRPr lang="en-US" sz="2000" dirty="0" smtClean="0"/>
          </a:p>
          <a:p>
            <a:r>
              <a:rPr lang="en-US" sz="2000" dirty="0" smtClean="0"/>
              <a:t>Use the markers, post-it notes, </a:t>
            </a:r>
            <a:r>
              <a:rPr lang="en-US" sz="2000" dirty="0" err="1" smtClean="0"/>
              <a:t>etc</a:t>
            </a:r>
            <a:r>
              <a:rPr lang="en-US" sz="2000" dirty="0" smtClean="0"/>
              <a:t> and choose how to represent the groups answer.(ex. Make a list, chart, diagram, etc.) </a:t>
            </a:r>
          </a:p>
          <a:p>
            <a:pPr marL="0" indent="0">
              <a:buNone/>
            </a:pPr>
            <a:endParaRPr lang="en-US" sz="2000" dirty="0" smtClean="0"/>
          </a:p>
          <a:p>
            <a:r>
              <a:rPr lang="en-US" sz="2000" dirty="0" smtClean="0"/>
              <a:t>Choose a spokesperson to share responses.</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34200" y="5376304"/>
            <a:ext cx="1983509" cy="1315153"/>
          </a:xfrm>
          <a:prstGeom prst="rect">
            <a:avLst/>
          </a:prstGeom>
        </p:spPr>
      </p:pic>
    </p:spTree>
    <p:extLst>
      <p:ext uri="{BB962C8B-B14F-4D97-AF65-F5344CB8AC3E}">
        <p14:creationId xmlns:p14="http://schemas.microsoft.com/office/powerpoint/2010/main" xmlns="" val="1303875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fontScale="90000"/>
          </a:bodyPr>
          <a:lstStyle/>
          <a:p>
            <a:pPr algn="ctr"/>
            <a:r>
              <a:rPr lang="en-US" dirty="0" smtClean="0"/>
              <a:t>What Does Student Engagement Look Like for LFI/</a:t>
            </a:r>
            <a:r>
              <a:rPr lang="en-US" dirty="0" err="1" smtClean="0"/>
              <a:t>SCB</a:t>
            </a:r>
            <a:r>
              <a:rPr lang="en-US" dirty="0" smtClean="0"/>
              <a:t> Students?</a:t>
            </a:r>
            <a:endParaRPr lang="en-US" dirty="0"/>
          </a:p>
        </p:txBody>
      </p:sp>
      <p:sp>
        <p:nvSpPr>
          <p:cNvPr id="3" name="Content Placeholder 2"/>
          <p:cNvSpPr>
            <a:spLocks noGrp="1"/>
          </p:cNvSpPr>
          <p:nvPr>
            <p:ph idx="1"/>
          </p:nvPr>
        </p:nvSpPr>
        <p:spPr>
          <a:xfrm>
            <a:off x="228600" y="2104679"/>
            <a:ext cx="8229600" cy="4389120"/>
          </a:xfrm>
        </p:spPr>
        <p:txBody>
          <a:bodyPr>
            <a:normAutofit/>
          </a:bodyPr>
          <a:lstStyle/>
          <a:p>
            <a:pPr marL="0" indent="0">
              <a:buNone/>
            </a:pPr>
            <a:endParaRPr lang="en-US" dirty="0" smtClean="0"/>
          </a:p>
          <a:p>
            <a:pPr marL="0" indent="0">
              <a:buNone/>
            </a:pPr>
            <a:r>
              <a:rPr lang="en-US" dirty="0" smtClean="0"/>
              <a:t>Behaviors we expect of </a:t>
            </a:r>
            <a:r>
              <a:rPr lang="en-US" dirty="0" err="1" smtClean="0"/>
              <a:t>LFI</a:t>
            </a:r>
            <a:r>
              <a:rPr lang="en-US" dirty="0" smtClean="0"/>
              <a:t>/SCB students:</a:t>
            </a:r>
          </a:p>
          <a:p>
            <a:pPr marL="0" indent="0">
              <a:buNone/>
            </a:pPr>
            <a:endParaRPr lang="en-US" dirty="0" smtClean="0"/>
          </a:p>
          <a:p>
            <a:r>
              <a:rPr lang="en-US" sz="2200" dirty="0" smtClean="0"/>
              <a:t>Attending to learning tasks</a:t>
            </a:r>
          </a:p>
          <a:p>
            <a:endParaRPr lang="en-US" sz="2200" dirty="0" smtClean="0"/>
          </a:p>
          <a:p>
            <a:r>
              <a:rPr lang="en-US" sz="2200" dirty="0" smtClean="0"/>
              <a:t>Staying on task for predetermined period of time</a:t>
            </a:r>
          </a:p>
          <a:p>
            <a:endParaRPr lang="en-US" sz="2200" dirty="0" smtClean="0"/>
          </a:p>
          <a:p>
            <a:r>
              <a:rPr lang="en-US" sz="2200" dirty="0" smtClean="0"/>
              <a:t>Following directions</a:t>
            </a:r>
          </a:p>
          <a:p>
            <a:endParaRPr lang="en-US" sz="2200" dirty="0" smtClean="0"/>
          </a:p>
          <a:p>
            <a:r>
              <a:rPr lang="en-US" sz="2200" dirty="0" smtClean="0"/>
              <a:t>Physical (calm body/hands, attending to speaker)</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29400" y="3581400"/>
            <a:ext cx="2362200" cy="1825336"/>
          </a:xfrm>
          <a:prstGeom prst="rect">
            <a:avLst/>
          </a:prstGeom>
        </p:spPr>
      </p:pic>
    </p:spTree>
    <p:extLst>
      <p:ext uri="{BB962C8B-B14F-4D97-AF65-F5344CB8AC3E}">
        <p14:creationId xmlns:p14="http://schemas.microsoft.com/office/powerpoint/2010/main" xmlns="" val="2186133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4389120"/>
          </a:xfrm>
        </p:spPr>
        <p:txBody>
          <a:bodyPr/>
          <a:lstStyle/>
          <a:p>
            <a:pPr marL="0" indent="0">
              <a:buNone/>
            </a:pPr>
            <a:r>
              <a:rPr lang="en-US" dirty="0" smtClean="0"/>
              <a:t/>
            </a:r>
            <a:br>
              <a:rPr lang="en-US" dirty="0" smtClean="0"/>
            </a:br>
            <a:r>
              <a:rPr lang="en-US" dirty="0" smtClean="0"/>
              <a:t>Behaviors </a:t>
            </a:r>
            <a:r>
              <a:rPr lang="en-US" dirty="0"/>
              <a:t>we help students </a:t>
            </a:r>
            <a:r>
              <a:rPr lang="en-US" dirty="0" smtClean="0"/>
              <a:t>develop:</a:t>
            </a:r>
          </a:p>
          <a:p>
            <a:pPr marL="0" indent="0">
              <a:buNone/>
            </a:pPr>
            <a:endParaRPr lang="en-US" dirty="0" smtClean="0"/>
          </a:p>
          <a:p>
            <a:r>
              <a:rPr lang="en-US" sz="2200" dirty="0" smtClean="0"/>
              <a:t>Increase </a:t>
            </a:r>
            <a:r>
              <a:rPr lang="en-US" sz="2200" dirty="0"/>
              <a:t>independence to self-monitor on-task </a:t>
            </a:r>
            <a:r>
              <a:rPr lang="en-US" sz="2200" dirty="0" smtClean="0"/>
              <a:t>behaviors</a:t>
            </a:r>
          </a:p>
          <a:p>
            <a:endParaRPr lang="en-US" sz="2200" dirty="0"/>
          </a:p>
          <a:p>
            <a:r>
              <a:rPr lang="en-US" sz="2200" dirty="0" smtClean="0"/>
              <a:t>Increase communication skills</a:t>
            </a:r>
          </a:p>
          <a:p>
            <a:pPr marL="0" indent="0">
              <a:buNone/>
            </a:pPr>
            <a:endParaRPr lang="en-US" sz="2200" dirty="0" smtClean="0"/>
          </a:p>
          <a:p>
            <a:r>
              <a:rPr lang="en-US" sz="2200" dirty="0" smtClean="0"/>
              <a:t>Increase appropriate social skills (</a:t>
            </a:r>
            <a:r>
              <a:rPr lang="en-US" sz="2200" dirty="0" err="1" smtClean="0"/>
              <a:t>ie</a:t>
            </a:r>
            <a:r>
              <a:rPr lang="en-US" sz="2200" dirty="0" smtClean="0"/>
              <a:t>: t</a:t>
            </a:r>
            <a:r>
              <a:rPr lang="en-US" sz="2000" dirty="0" smtClean="0"/>
              <a:t>aking </a:t>
            </a:r>
            <a:r>
              <a:rPr lang="en-US" sz="2000" dirty="0"/>
              <a:t>turns without </a:t>
            </a:r>
            <a:r>
              <a:rPr lang="en-US" sz="2000" dirty="0" smtClean="0"/>
              <a:t>prompts)</a:t>
            </a:r>
            <a:endParaRPr lang="en-US" sz="2000" dirty="0"/>
          </a:p>
          <a:p>
            <a:endParaRPr lang="en-US" dirty="0"/>
          </a:p>
        </p:txBody>
      </p:sp>
      <p:sp>
        <p:nvSpPr>
          <p:cNvPr id="5" name="Title 1"/>
          <p:cNvSpPr>
            <a:spLocks noGrp="1"/>
          </p:cNvSpPr>
          <p:nvPr>
            <p:ph type="title"/>
          </p:nvPr>
        </p:nvSpPr>
        <p:spPr/>
        <p:txBody>
          <a:bodyPr>
            <a:normAutofit fontScale="90000"/>
          </a:bodyPr>
          <a:lstStyle/>
          <a:p>
            <a:pPr algn="ctr"/>
            <a:r>
              <a:rPr lang="en-US" dirty="0" smtClean="0"/>
              <a:t>What Does Student Engagement Look Like for LFI/</a:t>
            </a:r>
            <a:r>
              <a:rPr lang="en-US" dirty="0" err="1" smtClean="0"/>
              <a:t>SCB</a:t>
            </a:r>
            <a:r>
              <a:rPr lang="en-US" dirty="0" smtClean="0"/>
              <a:t> Students?</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19800" y="2087245"/>
            <a:ext cx="2209800" cy="1388774"/>
          </a:xfrm>
          <a:prstGeom prst="rect">
            <a:avLst/>
          </a:prstGeom>
        </p:spPr>
      </p:pic>
    </p:spTree>
    <p:extLst>
      <p:ext uri="{BB962C8B-B14F-4D97-AF65-F5344CB8AC3E}">
        <p14:creationId xmlns:p14="http://schemas.microsoft.com/office/powerpoint/2010/main" xmlns="" val="2742452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rmAutofit fontScale="90000"/>
          </a:bodyPr>
          <a:lstStyle/>
          <a:p>
            <a:pPr algn="ctr"/>
            <a:r>
              <a:rPr lang="en-US" dirty="0" smtClean="0"/>
              <a:t>How Do We Know That</a:t>
            </a:r>
            <a:br>
              <a:rPr lang="en-US" dirty="0" smtClean="0"/>
            </a:br>
            <a:r>
              <a:rPr lang="en-US" dirty="0" smtClean="0"/>
              <a:t>Our Students are Engaged?</a:t>
            </a:r>
            <a:endParaRPr lang="en-US" dirty="0"/>
          </a:p>
        </p:txBody>
      </p:sp>
      <p:sp>
        <p:nvSpPr>
          <p:cNvPr id="3" name="Content Placeholder 2"/>
          <p:cNvSpPr>
            <a:spLocks noGrp="1"/>
          </p:cNvSpPr>
          <p:nvPr>
            <p:ph idx="1"/>
          </p:nvPr>
        </p:nvSpPr>
        <p:spPr>
          <a:xfrm>
            <a:off x="3429000" y="2971800"/>
            <a:ext cx="5583382" cy="4389120"/>
          </a:xfrm>
        </p:spPr>
        <p:txBody>
          <a:bodyPr/>
          <a:lstStyle/>
          <a:p>
            <a:r>
              <a:rPr lang="en-US" dirty="0" smtClean="0"/>
              <a:t>Physically oriented towards the task</a:t>
            </a:r>
          </a:p>
          <a:p>
            <a:r>
              <a:rPr lang="en-US" dirty="0" smtClean="0"/>
              <a:t>Responds to directions</a:t>
            </a:r>
          </a:p>
          <a:p>
            <a:r>
              <a:rPr lang="en-US" dirty="0" smtClean="0"/>
              <a:t>Provides answers to questions</a:t>
            </a:r>
          </a:p>
          <a:p>
            <a:r>
              <a:rPr lang="en-US" dirty="0" smtClean="0"/>
              <a:t>Completes tasks</a:t>
            </a:r>
          </a:p>
          <a:p>
            <a:r>
              <a:rPr lang="en-US" dirty="0" smtClean="0"/>
              <a:t>Demonstrates motivation</a:t>
            </a:r>
          </a:p>
          <a:p>
            <a:r>
              <a:rPr lang="en-US" dirty="0" smtClean="0"/>
              <a:t>Demonstrates positive demeanor</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800" y="3292198"/>
            <a:ext cx="2859310" cy="1901952"/>
          </a:xfrm>
          <a:prstGeom prst="rect">
            <a:avLst/>
          </a:prstGeom>
        </p:spPr>
      </p:pic>
    </p:spTree>
    <p:extLst>
      <p:ext uri="{BB962C8B-B14F-4D97-AF65-F5344CB8AC3E}">
        <p14:creationId xmlns:p14="http://schemas.microsoft.com/office/powerpoint/2010/main" xmlns="" val="3661488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10200" y="4419600"/>
            <a:ext cx="2982686" cy="1144044"/>
          </a:xfrm>
          <a:prstGeom prst="rect">
            <a:avLst/>
          </a:prstGeom>
        </p:spPr>
      </p:pic>
      <p:sp>
        <p:nvSpPr>
          <p:cNvPr id="2" name="Title 1"/>
          <p:cNvSpPr>
            <a:spLocks noGrp="1"/>
          </p:cNvSpPr>
          <p:nvPr>
            <p:ph type="title"/>
          </p:nvPr>
        </p:nvSpPr>
        <p:spPr>
          <a:xfrm>
            <a:off x="457200" y="1189355"/>
            <a:ext cx="8229600" cy="1143000"/>
          </a:xfrm>
        </p:spPr>
        <p:txBody>
          <a:bodyPr>
            <a:normAutofit fontScale="90000"/>
          </a:bodyPr>
          <a:lstStyle/>
          <a:p>
            <a:pPr algn="ctr"/>
            <a:r>
              <a:rPr lang="en-US" dirty="0" smtClean="0"/>
              <a:t>How Do We Design Instruction</a:t>
            </a:r>
            <a:br>
              <a:rPr lang="en-US" dirty="0" smtClean="0"/>
            </a:br>
            <a:r>
              <a:rPr lang="en-US" dirty="0" smtClean="0"/>
              <a:t>to Ensure Student Engagement?</a:t>
            </a:r>
            <a:endParaRPr lang="en-US" dirty="0"/>
          </a:p>
        </p:txBody>
      </p:sp>
      <p:sp>
        <p:nvSpPr>
          <p:cNvPr id="3" name="Content Placeholder 2"/>
          <p:cNvSpPr>
            <a:spLocks noGrp="1"/>
          </p:cNvSpPr>
          <p:nvPr>
            <p:ph idx="1"/>
          </p:nvPr>
        </p:nvSpPr>
        <p:spPr>
          <a:xfrm>
            <a:off x="457200" y="2473671"/>
            <a:ext cx="8229600" cy="4389120"/>
          </a:xfrm>
        </p:spPr>
        <p:txBody>
          <a:bodyPr/>
          <a:lstStyle/>
          <a:p>
            <a:r>
              <a:rPr lang="en-US" dirty="0" smtClean="0"/>
              <a:t>Provide appropriate instructional materials for all students</a:t>
            </a:r>
          </a:p>
          <a:p>
            <a:r>
              <a:rPr lang="en-US" dirty="0" smtClean="0"/>
              <a:t>Design interactive lessons/activities</a:t>
            </a:r>
          </a:p>
          <a:p>
            <a:r>
              <a:rPr lang="en-US" dirty="0" smtClean="0"/>
              <a:t>Incorporate individual, small group, whole group lessons/activities</a:t>
            </a:r>
          </a:p>
          <a:p>
            <a:r>
              <a:rPr lang="en-US" dirty="0" smtClean="0"/>
              <a:t>Provide consistent feedback</a:t>
            </a:r>
          </a:p>
          <a:p>
            <a:r>
              <a:rPr lang="en-US" dirty="0" smtClean="0"/>
              <a:t>Scheduled routines/breaks</a:t>
            </a:r>
          </a:p>
          <a:p>
            <a:r>
              <a:rPr lang="en-US" dirty="0" smtClean="0"/>
              <a:t>Provide opportunities for student choice</a:t>
            </a:r>
          </a:p>
          <a:p>
            <a:endParaRPr lang="en-US" dirty="0" smtClean="0"/>
          </a:p>
          <a:p>
            <a:endParaRPr lang="en-US" dirty="0" smtClean="0"/>
          </a:p>
        </p:txBody>
      </p:sp>
    </p:spTree>
    <p:extLst>
      <p:ext uri="{BB962C8B-B14F-4D97-AF65-F5344CB8AC3E}">
        <p14:creationId xmlns:p14="http://schemas.microsoft.com/office/powerpoint/2010/main" xmlns="" val="12903867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1544</TotalTime>
  <Words>1776</Words>
  <Application>Microsoft Office PowerPoint</Application>
  <PresentationFormat>On-screen Show (4:3)</PresentationFormat>
  <Paragraphs>433</Paragraphs>
  <Slides>36</Slides>
  <Notes>16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Flow</vt:lpstr>
      <vt:lpstr>           July 29, 2014  Joan Locastro and Kerri Mullins-Levine Wheaton High School   </vt:lpstr>
      <vt:lpstr>Introductions</vt:lpstr>
      <vt:lpstr>Workshop Objectives</vt:lpstr>
      <vt:lpstr>Agenda</vt:lpstr>
      <vt:lpstr>What is Student Engagement? A Jigsaw Activity</vt:lpstr>
      <vt:lpstr>What Does Student Engagement Look Like for LFI/SCB Students?</vt:lpstr>
      <vt:lpstr>What Does Student Engagement Look Like for LFI/SCB Students?</vt:lpstr>
      <vt:lpstr>How Do We Know That Our Students are Engaged?</vt:lpstr>
      <vt:lpstr>How Do We Design Instruction to Ensure Student Engagement?</vt:lpstr>
      <vt:lpstr>How Do We Work with Para Educators to Ensure Student Engagement?</vt:lpstr>
      <vt:lpstr>What are Barriers to Student Engagement in a LFI/SCB Classroom?</vt:lpstr>
      <vt:lpstr>What is UDL?</vt:lpstr>
      <vt:lpstr>Slide 13</vt:lpstr>
      <vt:lpstr>Differences Between UDL and Differentiated Instruction </vt:lpstr>
      <vt:lpstr>Slide 15</vt:lpstr>
      <vt:lpstr>Principle One: Multiple Means of Representation</vt:lpstr>
      <vt:lpstr>Principle Two: Multiple Means of Expression</vt:lpstr>
      <vt:lpstr>Principle Three: Multiple Means of Engagement</vt:lpstr>
      <vt:lpstr>Everyday UDL in the SCB/LFI Classroom</vt:lpstr>
      <vt:lpstr>Choices</vt:lpstr>
      <vt:lpstr>Self-Management</vt:lpstr>
      <vt:lpstr>Planning</vt:lpstr>
      <vt:lpstr>Routines</vt:lpstr>
      <vt:lpstr>Challenging Students</vt:lpstr>
      <vt:lpstr>Student Challenges</vt:lpstr>
      <vt:lpstr>Teacher Challenges</vt:lpstr>
      <vt:lpstr>Break </vt:lpstr>
      <vt:lpstr>Collaborative Knowledge Poster Activity</vt:lpstr>
      <vt:lpstr>LFI/SCB High Tech Resources</vt:lpstr>
      <vt:lpstr>LFI/SCB Lo Tech Materials</vt:lpstr>
      <vt:lpstr>UDL Look-Fors</vt:lpstr>
      <vt:lpstr>UDL Look-Fors</vt:lpstr>
      <vt:lpstr>Explore Materials</vt:lpstr>
      <vt:lpstr>Universal Design for Learning Checklist A Self-Reflection Tool</vt:lpstr>
      <vt:lpstr>Let’s Share!</vt:lpstr>
      <vt:lpstr>Slide 36</vt:lpstr>
    </vt:vector>
  </TitlesOfParts>
  <Company>MCPS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 – Pair - Share</dc:title>
  <dc:creator>Administrator</dc:creator>
  <cp:lastModifiedBy>BOB</cp:lastModifiedBy>
  <cp:revision>260</cp:revision>
  <cp:lastPrinted>2014-07-08T18:10:26Z</cp:lastPrinted>
  <dcterms:created xsi:type="dcterms:W3CDTF">2014-06-17T16:39:19Z</dcterms:created>
  <dcterms:modified xsi:type="dcterms:W3CDTF">2014-07-17T15:05:01Z</dcterms:modified>
</cp:coreProperties>
</file>