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985000" cy="92837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99A42552-1C3A-4BD6-B900-33D700D1E3BD}">
  <a:tblStyle styleId="{99A42552-1C3A-4BD6-B900-33D700D1E3B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26833" cy="465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56552" y="0"/>
            <a:ext cx="3026833" cy="465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708025" y="1160463"/>
            <a:ext cx="5568950" cy="31337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98500" y="4467780"/>
            <a:ext cx="5588000" cy="36554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17907"/>
            <a:ext cx="3026833" cy="46579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56552" y="8817907"/>
            <a:ext cx="3026833" cy="465797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:notes"/>
          <p:cNvSpPr/>
          <p:nvPr>
            <p:ph idx="2" type="sldImg"/>
          </p:nvPr>
        </p:nvSpPr>
        <p:spPr>
          <a:xfrm>
            <a:off x="708025" y="1160463"/>
            <a:ext cx="5568950" cy="31337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3:notes"/>
          <p:cNvSpPr txBox="1"/>
          <p:nvPr>
            <p:ph idx="1" type="body"/>
          </p:nvPr>
        </p:nvSpPr>
        <p:spPr>
          <a:xfrm>
            <a:off x="698500" y="4467780"/>
            <a:ext cx="5588000" cy="3655457"/>
          </a:xfrm>
          <a:prstGeom prst="rect">
            <a:avLst/>
          </a:prstGeom>
          <a:noFill/>
          <a:ln>
            <a:noFill/>
          </a:ln>
        </p:spPr>
        <p:txBody>
          <a:bodyPr anchorCtr="0" anchor="t" bIns="46425" lIns="92900" spcFirstLastPara="1" rIns="92900" wrap="square" tIns="46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3:notes"/>
          <p:cNvSpPr txBox="1"/>
          <p:nvPr>
            <p:ph idx="12" type="sldNum"/>
          </p:nvPr>
        </p:nvSpPr>
        <p:spPr>
          <a:xfrm>
            <a:off x="3956552" y="8817907"/>
            <a:ext cx="3026833" cy="465797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6:notes"/>
          <p:cNvSpPr/>
          <p:nvPr>
            <p:ph idx="2" type="sldImg"/>
          </p:nvPr>
        </p:nvSpPr>
        <p:spPr>
          <a:xfrm>
            <a:off x="708025" y="1160463"/>
            <a:ext cx="5568950" cy="31337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p16:notes"/>
          <p:cNvSpPr txBox="1"/>
          <p:nvPr>
            <p:ph idx="1" type="body"/>
          </p:nvPr>
        </p:nvSpPr>
        <p:spPr>
          <a:xfrm>
            <a:off x="698500" y="4467780"/>
            <a:ext cx="5588000" cy="3655457"/>
          </a:xfrm>
          <a:prstGeom prst="rect">
            <a:avLst/>
          </a:prstGeom>
          <a:noFill/>
          <a:ln>
            <a:noFill/>
          </a:ln>
        </p:spPr>
        <p:txBody>
          <a:bodyPr anchorCtr="0" anchor="t" bIns="46425" lIns="92900" spcFirstLastPara="1" rIns="92900" wrap="square" tIns="46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Calibri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6:notes"/>
          <p:cNvSpPr txBox="1"/>
          <p:nvPr>
            <p:ph idx="12" type="sldNum"/>
          </p:nvPr>
        </p:nvSpPr>
        <p:spPr>
          <a:xfrm>
            <a:off x="3956552" y="8817907"/>
            <a:ext cx="3026833" cy="465797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:notes"/>
          <p:cNvSpPr/>
          <p:nvPr>
            <p:ph idx="2" type="sldImg"/>
          </p:nvPr>
        </p:nvSpPr>
        <p:spPr>
          <a:xfrm>
            <a:off x="681038" y="1157288"/>
            <a:ext cx="5556250" cy="31257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5:notes"/>
          <p:cNvSpPr txBox="1"/>
          <p:nvPr>
            <p:ph idx="1" type="body"/>
          </p:nvPr>
        </p:nvSpPr>
        <p:spPr>
          <a:xfrm>
            <a:off x="691740" y="4455590"/>
            <a:ext cx="5533918" cy="3645483"/>
          </a:xfrm>
          <a:prstGeom prst="rect">
            <a:avLst/>
          </a:prstGeom>
          <a:noFill/>
          <a:ln>
            <a:noFill/>
          </a:ln>
        </p:spPr>
        <p:txBody>
          <a:bodyPr anchorCtr="0" anchor="t" bIns="46175" lIns="92375" spcFirstLastPara="1" rIns="92375" wrap="square" tIns="461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5:notes"/>
          <p:cNvSpPr txBox="1"/>
          <p:nvPr>
            <p:ph idx="12" type="sldNum"/>
          </p:nvPr>
        </p:nvSpPr>
        <p:spPr>
          <a:xfrm>
            <a:off x="3918259" y="8793847"/>
            <a:ext cx="2997539" cy="464526"/>
          </a:xfrm>
          <a:prstGeom prst="rect">
            <a:avLst/>
          </a:prstGeom>
          <a:noFill/>
          <a:ln>
            <a:noFill/>
          </a:ln>
        </p:spPr>
        <p:txBody>
          <a:bodyPr anchorCtr="0" anchor="b" bIns="46175" lIns="92375" spcFirstLastPara="1" rIns="92375" wrap="square" tIns="46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8:notes"/>
          <p:cNvSpPr/>
          <p:nvPr>
            <p:ph idx="2" type="sldImg"/>
          </p:nvPr>
        </p:nvSpPr>
        <p:spPr>
          <a:xfrm>
            <a:off x="708025" y="1160463"/>
            <a:ext cx="5568950" cy="31337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8:notes"/>
          <p:cNvSpPr txBox="1"/>
          <p:nvPr>
            <p:ph idx="1" type="body"/>
          </p:nvPr>
        </p:nvSpPr>
        <p:spPr>
          <a:xfrm>
            <a:off x="698500" y="4467780"/>
            <a:ext cx="5588000" cy="3655457"/>
          </a:xfrm>
          <a:prstGeom prst="rect">
            <a:avLst/>
          </a:prstGeom>
          <a:noFill/>
          <a:ln>
            <a:noFill/>
          </a:ln>
        </p:spPr>
        <p:txBody>
          <a:bodyPr anchorCtr="0" anchor="t" bIns="46425" lIns="92900" spcFirstLastPara="1" rIns="92900" wrap="square" tIns="46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8:notes"/>
          <p:cNvSpPr txBox="1"/>
          <p:nvPr>
            <p:ph idx="12" type="sldNum"/>
          </p:nvPr>
        </p:nvSpPr>
        <p:spPr>
          <a:xfrm>
            <a:off x="3956552" y="8817907"/>
            <a:ext cx="3026833" cy="465797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3797ad2f0_0_0:notes"/>
          <p:cNvSpPr/>
          <p:nvPr>
            <p:ph idx="2" type="sldImg"/>
          </p:nvPr>
        </p:nvSpPr>
        <p:spPr>
          <a:xfrm>
            <a:off x="708025" y="1160463"/>
            <a:ext cx="5568900" cy="31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g33797ad2f0_0_0:notes"/>
          <p:cNvSpPr txBox="1"/>
          <p:nvPr>
            <p:ph idx="1" type="body"/>
          </p:nvPr>
        </p:nvSpPr>
        <p:spPr>
          <a:xfrm>
            <a:off x="698500" y="4467780"/>
            <a:ext cx="5588100" cy="36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g33797ad2f0_0_0:notes"/>
          <p:cNvSpPr txBox="1"/>
          <p:nvPr>
            <p:ph idx="12" type="sldNum"/>
          </p:nvPr>
        </p:nvSpPr>
        <p:spPr>
          <a:xfrm>
            <a:off x="3956552" y="8817907"/>
            <a:ext cx="3026700" cy="4659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f79baac6a_0_0:notes"/>
          <p:cNvSpPr/>
          <p:nvPr>
            <p:ph idx="2" type="sldImg"/>
          </p:nvPr>
        </p:nvSpPr>
        <p:spPr>
          <a:xfrm>
            <a:off x="708025" y="1160463"/>
            <a:ext cx="5568900" cy="31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g3f79baac6a_0_0:notes"/>
          <p:cNvSpPr txBox="1"/>
          <p:nvPr>
            <p:ph idx="1" type="body"/>
          </p:nvPr>
        </p:nvSpPr>
        <p:spPr>
          <a:xfrm>
            <a:off x="698500" y="4467780"/>
            <a:ext cx="5588100" cy="36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g3f79baac6a_0_0:notes"/>
          <p:cNvSpPr txBox="1"/>
          <p:nvPr>
            <p:ph idx="12" type="sldNum"/>
          </p:nvPr>
        </p:nvSpPr>
        <p:spPr>
          <a:xfrm>
            <a:off x="3956552" y="8817907"/>
            <a:ext cx="3026700" cy="4659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:notes"/>
          <p:cNvSpPr/>
          <p:nvPr>
            <p:ph idx="2" type="sldImg"/>
          </p:nvPr>
        </p:nvSpPr>
        <p:spPr>
          <a:xfrm>
            <a:off x="708025" y="1160463"/>
            <a:ext cx="5568950" cy="31337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7:notes"/>
          <p:cNvSpPr txBox="1"/>
          <p:nvPr>
            <p:ph idx="1" type="body"/>
          </p:nvPr>
        </p:nvSpPr>
        <p:spPr>
          <a:xfrm>
            <a:off x="698500" y="4467780"/>
            <a:ext cx="5588000" cy="36554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7:notes"/>
          <p:cNvSpPr txBox="1"/>
          <p:nvPr>
            <p:ph idx="12" type="sldNum"/>
          </p:nvPr>
        </p:nvSpPr>
        <p:spPr>
          <a:xfrm>
            <a:off x="3956552" y="8817907"/>
            <a:ext cx="3026833" cy="465797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47c4a0e438_0_1:notes"/>
          <p:cNvSpPr/>
          <p:nvPr>
            <p:ph idx="2" type="sldImg"/>
          </p:nvPr>
        </p:nvSpPr>
        <p:spPr>
          <a:xfrm>
            <a:off x="708025" y="1160463"/>
            <a:ext cx="5568900" cy="31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47c4a0e438_0_1:notes"/>
          <p:cNvSpPr txBox="1"/>
          <p:nvPr>
            <p:ph idx="1" type="body"/>
          </p:nvPr>
        </p:nvSpPr>
        <p:spPr>
          <a:xfrm>
            <a:off x="698500" y="4467780"/>
            <a:ext cx="5588100" cy="365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47c4a0e438_0_1:notes"/>
          <p:cNvSpPr txBox="1"/>
          <p:nvPr>
            <p:ph idx="12" type="sldNum"/>
          </p:nvPr>
        </p:nvSpPr>
        <p:spPr>
          <a:xfrm>
            <a:off x="3956552" y="8817907"/>
            <a:ext cx="3026700" cy="465900"/>
          </a:xfrm>
          <a:prstGeom prst="rect">
            <a:avLst/>
          </a:prstGeom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96c8e58ef_0_0:notes"/>
          <p:cNvSpPr/>
          <p:nvPr>
            <p:ph idx="2" type="sldImg"/>
          </p:nvPr>
        </p:nvSpPr>
        <p:spPr>
          <a:xfrm>
            <a:off x="708025" y="1160463"/>
            <a:ext cx="5568900" cy="313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g396c8e58ef_0_0:notes"/>
          <p:cNvSpPr txBox="1"/>
          <p:nvPr>
            <p:ph idx="1" type="body"/>
          </p:nvPr>
        </p:nvSpPr>
        <p:spPr>
          <a:xfrm>
            <a:off x="698500" y="4467780"/>
            <a:ext cx="5588100" cy="36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g396c8e58ef_0_0:notes"/>
          <p:cNvSpPr txBox="1"/>
          <p:nvPr>
            <p:ph idx="12" type="sldNum"/>
          </p:nvPr>
        </p:nvSpPr>
        <p:spPr>
          <a:xfrm>
            <a:off x="3956552" y="8817907"/>
            <a:ext cx="3026700" cy="465900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:notes"/>
          <p:cNvSpPr/>
          <p:nvPr>
            <p:ph idx="2" type="sldImg"/>
          </p:nvPr>
        </p:nvSpPr>
        <p:spPr>
          <a:xfrm>
            <a:off x="708025" y="1160463"/>
            <a:ext cx="5568950" cy="31337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12:notes"/>
          <p:cNvSpPr txBox="1"/>
          <p:nvPr>
            <p:ph idx="1" type="body"/>
          </p:nvPr>
        </p:nvSpPr>
        <p:spPr>
          <a:xfrm>
            <a:off x="698500" y="4467780"/>
            <a:ext cx="5588000" cy="3655457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9" name="Google Shape;129;p12:notes"/>
          <p:cNvSpPr txBox="1"/>
          <p:nvPr>
            <p:ph idx="12" type="sldNum"/>
          </p:nvPr>
        </p:nvSpPr>
        <p:spPr>
          <a:xfrm>
            <a:off x="3956552" y="8817907"/>
            <a:ext cx="3026833" cy="465797"/>
          </a:xfrm>
          <a:prstGeom prst="rect">
            <a:avLst/>
          </a:prstGeom>
          <a:noFill/>
          <a:ln>
            <a:noFill/>
          </a:ln>
        </p:spPr>
        <p:txBody>
          <a:bodyPr anchorCtr="0" anchor="b" bIns="46425" lIns="92900" spcFirstLastPara="1" rIns="92900" wrap="square" tIns="46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ctrTitle"/>
          </p:nvPr>
        </p:nvSpPr>
        <p:spPr>
          <a:xfrm>
            <a:off x="1524000" y="1122362"/>
            <a:ext cx="9144000" cy="11731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Verdana"/>
              <a:buNone/>
              <a:defRPr b="1" i="0" sz="6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1524000" y="3059113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b="1" i="0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31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318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31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Verdana"/>
              <a:buNone/>
              <a:defRPr b="1" i="0" sz="5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b="1" i="0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31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318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31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3" type="body"/>
          </p:nvPr>
        </p:nvSpPr>
        <p:spPr>
          <a:xfrm>
            <a:off x="6172200" y="1681163"/>
            <a:ext cx="5183186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4" type="body"/>
          </p:nvPr>
        </p:nvSpPr>
        <p:spPr>
          <a:xfrm>
            <a:off x="6172200" y="2505075"/>
            <a:ext cx="5183186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31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318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31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b="1" i="0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839787" y="457200"/>
            <a:ext cx="3932237" cy="16001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183187" y="987425"/>
            <a:ext cx="6172199" cy="487362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839787" y="457200"/>
            <a:ext cx="3932237" cy="16001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49" name="Google Shape;49;p8"/>
          <p:cNvSpPr/>
          <p:nvPr>
            <p:ph idx="2" type="pic"/>
          </p:nvPr>
        </p:nvSpPr>
        <p:spPr>
          <a:xfrm>
            <a:off x="5183187" y="987425"/>
            <a:ext cx="6172199" cy="487362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8"/>
          <p:cNvSpPr txBox="1"/>
          <p:nvPr>
            <p:ph idx="1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/>
          <p:nvPr>
            <p:ph type="title"/>
          </p:nvPr>
        </p:nvSpPr>
        <p:spPr>
          <a:xfrm rot="5400000">
            <a:off x="7133430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b="1" i="0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55" name="Google Shape;55;p9"/>
          <p:cNvSpPr txBox="1"/>
          <p:nvPr>
            <p:ph idx="1" type="body"/>
          </p:nvPr>
        </p:nvSpPr>
        <p:spPr>
          <a:xfrm rot="5400000">
            <a:off x="1799430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31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318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31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erdana"/>
              <a:buNone/>
              <a:defRPr b="1" i="0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318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318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31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ctrTitle"/>
          </p:nvPr>
        </p:nvSpPr>
        <p:spPr>
          <a:xfrm>
            <a:off x="1" y="995681"/>
            <a:ext cx="12192000" cy="11379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"/>
              <a:buFont typeface="Verdana"/>
              <a:buNone/>
            </a:pPr>
            <a:r>
              <a:rPr b="1" i="0" lang="en-US" sz="4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District Committee on Assessments</a:t>
            </a:r>
            <a:endParaRPr b="1" i="0" sz="4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4" name="Google Shape;64;p10"/>
          <p:cNvSpPr txBox="1"/>
          <p:nvPr>
            <p:ph idx="1" type="subTitle"/>
          </p:nvPr>
        </p:nvSpPr>
        <p:spPr>
          <a:xfrm>
            <a:off x="1524000" y="3058160"/>
            <a:ext cx="9144000" cy="27612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 sz="3200"/>
              <a:t>November 8, </a:t>
            </a:r>
            <a:r>
              <a:rPr b="1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2018</a:t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 sz="3200"/>
              <a:t>4:30-6:00</a:t>
            </a:r>
            <a:r>
              <a:rPr b="1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p.m. </a:t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 sz="3200"/>
              <a:t>CESC</a:t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 sz="3200"/>
              <a:t>Room 134</a:t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/>
          <p:nvPr>
            <p:ph type="title"/>
          </p:nvPr>
        </p:nvSpPr>
        <p:spPr>
          <a:xfrm>
            <a:off x="391799" y="185349"/>
            <a:ext cx="10962000" cy="10882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Summary and Next Steps</a:t>
            </a:r>
            <a:endParaRPr b="1" i="0" sz="4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0" name="Google Shape;140;p19"/>
          <p:cNvSpPr txBox="1"/>
          <p:nvPr>
            <p:ph idx="1" type="body"/>
          </p:nvPr>
        </p:nvSpPr>
        <p:spPr>
          <a:xfrm>
            <a:off x="391800" y="1409351"/>
            <a:ext cx="11650500" cy="4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82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Brief recap of meeting discussions</a:t>
            </a:r>
            <a:endParaRPr/>
          </a:p>
          <a:p>
            <a:pPr indent="-457200" lvl="0" marL="482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Next steps and next meeting</a:t>
            </a:r>
            <a:endParaRPr/>
          </a:p>
          <a:p>
            <a:pPr indent="-457200" lvl="0" marL="482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Meeting evaluation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Next Meeting:  </a:t>
            </a:r>
            <a:endParaRPr b="0" i="0" sz="10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7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Wednesday, December 12,</a:t>
            </a:r>
            <a:r>
              <a:rPr b="0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4:30–6:</a:t>
            </a:r>
            <a:r>
              <a:rPr lang="en-US"/>
              <a:t>0</a:t>
            </a:r>
            <a:r>
              <a:rPr b="0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0 p.m., Carver Educational Services Center, Conference Room 134</a:t>
            </a:r>
            <a:endParaRPr/>
          </a:p>
          <a:p>
            <a:pPr indent="0" lvl="0" marL="25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54000" lvl="0" marL="482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1" name="Google Shape;141;p1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609599" y="172326"/>
            <a:ext cx="11105100" cy="11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Agenda</a:t>
            </a:r>
            <a:endParaRPr b="1" i="0" sz="4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198475" y="1551875"/>
            <a:ext cx="11587200" cy="308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4635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Welcome and </a:t>
            </a:r>
            <a:r>
              <a:rPr lang="en-US"/>
              <a:t>Introductions, Feedback on Feedback</a:t>
            </a:r>
            <a:endParaRPr/>
          </a:p>
          <a:p>
            <a:pPr indent="-273050" lvl="0" marL="4635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Clarify the Charge</a:t>
            </a:r>
            <a:endParaRPr/>
          </a:p>
          <a:p>
            <a:pPr indent="-273050" lvl="0" marL="4635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2018-2019 MCPS Assessment Program</a:t>
            </a:r>
            <a:endParaRPr/>
          </a:p>
          <a:p>
            <a:pPr indent="-273050" lvl="0" marL="4635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Feedback</a:t>
            </a:r>
            <a:endParaRPr/>
          </a:p>
          <a:p>
            <a:pPr indent="-273050" lvl="0" marL="4635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Summary, Next Steps, &amp; Evaluation</a:t>
            </a:r>
            <a:endParaRPr b="0" i="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type="title"/>
          </p:nvPr>
        </p:nvSpPr>
        <p:spPr>
          <a:xfrm>
            <a:off x="423900" y="145143"/>
            <a:ext cx="113441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Outcomes</a:t>
            </a:r>
            <a:endParaRPr b="1" i="0" sz="4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9" name="Google Shape;79;p12"/>
          <p:cNvSpPr txBox="1"/>
          <p:nvPr>
            <p:ph idx="1" type="body"/>
          </p:nvPr>
        </p:nvSpPr>
        <p:spPr>
          <a:xfrm>
            <a:off x="287875" y="1288150"/>
            <a:ext cx="11633100" cy="47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15900" lvl="0" marL="40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•"/>
            </a:pPr>
            <a:r>
              <a:rPr lang="en-US" sz="2800"/>
              <a:t>Shared feedback on feedback</a:t>
            </a:r>
            <a:endParaRPr sz="2800"/>
          </a:p>
          <a:p>
            <a:pPr indent="-215900" lvl="0" marL="40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•"/>
            </a:pPr>
            <a:r>
              <a:rPr lang="en-US" sz="2800"/>
              <a:t>Clarify the charge of the District Assessment Committee</a:t>
            </a:r>
            <a:endParaRPr sz="2800"/>
          </a:p>
          <a:p>
            <a:pPr indent="-215900" lvl="0" marL="40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•"/>
            </a:pPr>
            <a:r>
              <a:rPr lang="en-US" sz="2800"/>
              <a:t>Discuss and provide feedback on the Montgomery County Public Schools (MCPS) Assessments by levels</a:t>
            </a:r>
            <a:endParaRPr sz="2800"/>
          </a:p>
          <a:p>
            <a:pPr indent="-215900" lvl="0" marL="40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•"/>
            </a:pPr>
            <a:r>
              <a:rPr lang="en-US" sz="2800"/>
              <a:t>Identify next steps and evaluate the meeting</a:t>
            </a:r>
            <a:endParaRPr sz="2800"/>
          </a:p>
          <a:p>
            <a:pPr indent="0" lvl="0" marL="40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38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73050" lvl="0" marL="495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t/>
            </a:r>
            <a:endParaRPr b="0" i="0" sz="2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73050" lvl="0" marL="495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t/>
            </a:r>
            <a:endParaRPr b="0" i="0" sz="2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73050" lvl="0" marL="495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t/>
            </a:r>
            <a:endParaRPr b="0" i="0" sz="29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title"/>
          </p:nvPr>
        </p:nvSpPr>
        <p:spPr>
          <a:xfrm>
            <a:off x="406000" y="0"/>
            <a:ext cx="11353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Ground Rules</a:t>
            </a:r>
            <a:endParaRPr b="1" i="0" sz="4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7" name="Google Shape;87;p13"/>
          <p:cNvSpPr txBox="1"/>
          <p:nvPr>
            <p:ph idx="1" type="body"/>
          </p:nvPr>
        </p:nvSpPr>
        <p:spPr>
          <a:xfrm>
            <a:off x="735850" y="1053450"/>
            <a:ext cx="10694100" cy="51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085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</a:pPr>
            <a:r>
              <a:rPr b="0" i="0" lang="en-US" sz="3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Listen to understand</a:t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085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</a:pPr>
            <a:r>
              <a:rPr b="0" i="0" lang="en-US" sz="3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Be additive rather than repetitive</a:t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085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</a:pPr>
            <a:r>
              <a:rPr b="0" i="0" lang="en-US" sz="3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Respect the different roles and perspectives of individuals</a:t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085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</a:pPr>
            <a:r>
              <a:rPr b="0" i="0" lang="en-US" sz="3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Monitor the use of electronic devices (keep on silent or vibrate)</a:t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085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</a:pPr>
            <a:r>
              <a:rPr b="0" i="0" lang="en-US" sz="31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Limit sidebar conversations</a:t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5085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</a:pPr>
            <a:r>
              <a:rPr lang="en-US" sz="3100"/>
              <a:t>Avoid use of acronyms - be explicit</a:t>
            </a:r>
            <a:endParaRPr sz="3100"/>
          </a:p>
          <a:p>
            <a:pPr indent="-450850" lvl="1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</a:pPr>
            <a:r>
              <a:rPr lang="en-US" sz="3100"/>
              <a:t>Ensure all voices are heard </a:t>
            </a:r>
            <a:endParaRPr sz="3100"/>
          </a:p>
          <a:p>
            <a:pPr indent="0" lvl="1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t/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54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1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839775" y="365125"/>
            <a:ext cx="10515600" cy="93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lang="en-US"/>
              <a:t>Feedback-on-Feedback</a:t>
            </a:r>
            <a:endParaRPr b="1" i="0" sz="4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839787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1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54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6" name="Google Shape;96;p1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7" name="Google Shape;97;p14"/>
          <p:cNvSpPr txBox="1"/>
          <p:nvPr>
            <p:ph idx="2" type="body"/>
          </p:nvPr>
        </p:nvSpPr>
        <p:spPr>
          <a:xfrm>
            <a:off x="839787" y="1895475"/>
            <a:ext cx="5157900" cy="368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Font typeface="Verdana"/>
              <a:buChar char="•"/>
            </a:pPr>
            <a:r>
              <a:rPr lang="en-US" sz="2400"/>
              <a:t>Two hours is a long time. Could we do 1.5 hours?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Verdana"/>
              <a:buChar char="•"/>
            </a:pPr>
            <a:r>
              <a:rPr lang="en-US" sz="2400"/>
              <a:t>Clarification on </a:t>
            </a:r>
            <a:r>
              <a:rPr lang="en-US" sz="2400"/>
              <a:t>committee</a:t>
            </a:r>
            <a:r>
              <a:rPr lang="en-US" sz="2400"/>
              <a:t> requirements, what is in and out of scope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Verdana"/>
              <a:buChar char="•"/>
            </a:pPr>
            <a:r>
              <a:rPr lang="en-US" sz="2400"/>
              <a:t>Seeing assessment lists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Verdana"/>
              <a:buChar char="•"/>
            </a:pPr>
            <a:r>
              <a:rPr lang="en-US" sz="2400"/>
              <a:t>Elementary vs. secondary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i="1" sz="2400"/>
          </a:p>
        </p:txBody>
      </p:sp>
      <p:sp>
        <p:nvSpPr>
          <p:cNvPr id="98" name="Google Shape;98;p14"/>
          <p:cNvSpPr txBox="1"/>
          <p:nvPr>
            <p:ph idx="3" type="body"/>
          </p:nvPr>
        </p:nvSpPr>
        <p:spPr>
          <a:xfrm>
            <a:off x="6172200" y="1071563"/>
            <a:ext cx="5183100" cy="823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So now we will...</a:t>
            </a:r>
            <a:endParaRPr/>
          </a:p>
        </p:txBody>
      </p:sp>
      <p:sp>
        <p:nvSpPr>
          <p:cNvPr id="99" name="Google Shape;99;p14"/>
          <p:cNvSpPr txBox="1"/>
          <p:nvPr>
            <p:ph idx="4" type="body"/>
          </p:nvPr>
        </p:nvSpPr>
        <p:spPr>
          <a:xfrm>
            <a:off x="6172200" y="1895375"/>
            <a:ext cx="5183100" cy="417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Done!</a:t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Included in today’s agenda</a:t>
            </a:r>
            <a:endParaRPr sz="2400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Included in handouts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Breakout groups</a:t>
            </a:r>
            <a:endParaRPr sz="2400"/>
          </a:p>
        </p:txBody>
      </p:sp>
      <p:sp>
        <p:nvSpPr>
          <p:cNvPr id="100" name="Google Shape;100;p14"/>
          <p:cNvSpPr txBox="1"/>
          <p:nvPr>
            <p:ph idx="3" type="body"/>
          </p:nvPr>
        </p:nvSpPr>
        <p:spPr>
          <a:xfrm>
            <a:off x="625625" y="1071563"/>
            <a:ext cx="5183100" cy="823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The group asked….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lang="en-US" sz="4000"/>
              <a:t>Clarification: Group Charge &amp; Timeline</a:t>
            </a:r>
            <a:endParaRPr b="1" i="0" sz="40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7" name="Google Shape;107;p15"/>
          <p:cNvSpPr txBox="1"/>
          <p:nvPr>
            <p:ph idx="1" type="body"/>
          </p:nvPr>
        </p:nvSpPr>
        <p:spPr>
          <a:xfrm>
            <a:off x="831850" y="4589462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b="0" i="0" sz="2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54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8" name="Google Shape;108;p1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/>
          <p:nvPr>
            <p:ph type="title"/>
          </p:nvPr>
        </p:nvSpPr>
        <p:spPr>
          <a:xfrm>
            <a:off x="921725" y="138525"/>
            <a:ext cx="10515600" cy="132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Charge</a:t>
            </a:r>
            <a:endParaRPr/>
          </a:p>
        </p:txBody>
      </p:sp>
      <p:sp>
        <p:nvSpPr>
          <p:cNvPr id="115" name="Google Shape;115;p16"/>
          <p:cNvSpPr txBox="1"/>
          <p:nvPr>
            <p:ph idx="1" type="body"/>
          </p:nvPr>
        </p:nvSpPr>
        <p:spPr>
          <a:xfrm>
            <a:off x="306725" y="1177225"/>
            <a:ext cx="11130600" cy="435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Advise and make recommendations in the following areas: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1.	The time required to administer each assessment</a:t>
            </a:r>
            <a:br>
              <a:rPr lang="en-US"/>
            </a:br>
            <a:r>
              <a:rPr lang="en-US"/>
              <a:t>2.	The duplicativeness of assessments</a:t>
            </a:r>
            <a:br>
              <a:rPr lang="en-US"/>
            </a:br>
            <a:r>
              <a:rPr lang="en-US"/>
              <a:t>3.	The purpose of assessments</a:t>
            </a:r>
            <a:br>
              <a:rPr lang="en-US"/>
            </a:br>
            <a:r>
              <a:rPr lang="en-US"/>
              <a:t>4.	The value of feedback provided to educators </a:t>
            </a:r>
            <a:br>
              <a:rPr lang="en-US"/>
            </a:br>
            <a:r>
              <a:rPr lang="en-US"/>
              <a:t>5.	The timeliness of results</a:t>
            </a:r>
            <a:br>
              <a:rPr lang="en-US"/>
            </a:br>
            <a:endParaRPr/>
          </a:p>
        </p:txBody>
      </p:sp>
      <p:sp>
        <p:nvSpPr>
          <p:cNvPr id="116" name="Google Shape;116;p1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/>
          <p:nvPr>
            <p:ph type="title"/>
          </p:nvPr>
        </p:nvSpPr>
        <p:spPr>
          <a:xfrm>
            <a:off x="406000" y="74612"/>
            <a:ext cx="11353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lang="en-US" sz="4000"/>
              <a:t>Overview</a:t>
            </a:r>
            <a:r>
              <a:rPr lang="en-US" sz="4000"/>
              <a:t>: Group Charge &amp; Timeline</a:t>
            </a:r>
            <a:endParaRPr b="1" i="0" sz="40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3" name="Google Shape;123;p17"/>
          <p:cNvSpPr txBox="1"/>
          <p:nvPr>
            <p:ph idx="1" type="body"/>
          </p:nvPr>
        </p:nvSpPr>
        <p:spPr>
          <a:xfrm>
            <a:off x="406000" y="1574799"/>
            <a:ext cx="11203500" cy="42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b="0" i="0" sz="2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54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4" name="Google Shape;124;p1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25" name="Google Shape;125;p17"/>
          <p:cNvGraphicFramePr/>
          <p:nvPr/>
        </p:nvGraphicFramePr>
        <p:xfrm>
          <a:off x="864250" y="1574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{99A42552-1C3A-4BD6-B900-33D700D1E3BD}</a:tableStyleId>
              </a:tblPr>
              <a:tblGrid>
                <a:gridCol w="2571750"/>
                <a:gridCol w="2571750"/>
                <a:gridCol w="2571750"/>
                <a:gridCol w="25717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2017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2018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2019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2020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August 1</a:t>
                      </a:r>
                      <a:r>
                        <a:rPr b="1" baseline="30000" lang="en-US"/>
                        <a:t>st</a:t>
                      </a:r>
                      <a:endParaRPr b="1" baseline="300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county board meets and confers: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eriod"/>
                      </a:pPr>
                      <a:r>
                        <a:rPr lang="en-US"/>
                        <a:t>rubric for evaluating local assessments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eriod"/>
                      </a:pPr>
                      <a:r>
                        <a:rPr lang="en-US"/>
                        <a:t>time required for each assessment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eriod"/>
                      </a:pPr>
                      <a:r>
                        <a:rPr lang="en-US"/>
                        <a:t>purpose of each local assessment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December 1</a:t>
                      </a:r>
                      <a:r>
                        <a:rPr b="1" baseline="30000" lang="en-US">
                          <a:solidFill>
                            <a:schemeClr val="dk1"/>
                          </a:solidFill>
                        </a:rPr>
                        <a:t>st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county board and employee representatives agree to amount of time for 2018-19 school year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January 1</a:t>
                      </a:r>
                      <a:r>
                        <a:rPr b="1" baseline="30000" lang="en-US">
                          <a:solidFill>
                            <a:schemeClr val="dk1"/>
                          </a:solidFill>
                        </a:rPr>
                        <a:t>st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District committee established by MCPS Board of Education to advise and make recommendations as outlined in the law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>
                          <a:solidFill>
                            <a:schemeClr val="dk1"/>
                          </a:solidFill>
                        </a:rPr>
                        <a:t>October 2018-May 2019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District committee examines the current MCPS assessment program to ensure compliance with the state law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June 1</a:t>
                      </a:r>
                      <a:r>
                        <a:rPr b="1" baseline="30000" lang="en-US">
                          <a:solidFill>
                            <a:schemeClr val="dk1"/>
                          </a:solidFill>
                        </a:rPr>
                        <a:t>st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District committee submits recommendation to the MCPS Board of Education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August 1</a:t>
                      </a:r>
                      <a:r>
                        <a:rPr b="1" baseline="30000" lang="en-US">
                          <a:solidFill>
                            <a:schemeClr val="dk1"/>
                          </a:solidFill>
                        </a:rPr>
                        <a:t>st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MCPS Board of Education and Employee representatives agree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December 1</a:t>
                      </a:r>
                      <a:r>
                        <a:rPr b="1" baseline="30000" lang="en-US">
                          <a:solidFill>
                            <a:schemeClr val="dk1"/>
                          </a:solidFill>
                        </a:rPr>
                        <a:t>st</a:t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county board and employee representatives agree to amount of time for 2020-21 school year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>
                          <a:solidFill>
                            <a:schemeClr val="dk1"/>
                          </a:solidFill>
                        </a:rPr>
                        <a:t>January 1</a:t>
                      </a:r>
                      <a:r>
                        <a:rPr b="1" baseline="30000" lang="en-US">
                          <a:solidFill>
                            <a:schemeClr val="dk1"/>
                          </a:solidFill>
                        </a:rPr>
                        <a:t>st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District committee established by MCPS Board of Education  to advise and make recommendations as outlined in the law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Verdana"/>
              <a:buNone/>
            </a:pPr>
            <a:r>
              <a:rPr lang="en-US"/>
              <a:t>Breakout Discussions and Feedback</a:t>
            </a:r>
            <a:endParaRPr b="1" i="0" sz="44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2" name="Google Shape;132;p1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>
            <a:off x="838200" y="1793725"/>
            <a:ext cx="10515600" cy="435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Review </a:t>
            </a:r>
            <a:r>
              <a:rPr lang="en-US"/>
              <a:t>2018-19 MCPS Assessment Program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Focus on purpose, duplicativeness of time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Discuss 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Capture Sheet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