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985000" cy="92837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E067F9F-0F7A-4583-A7E9-E9F2D806656B}">
  <a:tblStyle styleId="{AE067F9F-0F7A-4583-A7E9-E9F2D806656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26833" cy="465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56552" y="0"/>
            <a:ext cx="3026833" cy="465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3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2900" spcFirstLastPara="1" rIns="92900" wrap="square" tIns="46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f79baac6a_0_26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g3f79baac6a_0_26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6" name="Google Shape;136;g3f79baac6a_0_26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p16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2900" spcFirstLastPara="1" rIns="92900" wrap="square" tIns="46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6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:notes"/>
          <p:cNvSpPr/>
          <p:nvPr>
            <p:ph idx="2" type="sldImg"/>
          </p:nvPr>
        </p:nvSpPr>
        <p:spPr>
          <a:xfrm>
            <a:off x="681038" y="1157288"/>
            <a:ext cx="5556250" cy="31257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5:notes"/>
          <p:cNvSpPr txBox="1"/>
          <p:nvPr>
            <p:ph idx="1" type="body"/>
          </p:nvPr>
        </p:nvSpPr>
        <p:spPr>
          <a:xfrm>
            <a:off x="691740" y="4455590"/>
            <a:ext cx="5533918" cy="3645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175" lIns="92375" spcFirstLastPara="1" rIns="92375" wrap="square" tIns="46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5:notes"/>
          <p:cNvSpPr txBox="1"/>
          <p:nvPr>
            <p:ph idx="12" type="sldNum"/>
          </p:nvPr>
        </p:nvSpPr>
        <p:spPr>
          <a:xfrm>
            <a:off x="3918259" y="8793847"/>
            <a:ext cx="2997539" cy="464526"/>
          </a:xfrm>
          <a:prstGeom prst="rect">
            <a:avLst/>
          </a:prstGeom>
          <a:noFill/>
          <a:ln>
            <a:noFill/>
          </a:ln>
        </p:spPr>
        <p:txBody>
          <a:bodyPr anchorCtr="0" anchor="b" bIns="46175" lIns="92375" spcFirstLastPara="1" rIns="92375" wrap="square" tIns="46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8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2900" spcFirstLastPara="1" rIns="92900" wrap="square" tIns="46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8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3797ad2f0_0_0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g33797ad2f0_0_0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33797ad2f0_0_0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f79baac6a_0_0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g3f79baac6a_0_0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g3f79baac6a_0_0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7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96c8e58ef_0_0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396c8e58ef_0_0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396c8e58ef_0_0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2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12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1" name="Google Shape;121;p12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f79baac6a_0_19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g3f79baac6a_0_19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8" name="Google Shape;128;g3f79baac6a_0_19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1524000" y="1122362"/>
            <a:ext cx="9144000" cy="11731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b="1" i="0" sz="6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524000" y="3059113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b="1" i="0" sz="5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3" type="body"/>
          </p:nvPr>
        </p:nvSpPr>
        <p:spPr>
          <a:xfrm>
            <a:off x="6172200" y="1681163"/>
            <a:ext cx="5183186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4" type="body"/>
          </p:nvPr>
        </p:nvSpPr>
        <p:spPr>
          <a:xfrm>
            <a:off x="6172200" y="2505075"/>
            <a:ext cx="5183186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9" name="Google Shape;49;p8"/>
          <p:cNvSpPr/>
          <p:nvPr>
            <p:ph idx="2" type="pic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 rot="5400000">
            <a:off x="7133430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 rot="5400000">
            <a:off x="1799430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ctrTitle"/>
          </p:nvPr>
        </p:nvSpPr>
        <p:spPr>
          <a:xfrm>
            <a:off x="1" y="995681"/>
            <a:ext cx="12192000" cy="1137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Font typeface="Verdana"/>
              <a:buNone/>
            </a:pPr>
            <a:r>
              <a:rPr b="1" i="0" lang="en-US" sz="4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District Committee on Assessments</a:t>
            </a:r>
            <a:endParaRPr b="1" i="0" sz="4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p10"/>
          <p:cNvSpPr txBox="1"/>
          <p:nvPr>
            <p:ph idx="1" type="subTitle"/>
          </p:nvPr>
        </p:nvSpPr>
        <p:spPr>
          <a:xfrm>
            <a:off x="1524000" y="3058160"/>
            <a:ext cx="9144000" cy="27612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Monday</a:t>
            </a: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b="1" lang="en-US" sz="3200"/>
              <a:t> October 1</a:t>
            </a: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2018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4:30-6:30</a:t>
            </a: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p.m. 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CESC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Room 134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204150" y="1960975"/>
            <a:ext cx="11783700" cy="18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 sz="4300"/>
              <a:t>Instructional Implications and the Expectations of the Common Core</a:t>
            </a:r>
            <a:endParaRPr b="1" i="0" sz="43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>
            <a:off x="512249" y="1615825"/>
            <a:ext cx="11167500" cy="42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5400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0" name="Google Shape;140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391799" y="185349"/>
            <a:ext cx="10962000" cy="10882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Summary and Next Steps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391800" y="1409351"/>
            <a:ext cx="11650500" cy="4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Brief recap of meeting discussions</a:t>
            </a:r>
            <a:endParaRPr/>
          </a:p>
          <a:p>
            <a:pPr indent="-4572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Next steps and next meeting</a:t>
            </a:r>
            <a:endParaRPr/>
          </a:p>
          <a:p>
            <a:pPr indent="-4572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Meeting evaluation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Next Meeting:  </a:t>
            </a:r>
            <a:endParaRPr b="0" i="0" sz="1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Thursday, November 8</a:t>
            </a: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4:30–6:30 p.m., Carver Educational Services Center, Conference Room 134</a:t>
            </a:r>
            <a:endParaRPr/>
          </a:p>
          <a:p>
            <a:pPr indent="0" lvl="0" marL="25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8" name="Google Shape;148;p2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09599" y="172326"/>
            <a:ext cx="111051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Agenda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368550" y="1254250"/>
            <a:ext cx="11587200" cy="478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22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Welcome</a:t>
            </a:r>
            <a:endParaRPr sz="2400"/>
          </a:p>
          <a:p>
            <a:pPr indent="-222250" lvl="1" marL="920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Introductions</a:t>
            </a:r>
            <a:endParaRPr sz="2400"/>
          </a:p>
          <a:p>
            <a:pPr indent="-222250" lvl="1" marL="920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Review Outcomes and Agenda</a:t>
            </a:r>
            <a:endParaRPr sz="2400"/>
          </a:p>
          <a:p>
            <a:pPr indent="-222250" lvl="1" marL="920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Ground Rules</a:t>
            </a:r>
            <a:endParaRPr sz="2400"/>
          </a:p>
          <a:p>
            <a:pPr indent="-222250" lvl="1" marL="920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Feedback-on-Feedback</a:t>
            </a:r>
            <a:endParaRPr sz="2400"/>
          </a:p>
          <a:p>
            <a:pPr indent="-2222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Why We’re Here: Charge of the Group</a:t>
            </a:r>
            <a:endParaRPr sz="2400"/>
          </a:p>
          <a:p>
            <a:pPr indent="-2222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2018-2019 MCPS Assessment Program</a:t>
            </a:r>
            <a:endParaRPr sz="2400"/>
          </a:p>
          <a:p>
            <a:pPr indent="-2222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Update: New Communications Documents</a:t>
            </a:r>
            <a:endParaRPr sz="2400"/>
          </a:p>
          <a:p>
            <a:pPr indent="-2222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Instructional Shifts and the Expectations of the Common Core State Standards </a:t>
            </a:r>
            <a:endParaRPr sz="2400"/>
          </a:p>
          <a:p>
            <a:pPr indent="-2222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Summary, Next Steps, &amp; Evaluation</a:t>
            </a:r>
            <a:endParaRPr b="0" i="0" sz="2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423900" y="145143"/>
            <a:ext cx="113441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Outcomes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287875" y="1288150"/>
            <a:ext cx="11633100" cy="47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0" i="1" lang="en-US" sz="2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By the end of the meeting, participants will have</a:t>
            </a:r>
            <a:r>
              <a:rPr b="0" i="0" lang="en-US" sz="2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b="0" i="0" sz="2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905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</a:pPr>
            <a:r>
              <a:rPr lang="en-US" sz="2400"/>
              <a:t>heard the meeting outcomes, introduced themselves to the group, and agreed upon meeting ground rules;</a:t>
            </a:r>
            <a:endParaRPr sz="2400"/>
          </a:p>
          <a:p>
            <a:pPr indent="-1905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</a:pPr>
            <a:r>
              <a:rPr lang="en-US" sz="2400"/>
              <a:t>reviewed the charge and work of the District Assessment Committee in the context of the law;</a:t>
            </a:r>
            <a:endParaRPr sz="2400"/>
          </a:p>
          <a:p>
            <a:pPr indent="-1905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</a:pPr>
            <a:r>
              <a:rPr lang="en-US" sz="2400"/>
              <a:t>clarified the current assessment program;</a:t>
            </a:r>
            <a:endParaRPr sz="2400"/>
          </a:p>
          <a:p>
            <a:pPr indent="-1905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</a:pPr>
            <a:r>
              <a:rPr lang="en-US" sz="2400"/>
              <a:t>examined the new communications documents;</a:t>
            </a:r>
            <a:endParaRPr sz="2400"/>
          </a:p>
          <a:p>
            <a:pPr indent="-1905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</a:pPr>
            <a:r>
              <a:rPr lang="en-US" sz="2400"/>
              <a:t>explored the cognitive and learning demand of the Common Core State Standards;</a:t>
            </a:r>
            <a:endParaRPr sz="2400"/>
          </a:p>
          <a:p>
            <a:pPr indent="-1905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</a:pPr>
            <a:r>
              <a:rPr lang="en-US" sz="2400"/>
              <a:t>participated in a summary of the meeting and identified next steps; and</a:t>
            </a:r>
            <a:endParaRPr sz="2400"/>
          </a:p>
          <a:p>
            <a:pPr indent="-1905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•"/>
            </a:pPr>
            <a:r>
              <a:rPr lang="en-US" sz="2400"/>
              <a:t>evaluated the meeting.</a:t>
            </a:r>
            <a:endParaRPr sz="2400"/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3050" lvl="0" marL="495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3050" lvl="0" marL="495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3050" lvl="0" marL="495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406000" y="0"/>
            <a:ext cx="11353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Ground Rules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>
            <a:off x="735850" y="1053450"/>
            <a:ext cx="10694100" cy="51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085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Listen to understand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 additive rather than repetitive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Respect the different roles and perspectives of individuals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Monitor the use of electronic devices (keep on silent or vibrate)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Limit sidebar conversations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lang="en-US" sz="3100"/>
              <a:t>Avoid use of acronyms - be explicit</a:t>
            </a:r>
            <a:endParaRPr sz="3100"/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lang="en-US" sz="3100"/>
              <a:t>Ensure all voices are heard </a:t>
            </a:r>
            <a:endParaRPr sz="3100"/>
          </a:p>
          <a:p>
            <a:pPr indent="0" lvl="1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839775" y="365125"/>
            <a:ext cx="105156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/>
              <a:t>Feedback-on-Feedback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7" name="Google Shape;97;p14"/>
          <p:cNvSpPr txBox="1"/>
          <p:nvPr>
            <p:ph idx="2" type="body"/>
          </p:nvPr>
        </p:nvSpPr>
        <p:spPr>
          <a:xfrm>
            <a:off x="839787" y="1895475"/>
            <a:ext cx="5157900" cy="368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</a:t>
            </a:r>
            <a:r>
              <a:rPr i="1" lang="en-US" sz="2400"/>
              <a:t>What is an assessment?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-What is mandatory?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-How can communication be more effective and transparent?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-How is the data used?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-What are the instructional shifts and why do they matter?</a:t>
            </a:r>
            <a:endParaRPr i="1" sz="2400"/>
          </a:p>
        </p:txBody>
      </p:sp>
      <p:sp>
        <p:nvSpPr>
          <p:cNvPr id="98" name="Google Shape;98;p14"/>
          <p:cNvSpPr txBox="1"/>
          <p:nvPr>
            <p:ph idx="3" type="body"/>
          </p:nvPr>
        </p:nvSpPr>
        <p:spPr>
          <a:xfrm>
            <a:off x="6172200" y="1071563"/>
            <a:ext cx="5183100" cy="82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So this year we will...</a:t>
            </a:r>
            <a:endParaRPr/>
          </a:p>
        </p:txBody>
      </p:sp>
      <p:sp>
        <p:nvSpPr>
          <p:cNvPr id="99" name="Google Shape;99;p14"/>
          <p:cNvSpPr txBox="1"/>
          <p:nvPr>
            <p:ph idx="4" type="body"/>
          </p:nvPr>
        </p:nvSpPr>
        <p:spPr>
          <a:xfrm>
            <a:off x="6172200" y="1895475"/>
            <a:ext cx="5183100" cy="417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-Clarify “assessments”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-Consider change theory and its impact on MCPS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-Examine writing tasks and other assessments that are raising questions and concerns</a:t>
            </a:r>
            <a:endParaRPr i="1"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2400"/>
              <a:t>-Clarify the expectations and demands of the Common Core State Standards</a:t>
            </a:r>
            <a:endParaRPr i="1" sz="2400"/>
          </a:p>
        </p:txBody>
      </p:sp>
      <p:sp>
        <p:nvSpPr>
          <p:cNvPr id="100" name="Google Shape;100;p14"/>
          <p:cNvSpPr txBox="1"/>
          <p:nvPr>
            <p:ph idx="3" type="body"/>
          </p:nvPr>
        </p:nvSpPr>
        <p:spPr>
          <a:xfrm>
            <a:off x="838200" y="1071563"/>
            <a:ext cx="5183100" cy="82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The group asked….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 sz="4000"/>
              <a:t>Clarification: Group Charge &amp; Timeline</a:t>
            </a:r>
            <a:endParaRPr b="1" i="0" sz="4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8" name="Google Shape;108;p1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406000" y="74612"/>
            <a:ext cx="11353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 sz="4000"/>
              <a:t>Overview</a:t>
            </a:r>
            <a:r>
              <a:rPr lang="en-US" sz="4000"/>
              <a:t>: Group Charge &amp; Timeline</a:t>
            </a:r>
            <a:endParaRPr b="1" i="0" sz="4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5" name="Google Shape;115;p16"/>
          <p:cNvSpPr txBox="1"/>
          <p:nvPr>
            <p:ph idx="1" type="body"/>
          </p:nvPr>
        </p:nvSpPr>
        <p:spPr>
          <a:xfrm>
            <a:off x="406000" y="1574799"/>
            <a:ext cx="11203500" cy="42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6" name="Google Shape;116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7" name="Google Shape;117;p16"/>
          <p:cNvGraphicFramePr/>
          <p:nvPr/>
        </p:nvGraphicFramePr>
        <p:xfrm>
          <a:off x="864250" y="1574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{AE067F9F-0F7A-4583-A7E9-E9F2D806656B}</a:tableStyleId>
              </a:tblPr>
              <a:tblGrid>
                <a:gridCol w="2571750"/>
                <a:gridCol w="2571750"/>
                <a:gridCol w="2571750"/>
                <a:gridCol w="25717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2017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2018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2019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2020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August 1</a:t>
                      </a:r>
                      <a:r>
                        <a:rPr b="1" baseline="30000" lang="en-US"/>
                        <a:t>st</a:t>
                      </a:r>
                      <a:endParaRPr b="1" baseline="30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county board meets and confers: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US"/>
                        <a:t>rubric for evaluating local assessments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US"/>
                        <a:t>time required for each assessment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US"/>
                        <a:t>purpose of each local assessment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December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county board and employee representatives agree to amount of time for 2018-19 school year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January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District committee established by MCPS Board of Education to advise and make recommendations as outlined in the law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>
                          <a:solidFill>
                            <a:schemeClr val="dk1"/>
                          </a:solidFill>
                        </a:rPr>
                        <a:t>October 2018-May 2019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District committee examines the current MCPS assessment program to ensure compliance with the state law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June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District committee submits recommendation to the MCPS Board of Education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August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MCPS Board of Education and Employee representatives agree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December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county board and employee representatives agree to amount of time for 2020-21 school year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>
                          <a:solidFill>
                            <a:schemeClr val="dk1"/>
                          </a:solidFill>
                        </a:rPr>
                        <a:t>January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District committee established by MCPS Board of Education  to advise and make recommendations as outlined in the law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title"/>
          </p:nvPr>
        </p:nvSpPr>
        <p:spPr>
          <a:xfrm>
            <a:off x="204150" y="1986325"/>
            <a:ext cx="11783700" cy="18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/>
              <a:t>2018-19 MCPS Assessment Program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4" name="Google Shape;124;p1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204150" y="2032050"/>
            <a:ext cx="11783700" cy="18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 sz="4300"/>
              <a:t>2018-19 Communications Documents</a:t>
            </a:r>
            <a:endParaRPr b="1" i="0" sz="43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512249" y="1615825"/>
            <a:ext cx="11167500" cy="42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5400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2" name="Google Shape;132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