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7"/>
  </p:notesMasterIdLst>
  <p:handoutMasterIdLst>
    <p:handoutMasterId r:id="rId28"/>
  </p:handoutMasterIdLst>
  <p:sldIdLst>
    <p:sldId id="256" r:id="rId2"/>
    <p:sldId id="279" r:id="rId3"/>
    <p:sldId id="267" r:id="rId4"/>
    <p:sldId id="257" r:id="rId5"/>
    <p:sldId id="258" r:id="rId6"/>
    <p:sldId id="259" r:id="rId7"/>
    <p:sldId id="260" r:id="rId8"/>
    <p:sldId id="275" r:id="rId9"/>
    <p:sldId id="261" r:id="rId10"/>
    <p:sldId id="262" r:id="rId11"/>
    <p:sldId id="276" r:id="rId12"/>
    <p:sldId id="270" r:id="rId13"/>
    <p:sldId id="268" r:id="rId14"/>
    <p:sldId id="263" r:id="rId15"/>
    <p:sldId id="273" r:id="rId16"/>
    <p:sldId id="274" r:id="rId17"/>
    <p:sldId id="264" r:id="rId18"/>
    <p:sldId id="272" r:id="rId19"/>
    <p:sldId id="266" r:id="rId20"/>
    <p:sldId id="277" r:id="rId21"/>
    <p:sldId id="281" r:id="rId22"/>
    <p:sldId id="271" r:id="rId23"/>
    <p:sldId id="282" r:id="rId24"/>
    <p:sldId id="278" r:id="rId25"/>
    <p:sldId id="280" r:id="rId26"/>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Cooper Black"/>
        <a:ea typeface="+mn-ea"/>
        <a:cs typeface="Arial" charset="0"/>
      </a:defRPr>
    </a:lvl1pPr>
    <a:lvl2pPr marL="457200" algn="l" rtl="0" fontAlgn="base">
      <a:spcBef>
        <a:spcPct val="0"/>
      </a:spcBef>
      <a:spcAft>
        <a:spcPct val="0"/>
      </a:spcAft>
      <a:defRPr sz="2400" kern="1200">
        <a:solidFill>
          <a:schemeClr val="tx1"/>
        </a:solidFill>
        <a:latin typeface="Cooper Black"/>
        <a:ea typeface="+mn-ea"/>
        <a:cs typeface="Arial" charset="0"/>
      </a:defRPr>
    </a:lvl2pPr>
    <a:lvl3pPr marL="914400" algn="l" rtl="0" fontAlgn="base">
      <a:spcBef>
        <a:spcPct val="0"/>
      </a:spcBef>
      <a:spcAft>
        <a:spcPct val="0"/>
      </a:spcAft>
      <a:defRPr sz="2400" kern="1200">
        <a:solidFill>
          <a:schemeClr val="tx1"/>
        </a:solidFill>
        <a:latin typeface="Cooper Black"/>
        <a:ea typeface="+mn-ea"/>
        <a:cs typeface="Arial" charset="0"/>
      </a:defRPr>
    </a:lvl3pPr>
    <a:lvl4pPr marL="1371600" algn="l" rtl="0" fontAlgn="base">
      <a:spcBef>
        <a:spcPct val="0"/>
      </a:spcBef>
      <a:spcAft>
        <a:spcPct val="0"/>
      </a:spcAft>
      <a:defRPr sz="2400" kern="1200">
        <a:solidFill>
          <a:schemeClr val="tx1"/>
        </a:solidFill>
        <a:latin typeface="Cooper Black"/>
        <a:ea typeface="+mn-ea"/>
        <a:cs typeface="Arial" charset="0"/>
      </a:defRPr>
    </a:lvl4pPr>
    <a:lvl5pPr marL="1828800" algn="l" rtl="0" fontAlgn="base">
      <a:spcBef>
        <a:spcPct val="0"/>
      </a:spcBef>
      <a:spcAft>
        <a:spcPct val="0"/>
      </a:spcAft>
      <a:defRPr sz="2400" kern="1200">
        <a:solidFill>
          <a:schemeClr val="tx1"/>
        </a:solidFill>
        <a:latin typeface="Cooper Black"/>
        <a:ea typeface="+mn-ea"/>
        <a:cs typeface="Arial" charset="0"/>
      </a:defRPr>
    </a:lvl5pPr>
    <a:lvl6pPr marL="2286000" algn="l" defTabSz="914400" rtl="0" eaLnBrk="1" latinLnBrk="0" hangingPunct="1">
      <a:defRPr sz="2400" kern="1200">
        <a:solidFill>
          <a:schemeClr val="tx1"/>
        </a:solidFill>
        <a:latin typeface="Cooper Black"/>
        <a:ea typeface="+mn-ea"/>
        <a:cs typeface="Arial" charset="0"/>
      </a:defRPr>
    </a:lvl6pPr>
    <a:lvl7pPr marL="2743200" algn="l" defTabSz="914400" rtl="0" eaLnBrk="1" latinLnBrk="0" hangingPunct="1">
      <a:defRPr sz="2400" kern="1200">
        <a:solidFill>
          <a:schemeClr val="tx1"/>
        </a:solidFill>
        <a:latin typeface="Cooper Black"/>
        <a:ea typeface="+mn-ea"/>
        <a:cs typeface="Arial" charset="0"/>
      </a:defRPr>
    </a:lvl7pPr>
    <a:lvl8pPr marL="3200400" algn="l" defTabSz="914400" rtl="0" eaLnBrk="1" latinLnBrk="0" hangingPunct="1">
      <a:defRPr sz="2400" kern="1200">
        <a:solidFill>
          <a:schemeClr val="tx1"/>
        </a:solidFill>
        <a:latin typeface="Cooper Black"/>
        <a:ea typeface="+mn-ea"/>
        <a:cs typeface="Arial" charset="0"/>
      </a:defRPr>
    </a:lvl8pPr>
    <a:lvl9pPr marL="3657600" algn="l" defTabSz="914400" rtl="0" eaLnBrk="1" latinLnBrk="0" hangingPunct="1">
      <a:defRPr sz="2400" kern="1200">
        <a:solidFill>
          <a:schemeClr val="tx1"/>
        </a:solidFill>
        <a:latin typeface="Cooper Black"/>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00"/>
    <a:srgbClr val="53010F"/>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28" autoAdjust="0"/>
  </p:normalViewPr>
  <p:slideViewPr>
    <p:cSldViewPr>
      <p:cViewPr varScale="1">
        <p:scale>
          <a:sx n="72" d="100"/>
          <a:sy n="72" d="100"/>
        </p:scale>
        <p:origin x="-4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2"/>
    </p:cViewPr>
  </p:sorterViewPr>
  <p:notesViewPr>
    <p:cSldViewPr>
      <p:cViewPr varScale="1">
        <p:scale>
          <a:sx n="60" d="100"/>
          <a:sy n="60" d="100"/>
        </p:scale>
        <p:origin x="-1716" y="-7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18435"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18436"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18437"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a:latin typeface="Times New Roman" pitchFamily="18" charset="0"/>
              </a:defRPr>
            </a:lvl1pPr>
          </a:lstStyle>
          <a:p>
            <a:pPr>
              <a:defRPr/>
            </a:pPr>
            <a:fld id="{AF6B9C81-3B99-4500-AC12-13CD7D62799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25603"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2560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a:latin typeface="Times New Roman" pitchFamily="18" charset="0"/>
              </a:defRPr>
            </a:lvl1pPr>
          </a:lstStyle>
          <a:p>
            <a:pPr>
              <a:defRPr/>
            </a:pPr>
            <a:fld id="{8DE12E11-51DA-4A14-AF18-AD18D8F6EA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6965CF92-586B-40BE-AB76-0222D68D7C35}"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9EF6481C-0B35-42C5-BDA5-86DC080CEE89}" type="slidenum">
              <a:rPr lang="en-US" smtClean="0"/>
              <a:pPr/>
              <a:t>14</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A787881E-947F-4E35-8989-196946A00430}" type="slidenum">
              <a:rPr lang="en-US" smtClean="0"/>
              <a:pPr/>
              <a:t>17</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0B3AA82B-9FBD-4160-9CC2-5F98C03CBF8C}" type="slidenum">
              <a:rPr lang="en-US" smtClean="0"/>
              <a:pPr/>
              <a:t>19</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D064314F-6488-41EA-B010-485C25E0824E}"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smtClean="0"/>
              <a:t>Discuss with participants different ways we hear about “tiers” outside of school – cakes, auditoriums, stadiums.  Ask them to compare a theatre’s tiers with differentiation tiers – everyone sees the same “concept” but from different perspectives or levels.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391D5985-1D8C-4C42-9AF1-897D568664F7}" type="slidenum">
              <a:rPr lang="en-US" smtClean="0"/>
              <a:pPr/>
              <a:t>5</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B7098011-9C71-46CA-8ED7-E87CB1905502}"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D2EFCC7-1A9E-4FB9-A057-90808FB89F29}"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4206FF3-D7D6-4AC6-8FAF-02DD702B325B}" type="slidenum">
              <a:rPr lang="en-US" smtClean="0"/>
              <a:pPr/>
              <a:t>9</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04F55114-FBF5-4A02-9240-751A6409D53D}"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913C727A-1A04-4221-A9AA-02CF4CBD00E6}" type="slidenum">
              <a:rPr lang="en-US" smtClean="0"/>
              <a:pPr/>
              <a:t>12</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438A12C6-9250-40CC-8559-85D4F3FA9919}" type="slidenum">
              <a:rPr lang="en-US" smtClean="0"/>
              <a:pPr/>
              <a:t>13</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Cooper Black" pitchFamily="18" charset="0"/>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E065033-E0A8-4B5C-B303-B83C61AD653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E133184-8D85-4BEF-B58D-DB5DF24EED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Cooper Black" pitchFamily="18" charset="0"/>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27E7D77C-5F70-41B7-948B-CA8985C0D86F}"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pPr>
              <a:defRPr/>
            </a:pPr>
            <a:fld id="{EBC0C358-A70A-4065-9B9C-5040660DF2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62A49B04-C92A-4C7C-A141-19C551D95A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Cooper Black" pitchFamily="18" charset="0"/>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A9D5EF7-C20E-4563-9ED4-0EA3FC9359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CDAFC48-D1A3-4AEF-816A-C25860C6B7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Cooper Black" pitchFamily="18" charset="0"/>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4E62E975-DF04-4F5A-A3F4-F9C26A0FB4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6B21763-BA4F-4239-A0C3-96EDAAAD48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Cooper Black" pitchFamily="18" charset="0"/>
              <a:cs typeface="+mn-cs"/>
            </a:endParaRPr>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096C886E-B33A-4EB0-A3D0-9C48761F9A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Cooper Black" pitchFamily="18" charset="0"/>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C89F63C-E6DB-4798-BE60-9744F06F05AA}"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latin typeface="Cooper Black" pitchFamily="18" charset="0"/>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Cooper Black" pitchFamily="18" charset="0"/>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2115261B-8AB7-459E-BF8D-15DE430B27B3}"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Cooper Black" pitchFamily="18" charset="0"/>
                <a:cs typeface="+mn-cs"/>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Cooper Black" pitchFamily="18" charset="0"/>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Cooper Black" pitchFamily="18" charset="0"/>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Cooper Black" pitchFamily="18" charset="0"/>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Cooper Black" pitchFamily="18" charset="0"/>
                <a:cs typeface="+mn-cs"/>
              </a:defRPr>
            </a:lvl1pPr>
          </a:lstStyle>
          <a:p>
            <a:pPr>
              <a:defRPr/>
            </a:pPr>
            <a:fld id="{397AF0C1-46B2-41F9-AE7F-55A4453A1195}"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85" r:id="rId10"/>
    <p:sldLayoutId id="2147483795" r:id="rId11"/>
    <p:sldLayoutId id="2147483796" r:id="rId12"/>
  </p:sldLayoutIdLst>
  <p:transition spd="med">
    <p:random/>
  </p:transition>
  <p:txStyles>
    <p:titleStyle>
      <a:lvl1pPr algn="ctr" rtl="0" eaLnBrk="0" fontAlgn="base" hangingPunct="0">
        <a:spcBef>
          <a:spcPct val="0"/>
        </a:spcBef>
        <a:spcAft>
          <a:spcPct val="0"/>
        </a:spcAft>
        <a:defRPr sz="3300" kern="1200">
          <a:solidFill>
            <a:srgbClr val="9D2512"/>
          </a:solidFill>
          <a:latin typeface="+mj-lt"/>
          <a:ea typeface="+mj-ea"/>
          <a:cs typeface="+mj-cs"/>
        </a:defRPr>
      </a:lvl1pPr>
      <a:lvl2pPr algn="ctr" rtl="0" eaLnBrk="0" fontAlgn="base" hangingPunct="0">
        <a:spcBef>
          <a:spcPct val="0"/>
        </a:spcBef>
        <a:spcAft>
          <a:spcPct val="0"/>
        </a:spcAft>
        <a:defRPr sz="3300">
          <a:solidFill>
            <a:srgbClr val="9D2512"/>
          </a:solidFill>
          <a:latin typeface="Calibri" pitchFamily="34" charset="0"/>
        </a:defRPr>
      </a:lvl2pPr>
      <a:lvl3pPr algn="ctr" rtl="0" eaLnBrk="0" fontAlgn="base" hangingPunct="0">
        <a:spcBef>
          <a:spcPct val="0"/>
        </a:spcBef>
        <a:spcAft>
          <a:spcPct val="0"/>
        </a:spcAft>
        <a:defRPr sz="3300">
          <a:solidFill>
            <a:srgbClr val="9D2512"/>
          </a:solidFill>
          <a:latin typeface="Calibri" pitchFamily="34" charset="0"/>
        </a:defRPr>
      </a:lvl3pPr>
      <a:lvl4pPr algn="ctr" rtl="0" eaLnBrk="0" fontAlgn="base" hangingPunct="0">
        <a:spcBef>
          <a:spcPct val="0"/>
        </a:spcBef>
        <a:spcAft>
          <a:spcPct val="0"/>
        </a:spcAft>
        <a:defRPr sz="3300">
          <a:solidFill>
            <a:srgbClr val="9D2512"/>
          </a:solidFill>
          <a:latin typeface="Calibri" pitchFamily="34" charset="0"/>
        </a:defRPr>
      </a:lvl4pPr>
      <a:lvl5pPr algn="ctr" rtl="0" eaLnBrk="0" fontAlgn="base" hangingPunct="0">
        <a:spcBef>
          <a:spcPct val="0"/>
        </a:spcBef>
        <a:spcAft>
          <a:spcPct val="0"/>
        </a:spcAft>
        <a:defRPr sz="3300">
          <a:solidFill>
            <a:srgbClr val="9D2512"/>
          </a:solidFill>
          <a:latin typeface="Calibri" pitchFamily="34" charset="0"/>
        </a:defRPr>
      </a:lvl5pPr>
      <a:lvl6pPr marL="457200" algn="ctr" rtl="0" fontAlgn="base">
        <a:spcBef>
          <a:spcPct val="0"/>
        </a:spcBef>
        <a:spcAft>
          <a:spcPct val="0"/>
        </a:spcAft>
        <a:defRPr sz="3300">
          <a:solidFill>
            <a:srgbClr val="9D2512"/>
          </a:solidFill>
          <a:latin typeface="Calibri" pitchFamily="34" charset="0"/>
        </a:defRPr>
      </a:lvl6pPr>
      <a:lvl7pPr marL="914400" algn="ctr" rtl="0" fontAlgn="base">
        <a:spcBef>
          <a:spcPct val="0"/>
        </a:spcBef>
        <a:spcAft>
          <a:spcPct val="0"/>
        </a:spcAft>
        <a:defRPr sz="3300">
          <a:solidFill>
            <a:srgbClr val="9D2512"/>
          </a:solidFill>
          <a:latin typeface="Calibri" pitchFamily="34" charset="0"/>
        </a:defRPr>
      </a:lvl7pPr>
      <a:lvl8pPr marL="1371600" algn="ctr" rtl="0" fontAlgn="base">
        <a:spcBef>
          <a:spcPct val="0"/>
        </a:spcBef>
        <a:spcAft>
          <a:spcPct val="0"/>
        </a:spcAft>
        <a:defRPr sz="3300">
          <a:solidFill>
            <a:srgbClr val="9D2512"/>
          </a:solidFill>
          <a:latin typeface="Calibri" pitchFamily="34" charset="0"/>
        </a:defRPr>
      </a:lvl8pPr>
      <a:lvl9pPr marL="1828800" algn="ctr" rtl="0" fontAlgn="base">
        <a:spcBef>
          <a:spcPct val="0"/>
        </a:spcBef>
        <a:spcAft>
          <a:spcPct val="0"/>
        </a:spcAft>
        <a:defRPr sz="3300">
          <a:solidFill>
            <a:srgbClr val="9D2512"/>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B32C16"/>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F5CD2D"/>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AEBAD5"/>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ertiekingore.com/tieredinstruct.htm" TargetMode="External"/><Relationship Id="rId2" Type="http://schemas.openxmlformats.org/officeDocument/2006/relationships/hyperlink" Target="http://www.learnerslink.com/curriculum.htm" TargetMode="External"/><Relationship Id="rId1" Type="http://schemas.openxmlformats.org/officeDocument/2006/relationships/slideLayout" Target="../slideLayouts/slideLayout2.xml"/><Relationship Id="rId4" Type="http://schemas.openxmlformats.org/officeDocument/2006/relationships/hyperlink" Target="http://www.uhseport.net/published/k/sh/kshaw/collection/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www.edholden.com/images/photos/20040722-14%20-%20VA%20Trip%20-%20Stairs%20in%20Cape%20Hatteras%20Lighthouse,%20NC.jpg&amp;imgrefurl=http://www.edholden.com/photos/virginia2004/index.php&amp;h=536&amp;w=800&amp;sz=79&amp;tbnid=A6blPTcGj8kJ:&amp;tbnh=95&amp;tbnw=142&amp;hl=en&amp;start=51&amp;prev=/images?q=stairs&amp;start=40&amp;svnum=10&amp;hl=en&amp;lr=&amp;ie=UTF-8&amp;sa=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images.google.com/imgres?imgurl=http://www.ospreydesign.com/foreword/archives/stairs-to-heavenuphere.jpg&amp;imgrefurl=http://www.ospreydesign.com/foreword/archives/cat_photography.html&amp;h=300&amp;w=400&amp;sz=20&amp;tbnid=UtAWE0GOVxAJ:&amp;tbnh=90&amp;tbnw=120&amp;hl=en&amp;start=184&amp;prev=/images?q=stairs&amp;start=180&amp;svnum=10&amp;hl=en&amp;lr=&amp;ie=UTF-8&amp;sa=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worldmagicshop.co.uk/images/minilockedbox.jpg&amp;imgrefurl=http://www.worldmagicshop.co.uk/default.php?cPath=24&amp;h=157&amp;w=196&amp;sz=19&amp;tbnid=LIl9EM3z2s8J:&amp;tbnh=78&amp;tbnw=98&amp;hl=en&amp;start=6&amp;prev=/images?q=locked+box&amp;svnum=10&amp;hl=en&amp;l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2133600" y="1219200"/>
            <a:ext cx="5105400" cy="457200"/>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16386" name="Text Box 5"/>
          <p:cNvSpPr txBox="1">
            <a:spLocks noChangeArrowheads="1"/>
          </p:cNvSpPr>
          <p:nvPr/>
        </p:nvSpPr>
        <p:spPr bwMode="auto">
          <a:xfrm>
            <a:off x="228600" y="762000"/>
            <a:ext cx="8763000" cy="1631950"/>
          </a:xfrm>
          <a:prstGeom prst="rect">
            <a:avLst/>
          </a:prstGeom>
          <a:noFill/>
          <a:ln w="9525">
            <a:noFill/>
            <a:miter lim="800000"/>
            <a:headEnd/>
            <a:tailEnd/>
          </a:ln>
        </p:spPr>
        <p:txBody>
          <a:bodyPr>
            <a:spAutoFit/>
          </a:bodyPr>
          <a:lstStyle/>
          <a:p>
            <a:pPr algn="ctr">
              <a:spcBef>
                <a:spcPct val="50000"/>
              </a:spcBef>
            </a:pPr>
            <a:r>
              <a:rPr lang="en-US" sz="4000" b="1">
                <a:solidFill>
                  <a:srgbClr val="FFC000"/>
                </a:solidFill>
                <a:latin typeface="Tahoma" pitchFamily="34" charset="0"/>
                <a:cs typeface="Tahoma" pitchFamily="34" charset="0"/>
              </a:rPr>
              <a:t>Tiered Assignments:</a:t>
            </a:r>
          </a:p>
          <a:p>
            <a:pPr algn="ctr">
              <a:spcBef>
                <a:spcPct val="50000"/>
              </a:spcBef>
            </a:pPr>
            <a:r>
              <a:rPr lang="en-US" sz="4000" b="1">
                <a:solidFill>
                  <a:srgbClr val="FFC000"/>
                </a:solidFill>
                <a:latin typeface="Tahoma" pitchFamily="34" charset="0"/>
                <a:cs typeface="Tahoma" pitchFamily="34" charset="0"/>
              </a:rPr>
              <a:t>Creating Levels for Student Work</a:t>
            </a:r>
          </a:p>
        </p:txBody>
      </p:sp>
      <p:pic>
        <p:nvPicPr>
          <p:cNvPr id="16387" name="Picture 15" descr="C:\Documents and Settings\Fred\Local Settings\Temporary Internet Files\Content.IE5\6RJGPHP9\MPj03997470000[1].jpg"/>
          <p:cNvPicPr>
            <a:picLocks noChangeAspect="1" noChangeArrowheads="1"/>
          </p:cNvPicPr>
          <p:nvPr/>
        </p:nvPicPr>
        <p:blipFill>
          <a:blip r:embed="rId3"/>
          <a:srcRect/>
          <a:stretch>
            <a:fillRect/>
          </a:stretch>
        </p:blipFill>
        <p:spPr bwMode="auto">
          <a:xfrm>
            <a:off x="2590800" y="3200400"/>
            <a:ext cx="3902075" cy="260032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295400"/>
            <a:ext cx="7543800" cy="3124200"/>
          </a:xfrm>
        </p:spPr>
        <p:txBody>
          <a:bodyPr>
            <a:normAutofit fontScale="90000"/>
          </a:bodyPr>
          <a:lstStyle/>
          <a:p>
            <a:pPr marL="484632" eaLnBrk="1" fontAlgn="auto" hangingPunct="1">
              <a:spcAft>
                <a:spcPts val="0"/>
              </a:spcAft>
              <a:defRPr/>
            </a:pPr>
            <a:r>
              <a:rPr lang="en-US" sz="3200" dirty="0">
                <a:solidFill>
                  <a:srgbClr val="FFC000"/>
                </a:solidFill>
                <a:latin typeface="Constantia" pitchFamily="18" charset="0"/>
              </a:rPr>
              <a:t>When </a:t>
            </a:r>
            <a:r>
              <a:rPr lang="en-US" sz="3200" dirty="0" err="1">
                <a:solidFill>
                  <a:srgbClr val="FFC000"/>
                </a:solidFill>
                <a:latin typeface="Constantia" pitchFamily="18" charset="0"/>
              </a:rPr>
              <a:t>tiering</a:t>
            </a:r>
            <a:r>
              <a:rPr lang="en-US" sz="3200" dirty="0">
                <a:solidFill>
                  <a:srgbClr val="FFC000"/>
                </a:solidFill>
                <a:latin typeface="Constantia" pitchFamily="18" charset="0"/>
              </a:rPr>
              <a:t>, you should be teaching </a:t>
            </a:r>
            <a:r>
              <a:rPr lang="en-US" sz="3200" i="1" dirty="0">
                <a:solidFill>
                  <a:srgbClr val="FFC000"/>
                </a:solidFill>
                <a:latin typeface="Constantia" pitchFamily="18" charset="0"/>
              </a:rPr>
              <a:t>the same objectives</a:t>
            </a:r>
            <a:r>
              <a:rPr lang="en-US" sz="3200" dirty="0">
                <a:solidFill>
                  <a:srgbClr val="FFC000"/>
                </a:solidFill>
                <a:latin typeface="Constantia" pitchFamily="18" charset="0"/>
              </a:rPr>
              <a:t> to all students, content mastery should take </a:t>
            </a:r>
            <a:r>
              <a:rPr lang="en-US" sz="3200" i="1" dirty="0">
                <a:solidFill>
                  <a:srgbClr val="FFC000"/>
                </a:solidFill>
                <a:latin typeface="Constantia" pitchFamily="18" charset="0"/>
              </a:rPr>
              <a:t>the same amount of time</a:t>
            </a:r>
            <a:r>
              <a:rPr lang="en-US" sz="3200" dirty="0">
                <a:solidFill>
                  <a:srgbClr val="FFC000"/>
                </a:solidFill>
                <a:latin typeface="Constantia" pitchFamily="18" charset="0"/>
              </a:rPr>
              <a:t>, and, most importantly, each student should be </a:t>
            </a:r>
            <a:r>
              <a:rPr lang="en-US" sz="3200" i="1" dirty="0">
                <a:solidFill>
                  <a:srgbClr val="FFC000"/>
                </a:solidFill>
                <a:latin typeface="Constantia" pitchFamily="18" charset="0"/>
              </a:rPr>
              <a:t>challenged</a:t>
            </a:r>
            <a:r>
              <a:rPr lang="en-US" sz="3200" dirty="0">
                <a:solidFill>
                  <a:srgbClr val="FFC000"/>
                </a:solidFill>
                <a:latin typeface="Constantia" pitchFamily="18" charset="0"/>
              </a:rPr>
              <a:t> to do his/her best at whatever level he/she is performing.</a:t>
            </a:r>
          </a:p>
        </p:txBody>
      </p:sp>
      <p:pic>
        <p:nvPicPr>
          <p:cNvPr id="31746" name="Picture 4" descr="BD07212_"/>
          <p:cNvPicPr>
            <a:picLocks noChangeAspect="1" noChangeArrowheads="1"/>
          </p:cNvPicPr>
          <p:nvPr/>
        </p:nvPicPr>
        <p:blipFill>
          <a:blip r:embed="rId3"/>
          <a:srcRect/>
          <a:stretch>
            <a:fillRect/>
          </a:stretch>
        </p:blipFill>
        <p:spPr bwMode="auto">
          <a:xfrm>
            <a:off x="6781800" y="4800600"/>
            <a:ext cx="1817688" cy="1631950"/>
          </a:xfrm>
          <a:prstGeom prst="rect">
            <a:avLst/>
          </a:prstGeom>
          <a:noFill/>
          <a:ln w="9525">
            <a:noFill/>
            <a:miter lim="800000"/>
            <a:headEnd/>
            <a:tailEnd/>
          </a:ln>
        </p:spPr>
      </p:pic>
      <p:sp>
        <p:nvSpPr>
          <p:cNvPr id="31747" name="AutoShape 5"/>
          <p:cNvSpPr>
            <a:spLocks noChangeArrowheads="1"/>
          </p:cNvSpPr>
          <p:nvPr/>
        </p:nvSpPr>
        <p:spPr bwMode="auto">
          <a:xfrm>
            <a:off x="4419600" y="4648200"/>
            <a:ext cx="2209800" cy="1524000"/>
          </a:xfrm>
          <a:prstGeom prst="wedgeEllipseCallout">
            <a:avLst>
              <a:gd name="adj1" fmla="val 67528"/>
              <a:gd name="adj2" fmla="val -5208"/>
            </a:avLst>
          </a:prstGeom>
          <a:solidFill>
            <a:schemeClr val="bg1"/>
          </a:solidFill>
          <a:ln w="9525">
            <a:solidFill>
              <a:schemeClr val="tx1"/>
            </a:solidFill>
            <a:miter lim="800000"/>
            <a:headEnd/>
            <a:tailEnd/>
          </a:ln>
        </p:spPr>
        <p:txBody>
          <a:bodyPr/>
          <a:lstStyle/>
          <a:p>
            <a:pPr algn="ctr"/>
            <a:endParaRPr lang="en-US"/>
          </a:p>
        </p:txBody>
      </p:sp>
      <p:sp>
        <p:nvSpPr>
          <p:cNvPr id="10246" name="Text Box 6"/>
          <p:cNvSpPr txBox="1">
            <a:spLocks noChangeArrowheads="1"/>
          </p:cNvSpPr>
          <p:nvPr/>
        </p:nvSpPr>
        <p:spPr bwMode="auto">
          <a:xfrm>
            <a:off x="4724400" y="4800600"/>
            <a:ext cx="1981200" cy="1190625"/>
          </a:xfrm>
          <a:prstGeom prst="rect">
            <a:avLst/>
          </a:prstGeom>
          <a:noFill/>
          <a:ln w="9525">
            <a:noFill/>
            <a:miter lim="800000"/>
            <a:headEnd/>
            <a:tailEnd/>
          </a:ln>
          <a:effectLst/>
        </p:spPr>
        <p:txBody>
          <a:bodyPr>
            <a:spAutoFit/>
          </a:bodyPr>
          <a:lstStyle/>
          <a:p>
            <a:pPr>
              <a:spcBef>
                <a:spcPct val="50000"/>
              </a:spcBef>
              <a:defRPr/>
            </a:pPr>
            <a:r>
              <a:rPr lang="en-US" sz="1800" dirty="0">
                <a:latin typeface="+mj-lt"/>
                <a:cs typeface="+mn-cs"/>
              </a:rPr>
              <a:t>We all need to have respectful tasks and be challenged!</a:t>
            </a: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le 1"/>
          <p:cNvSpPr>
            <a:spLocks noGrp="1"/>
          </p:cNvSpPr>
          <p:nvPr>
            <p:ph type="title"/>
          </p:nvPr>
        </p:nvSpPr>
        <p:spPr>
          <a:xfrm>
            <a:off x="304800" y="685800"/>
            <a:ext cx="8534400" cy="758825"/>
          </a:xfrm>
        </p:spPr>
        <p:txBody>
          <a:bodyPr/>
          <a:lstStyle/>
          <a:p>
            <a:pPr eaLnBrk="1" hangingPunct="1"/>
            <a:r>
              <a:rPr lang="en-US" sz="5400" smtClean="0">
                <a:solidFill>
                  <a:srgbClr val="FFC000"/>
                </a:solidFill>
              </a:rPr>
              <a:t>Respectful Tasks are</a:t>
            </a:r>
          </a:p>
        </p:txBody>
      </p:sp>
      <p:sp>
        <p:nvSpPr>
          <p:cNvPr id="33794" name="Content Placeholder 2"/>
          <p:cNvSpPr>
            <a:spLocks noGrp="1"/>
          </p:cNvSpPr>
          <p:nvPr>
            <p:ph sz="half" idx="1"/>
          </p:nvPr>
        </p:nvSpPr>
        <p:spPr>
          <a:xfrm>
            <a:off x="304800" y="1981200"/>
            <a:ext cx="6096000" cy="4681538"/>
          </a:xfrm>
        </p:spPr>
        <p:txBody>
          <a:bodyPr/>
          <a:lstStyle/>
          <a:p>
            <a:pPr eaLnBrk="1" hangingPunct="1">
              <a:buClr>
                <a:srgbClr val="FF9900"/>
              </a:buClr>
              <a:buFont typeface="Wingdings 2" pitchFamily="18" charset="2"/>
              <a:buChar char=""/>
            </a:pPr>
            <a:r>
              <a:rPr lang="en-US" sz="4000" smtClean="0"/>
              <a:t>Different – not more or less</a:t>
            </a:r>
          </a:p>
          <a:p>
            <a:pPr eaLnBrk="1" hangingPunct="1">
              <a:buClr>
                <a:srgbClr val="FF9900"/>
              </a:buClr>
              <a:buFont typeface="Wingdings 2" pitchFamily="18" charset="2"/>
              <a:buChar char=""/>
            </a:pPr>
            <a:r>
              <a:rPr lang="en-US" sz="4000" smtClean="0"/>
              <a:t>Equally active</a:t>
            </a:r>
          </a:p>
          <a:p>
            <a:pPr eaLnBrk="1" hangingPunct="1">
              <a:buClr>
                <a:srgbClr val="FF9900"/>
              </a:buClr>
              <a:buFont typeface="Wingdings 2" pitchFamily="18" charset="2"/>
              <a:buChar char=""/>
            </a:pPr>
            <a:r>
              <a:rPr lang="en-US" sz="4000" smtClean="0"/>
              <a:t>Equally interesting and engaging</a:t>
            </a:r>
          </a:p>
          <a:p>
            <a:pPr eaLnBrk="1" hangingPunct="1">
              <a:buClr>
                <a:srgbClr val="FF9900"/>
              </a:buClr>
              <a:buFont typeface="Wingdings 2" pitchFamily="18" charset="2"/>
              <a:buChar char=""/>
            </a:pPr>
            <a:r>
              <a:rPr lang="en-US" sz="4000" smtClean="0"/>
              <a:t>Fair in terms of expectations and time</a:t>
            </a:r>
          </a:p>
          <a:p>
            <a:pPr eaLnBrk="1" hangingPunct="1">
              <a:buFont typeface="Wingdings 2" pitchFamily="18" charset="2"/>
              <a:buNone/>
            </a:pPr>
            <a:endParaRPr lang="en-US" sz="4000" smtClean="0"/>
          </a:p>
        </p:txBody>
      </p:sp>
      <p:pic>
        <p:nvPicPr>
          <p:cNvPr id="33795" name="Picture 5" descr="23blog-aretha"/>
          <p:cNvPicPr>
            <a:picLocks noChangeAspect="1" noChangeArrowheads="1"/>
          </p:cNvPicPr>
          <p:nvPr/>
        </p:nvPicPr>
        <p:blipFill>
          <a:blip r:embed="rId2"/>
          <a:srcRect/>
          <a:stretch>
            <a:fillRect/>
          </a:stretch>
        </p:blipFill>
        <p:spPr bwMode="auto">
          <a:xfrm rot="693170">
            <a:off x="6477000" y="2438400"/>
            <a:ext cx="2001838" cy="280193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914400" y="304800"/>
            <a:ext cx="8229600" cy="1143000"/>
          </a:xfrm>
          <a:prstGeom prst="rect">
            <a:avLst/>
          </a:prstGeom>
          <a:noFill/>
          <a:ln w="9525">
            <a:noFill/>
            <a:miter lim="800000"/>
            <a:headEnd/>
            <a:tailEnd/>
          </a:ln>
        </p:spPr>
        <p:txBody>
          <a:bodyPr anchor="ctr"/>
          <a:lstStyle/>
          <a:p>
            <a:r>
              <a:rPr lang="en-US" sz="4000">
                <a:latin typeface="Arial" charset="0"/>
              </a:rPr>
              <a:t>Sample Exit Card: Science</a:t>
            </a:r>
          </a:p>
        </p:txBody>
      </p:sp>
      <p:sp>
        <p:nvSpPr>
          <p:cNvPr id="34818" name="Rectangle 3"/>
          <p:cNvSpPr>
            <a:spLocks noChangeArrowheads="1"/>
          </p:cNvSpPr>
          <p:nvPr/>
        </p:nvSpPr>
        <p:spPr bwMode="auto">
          <a:xfrm>
            <a:off x="1295400" y="1600200"/>
            <a:ext cx="7162800" cy="4144963"/>
          </a:xfrm>
          <a:prstGeom prst="rect">
            <a:avLst/>
          </a:prstGeom>
          <a:solidFill>
            <a:srgbClr val="FFFF99"/>
          </a:solidFill>
          <a:ln w="9525">
            <a:noFill/>
            <a:miter lim="800000"/>
            <a:headEnd/>
            <a:tailEnd/>
          </a:ln>
        </p:spPr>
        <p:txBody>
          <a:bodyPr/>
          <a:lstStyle/>
          <a:p>
            <a:pPr marL="342900" indent="-342900">
              <a:spcBef>
                <a:spcPct val="20000"/>
              </a:spcBef>
              <a:buClr>
                <a:srgbClr val="53010F"/>
              </a:buClr>
              <a:buSzPct val="80000"/>
              <a:buFont typeface="Wingdings" pitchFamily="2" charset="2"/>
              <a:buNone/>
            </a:pPr>
            <a:r>
              <a:rPr lang="en-US" sz="3200">
                <a:solidFill>
                  <a:schemeClr val="bg2"/>
                </a:solidFill>
                <a:latin typeface="Arial" charset="0"/>
              </a:rPr>
              <a:t>Name:</a:t>
            </a:r>
          </a:p>
          <a:p>
            <a:pPr marL="342900" indent="-342900">
              <a:spcBef>
                <a:spcPct val="20000"/>
              </a:spcBef>
              <a:buClr>
                <a:srgbClr val="53010F"/>
              </a:buClr>
              <a:buSzPct val="80000"/>
              <a:buFont typeface="Wingdings" pitchFamily="2" charset="2"/>
              <a:buNone/>
            </a:pPr>
            <a:endParaRPr lang="en-US" sz="3200">
              <a:solidFill>
                <a:schemeClr val="bg2"/>
              </a:solidFill>
              <a:latin typeface="Arial" charset="0"/>
            </a:endParaRPr>
          </a:p>
          <a:p>
            <a:pPr marL="342900" indent="-342900">
              <a:spcBef>
                <a:spcPct val="20000"/>
              </a:spcBef>
              <a:buClr>
                <a:srgbClr val="53010F"/>
              </a:buClr>
              <a:buSzPct val="80000"/>
              <a:buFont typeface="Wingdings" pitchFamily="2" charset="2"/>
              <a:buChar char="®"/>
            </a:pPr>
            <a:r>
              <a:rPr lang="en-US" sz="3200">
                <a:solidFill>
                  <a:schemeClr val="bg2"/>
                </a:solidFill>
                <a:latin typeface="Arial" charset="0"/>
              </a:rPr>
              <a:t>What is mitosis? </a:t>
            </a:r>
          </a:p>
          <a:p>
            <a:pPr marL="342900" indent="-342900">
              <a:spcBef>
                <a:spcPct val="20000"/>
              </a:spcBef>
              <a:buClr>
                <a:srgbClr val="53010F"/>
              </a:buClr>
              <a:buSzPct val="80000"/>
              <a:buFont typeface="Wingdings" pitchFamily="2" charset="2"/>
              <a:buChar char="®"/>
            </a:pPr>
            <a:r>
              <a:rPr lang="en-US" sz="3200">
                <a:solidFill>
                  <a:schemeClr val="bg2"/>
                </a:solidFill>
                <a:latin typeface="Arial" charset="0"/>
              </a:rPr>
              <a:t>Briefly explain the process of mitosis. </a:t>
            </a:r>
          </a:p>
          <a:p>
            <a:pPr marL="342900" indent="-342900">
              <a:spcBef>
                <a:spcPct val="20000"/>
              </a:spcBef>
              <a:buClr>
                <a:srgbClr val="53010F"/>
              </a:buClr>
              <a:buSzPct val="80000"/>
              <a:buFont typeface="Wingdings" pitchFamily="2" charset="2"/>
              <a:buChar char="®"/>
            </a:pPr>
            <a:r>
              <a:rPr lang="en-US" sz="3200">
                <a:solidFill>
                  <a:schemeClr val="bg2"/>
                </a:solidFill>
                <a:latin typeface="Arial" charset="0"/>
              </a:rPr>
              <a:t>How does the process of mitosis connect with the rest of this unit?</a:t>
            </a:r>
            <a:r>
              <a:rPr lang="en-US" sz="3200">
                <a:latin typeface="Arial" charset="0"/>
              </a:rPr>
              <a:t> </a:t>
            </a:r>
          </a:p>
        </p:txBody>
      </p:sp>
      <p:sp>
        <p:nvSpPr>
          <p:cNvPr id="34819" name="Line 4"/>
          <p:cNvSpPr>
            <a:spLocks noChangeShapeType="1"/>
          </p:cNvSpPr>
          <p:nvPr/>
        </p:nvSpPr>
        <p:spPr bwMode="auto">
          <a:xfrm>
            <a:off x="1371600" y="2362200"/>
            <a:ext cx="7010400" cy="0"/>
          </a:xfrm>
          <a:prstGeom prst="line">
            <a:avLst/>
          </a:prstGeom>
          <a:noFill/>
          <a:ln w="9525">
            <a:solidFill>
              <a:schemeClr val="bg2"/>
            </a:solidFill>
            <a:round/>
            <a:headEnd/>
            <a:tailEnd/>
          </a:ln>
        </p:spPr>
        <p:txBody>
          <a:bodyPr/>
          <a:lstStyle/>
          <a:p>
            <a:endParaRPr lang="en-US"/>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533400" y="2971800"/>
            <a:ext cx="3048000" cy="1905000"/>
          </a:xfrm>
          <a:prstGeom prst="rect">
            <a:avLst/>
          </a:prstGeom>
          <a:solidFill>
            <a:schemeClr val="accent1"/>
          </a:solidFill>
          <a:ln w="57150">
            <a:solidFill>
              <a:schemeClr val="tx1"/>
            </a:solidFill>
            <a:miter lim="800000"/>
            <a:headEnd/>
            <a:tailEnd/>
          </a:ln>
        </p:spPr>
        <p:txBody>
          <a:bodyPr wrap="none" anchor="ctr"/>
          <a:lstStyle/>
          <a:p>
            <a:pPr algn="ctr" eaLnBrk="0" hangingPunct="0"/>
            <a:endParaRPr lang="en-US" altLang="en-US">
              <a:latin typeface="Comic Sans MS" pitchFamily="66" charset="0"/>
            </a:endParaRPr>
          </a:p>
        </p:txBody>
      </p:sp>
      <p:sp>
        <p:nvSpPr>
          <p:cNvPr id="36866" name="Rectangle 3"/>
          <p:cNvSpPr>
            <a:spLocks noChangeArrowheads="1"/>
          </p:cNvSpPr>
          <p:nvPr/>
        </p:nvSpPr>
        <p:spPr bwMode="auto">
          <a:xfrm>
            <a:off x="5486400" y="4648200"/>
            <a:ext cx="3048000" cy="1905000"/>
          </a:xfrm>
          <a:prstGeom prst="rect">
            <a:avLst/>
          </a:prstGeom>
          <a:solidFill>
            <a:srgbClr val="66FFFF"/>
          </a:solidFill>
          <a:ln w="57150">
            <a:solidFill>
              <a:schemeClr val="tx1"/>
            </a:solidFill>
            <a:miter lim="800000"/>
            <a:headEnd/>
            <a:tailEnd/>
          </a:ln>
        </p:spPr>
        <p:txBody>
          <a:bodyPr wrap="none" anchor="ctr"/>
          <a:lstStyle/>
          <a:p>
            <a:pPr algn="ctr" eaLnBrk="0" hangingPunct="0"/>
            <a:endParaRPr lang="en-US" altLang="en-US">
              <a:latin typeface="Comic Sans MS" pitchFamily="66" charset="0"/>
            </a:endParaRPr>
          </a:p>
        </p:txBody>
      </p:sp>
      <p:sp>
        <p:nvSpPr>
          <p:cNvPr id="36867" name="Rectangle 4"/>
          <p:cNvSpPr>
            <a:spLocks noChangeArrowheads="1"/>
          </p:cNvSpPr>
          <p:nvPr/>
        </p:nvSpPr>
        <p:spPr bwMode="auto">
          <a:xfrm>
            <a:off x="4267200" y="2057400"/>
            <a:ext cx="3048000" cy="1905000"/>
          </a:xfrm>
          <a:prstGeom prst="rect">
            <a:avLst/>
          </a:prstGeom>
          <a:solidFill>
            <a:srgbClr val="FFCC66"/>
          </a:solidFill>
          <a:ln w="57150">
            <a:solidFill>
              <a:schemeClr val="tx1"/>
            </a:solidFill>
            <a:miter lim="800000"/>
            <a:headEnd/>
            <a:tailEnd/>
          </a:ln>
        </p:spPr>
        <p:txBody>
          <a:bodyPr wrap="none" anchor="ctr"/>
          <a:lstStyle/>
          <a:p>
            <a:pPr algn="ctr" eaLnBrk="0" hangingPunct="0"/>
            <a:endParaRPr lang="en-US" altLang="en-US">
              <a:latin typeface="Comic Sans MS" pitchFamily="66" charset="0"/>
            </a:endParaRPr>
          </a:p>
        </p:txBody>
      </p:sp>
      <p:sp>
        <p:nvSpPr>
          <p:cNvPr id="36868" name="Text Box 5"/>
          <p:cNvSpPr txBox="1">
            <a:spLocks noChangeArrowheads="1"/>
          </p:cNvSpPr>
          <p:nvPr/>
        </p:nvSpPr>
        <p:spPr bwMode="auto">
          <a:xfrm>
            <a:off x="581025" y="3062288"/>
            <a:ext cx="2965450" cy="1552575"/>
          </a:xfrm>
          <a:prstGeom prst="rect">
            <a:avLst/>
          </a:prstGeom>
          <a:noFill/>
          <a:ln w="9525">
            <a:noFill/>
            <a:miter lim="800000"/>
            <a:headEnd/>
            <a:tailEnd/>
          </a:ln>
        </p:spPr>
        <p:txBody>
          <a:bodyPr wrap="none">
            <a:spAutoFit/>
          </a:bodyPr>
          <a:lstStyle/>
          <a:p>
            <a:pPr algn="ctr" eaLnBrk="0" hangingPunct="0"/>
            <a:r>
              <a:rPr lang="en-US" altLang="en-US">
                <a:solidFill>
                  <a:schemeClr val="bg1"/>
                </a:solidFill>
                <a:latin typeface="Comic Sans MS" pitchFamily="66" charset="0"/>
              </a:rPr>
              <a:t>Students who are</a:t>
            </a:r>
          </a:p>
          <a:p>
            <a:pPr algn="ctr" eaLnBrk="0" hangingPunct="0"/>
            <a:r>
              <a:rPr lang="en-US" altLang="en-US">
                <a:solidFill>
                  <a:schemeClr val="bg1"/>
                </a:solidFill>
                <a:latin typeface="Comic Sans MS" pitchFamily="66" charset="0"/>
              </a:rPr>
              <a:t> struggling with the</a:t>
            </a:r>
          </a:p>
          <a:p>
            <a:pPr algn="ctr" eaLnBrk="0" hangingPunct="0"/>
            <a:r>
              <a:rPr lang="en-US" altLang="en-US">
                <a:solidFill>
                  <a:schemeClr val="bg1"/>
                </a:solidFill>
                <a:latin typeface="Comic Sans MS" pitchFamily="66" charset="0"/>
              </a:rPr>
              <a:t> concept or</a:t>
            </a:r>
          </a:p>
          <a:p>
            <a:pPr algn="ctr" eaLnBrk="0" hangingPunct="0"/>
            <a:r>
              <a:rPr lang="en-US" altLang="en-US">
                <a:solidFill>
                  <a:schemeClr val="bg1"/>
                </a:solidFill>
                <a:latin typeface="Comic Sans MS" pitchFamily="66" charset="0"/>
              </a:rPr>
              <a:t>skill</a:t>
            </a:r>
          </a:p>
        </p:txBody>
      </p:sp>
      <p:sp>
        <p:nvSpPr>
          <p:cNvPr id="36869" name="Text Box 6"/>
          <p:cNvSpPr txBox="1">
            <a:spLocks noChangeArrowheads="1"/>
          </p:cNvSpPr>
          <p:nvPr/>
        </p:nvSpPr>
        <p:spPr bwMode="auto">
          <a:xfrm>
            <a:off x="4314825" y="2300288"/>
            <a:ext cx="2990850" cy="1187450"/>
          </a:xfrm>
          <a:prstGeom prst="rect">
            <a:avLst/>
          </a:prstGeom>
          <a:noFill/>
          <a:ln w="9525">
            <a:noFill/>
            <a:miter lim="800000"/>
            <a:headEnd/>
            <a:tailEnd/>
          </a:ln>
        </p:spPr>
        <p:txBody>
          <a:bodyPr wrap="none">
            <a:spAutoFit/>
          </a:bodyPr>
          <a:lstStyle/>
          <a:p>
            <a:pPr algn="ctr" eaLnBrk="0" hangingPunct="0"/>
            <a:r>
              <a:rPr lang="en-US" altLang="en-US">
                <a:solidFill>
                  <a:srgbClr val="000099"/>
                </a:solidFill>
                <a:latin typeface="Comic Sans MS" pitchFamily="66" charset="0"/>
              </a:rPr>
              <a:t>Students with</a:t>
            </a:r>
          </a:p>
          <a:p>
            <a:pPr algn="ctr" eaLnBrk="0" hangingPunct="0"/>
            <a:r>
              <a:rPr lang="en-US" altLang="en-US">
                <a:solidFill>
                  <a:srgbClr val="000099"/>
                </a:solidFill>
                <a:latin typeface="Comic Sans MS" pitchFamily="66" charset="0"/>
              </a:rPr>
              <a:t>some understanding</a:t>
            </a:r>
          </a:p>
          <a:p>
            <a:pPr algn="ctr" eaLnBrk="0" hangingPunct="0"/>
            <a:r>
              <a:rPr lang="en-US" altLang="en-US">
                <a:solidFill>
                  <a:srgbClr val="000099"/>
                </a:solidFill>
                <a:latin typeface="Comic Sans MS" pitchFamily="66" charset="0"/>
              </a:rPr>
              <a:t>of concept or skill</a:t>
            </a:r>
          </a:p>
        </p:txBody>
      </p:sp>
      <p:sp>
        <p:nvSpPr>
          <p:cNvPr id="36870" name="Text Box 7"/>
          <p:cNvSpPr txBox="1">
            <a:spLocks noChangeArrowheads="1"/>
          </p:cNvSpPr>
          <p:nvPr/>
        </p:nvSpPr>
        <p:spPr bwMode="auto">
          <a:xfrm>
            <a:off x="5872163" y="4891088"/>
            <a:ext cx="2357437" cy="1187450"/>
          </a:xfrm>
          <a:prstGeom prst="rect">
            <a:avLst/>
          </a:prstGeom>
          <a:noFill/>
          <a:ln w="9525">
            <a:noFill/>
            <a:miter lim="800000"/>
            <a:headEnd/>
            <a:tailEnd/>
          </a:ln>
        </p:spPr>
        <p:txBody>
          <a:bodyPr wrap="none">
            <a:spAutoFit/>
          </a:bodyPr>
          <a:lstStyle/>
          <a:p>
            <a:pPr algn="ctr" eaLnBrk="0" hangingPunct="0"/>
            <a:r>
              <a:rPr lang="en-US" altLang="en-US">
                <a:solidFill>
                  <a:schemeClr val="bg1"/>
                </a:solidFill>
                <a:latin typeface="Comic Sans MS" pitchFamily="66" charset="0"/>
              </a:rPr>
              <a:t>Students who</a:t>
            </a:r>
          </a:p>
          <a:p>
            <a:pPr algn="ctr" eaLnBrk="0" hangingPunct="0"/>
            <a:r>
              <a:rPr lang="en-US" altLang="en-US">
                <a:solidFill>
                  <a:schemeClr val="bg1"/>
                </a:solidFill>
                <a:latin typeface="Comic Sans MS" pitchFamily="66" charset="0"/>
              </a:rPr>
              <a:t>understand the</a:t>
            </a:r>
          </a:p>
          <a:p>
            <a:pPr algn="ctr" eaLnBrk="0" hangingPunct="0"/>
            <a:r>
              <a:rPr lang="en-US" altLang="en-US">
                <a:solidFill>
                  <a:schemeClr val="bg1"/>
                </a:solidFill>
                <a:latin typeface="Comic Sans MS" pitchFamily="66" charset="0"/>
              </a:rPr>
              <a:t>concept or skill</a:t>
            </a:r>
          </a:p>
        </p:txBody>
      </p:sp>
      <p:sp>
        <p:nvSpPr>
          <p:cNvPr id="36871" name="Text Box 8"/>
          <p:cNvSpPr txBox="1">
            <a:spLocks noChangeArrowheads="1"/>
          </p:cNvSpPr>
          <p:nvPr/>
        </p:nvSpPr>
        <p:spPr bwMode="auto">
          <a:xfrm>
            <a:off x="1371600" y="2376488"/>
            <a:ext cx="1338263" cy="517525"/>
          </a:xfrm>
          <a:prstGeom prst="rect">
            <a:avLst/>
          </a:prstGeom>
          <a:noFill/>
          <a:ln w="9525">
            <a:noFill/>
            <a:miter lim="800000"/>
            <a:headEnd/>
            <a:tailEnd/>
          </a:ln>
        </p:spPr>
        <p:txBody>
          <a:bodyPr wrap="none">
            <a:spAutoFit/>
          </a:bodyPr>
          <a:lstStyle/>
          <a:p>
            <a:pPr eaLnBrk="0" hangingPunct="0"/>
            <a:r>
              <a:rPr lang="en-US" altLang="en-US" b="1">
                <a:solidFill>
                  <a:srgbClr val="FF0000"/>
                </a:solidFill>
                <a:latin typeface="Comic Sans MS" pitchFamily="66" charset="0"/>
              </a:rPr>
              <a:t>Group 1</a:t>
            </a:r>
          </a:p>
        </p:txBody>
      </p:sp>
      <p:sp>
        <p:nvSpPr>
          <p:cNvPr id="36872" name="Rectangle 9"/>
          <p:cNvSpPr>
            <a:spLocks noChangeArrowheads="1"/>
          </p:cNvSpPr>
          <p:nvPr/>
        </p:nvSpPr>
        <p:spPr bwMode="auto">
          <a:xfrm>
            <a:off x="5181600" y="1538288"/>
            <a:ext cx="1338263" cy="517525"/>
          </a:xfrm>
          <a:prstGeom prst="rect">
            <a:avLst/>
          </a:prstGeom>
          <a:noFill/>
          <a:ln w="9525">
            <a:noFill/>
            <a:miter lim="800000"/>
            <a:headEnd/>
            <a:tailEnd/>
          </a:ln>
        </p:spPr>
        <p:txBody>
          <a:bodyPr wrap="none">
            <a:spAutoFit/>
          </a:bodyPr>
          <a:lstStyle/>
          <a:p>
            <a:pPr eaLnBrk="0" hangingPunct="0"/>
            <a:r>
              <a:rPr lang="en-US" altLang="en-US" b="1">
                <a:solidFill>
                  <a:srgbClr val="FF0000"/>
                </a:solidFill>
                <a:latin typeface="Comic Sans MS" pitchFamily="66" charset="0"/>
              </a:rPr>
              <a:t>Group 2</a:t>
            </a:r>
          </a:p>
        </p:txBody>
      </p:sp>
      <p:sp>
        <p:nvSpPr>
          <p:cNvPr id="36873" name="Rectangle 10"/>
          <p:cNvSpPr>
            <a:spLocks noChangeArrowheads="1"/>
          </p:cNvSpPr>
          <p:nvPr/>
        </p:nvSpPr>
        <p:spPr bwMode="auto">
          <a:xfrm>
            <a:off x="6324600" y="4129088"/>
            <a:ext cx="1338263" cy="517525"/>
          </a:xfrm>
          <a:prstGeom prst="rect">
            <a:avLst/>
          </a:prstGeom>
          <a:noFill/>
          <a:ln w="9525">
            <a:noFill/>
            <a:miter lim="800000"/>
            <a:headEnd/>
            <a:tailEnd/>
          </a:ln>
        </p:spPr>
        <p:txBody>
          <a:bodyPr wrap="none">
            <a:spAutoFit/>
          </a:bodyPr>
          <a:lstStyle/>
          <a:p>
            <a:pPr eaLnBrk="0" hangingPunct="0"/>
            <a:r>
              <a:rPr lang="en-US" altLang="en-US" b="1">
                <a:solidFill>
                  <a:srgbClr val="FF0000"/>
                </a:solidFill>
                <a:latin typeface="Comic Sans MS" pitchFamily="66" charset="0"/>
              </a:rPr>
              <a:t>Group 3</a:t>
            </a:r>
          </a:p>
        </p:txBody>
      </p:sp>
      <p:sp>
        <p:nvSpPr>
          <p:cNvPr id="36874" name="Text Box 11"/>
          <p:cNvSpPr txBox="1">
            <a:spLocks noChangeArrowheads="1"/>
          </p:cNvSpPr>
          <p:nvPr/>
        </p:nvSpPr>
        <p:spPr bwMode="auto">
          <a:xfrm>
            <a:off x="762000" y="5791200"/>
            <a:ext cx="3575050" cy="579438"/>
          </a:xfrm>
          <a:prstGeom prst="rect">
            <a:avLst/>
          </a:prstGeom>
          <a:noFill/>
          <a:ln w="9525">
            <a:noFill/>
            <a:miter lim="800000"/>
            <a:headEnd/>
            <a:tailEnd/>
          </a:ln>
        </p:spPr>
        <p:txBody>
          <a:bodyPr wrap="none">
            <a:spAutoFit/>
          </a:bodyPr>
          <a:lstStyle/>
          <a:p>
            <a:pPr eaLnBrk="0" hangingPunct="0"/>
            <a:r>
              <a:rPr lang="en-US" altLang="en-US" sz="3200" b="1">
                <a:latin typeface="Comic Sans MS" pitchFamily="66" charset="0"/>
              </a:rPr>
              <a:t>Readiness Groups</a:t>
            </a:r>
          </a:p>
        </p:txBody>
      </p:sp>
      <p:sp>
        <p:nvSpPr>
          <p:cNvPr id="36875" name="AutoShape 12"/>
          <p:cNvSpPr>
            <a:spLocks noChangeArrowheads="1"/>
          </p:cNvSpPr>
          <p:nvPr/>
        </p:nvSpPr>
        <p:spPr bwMode="auto">
          <a:xfrm>
            <a:off x="1828800" y="5181600"/>
            <a:ext cx="609600" cy="609600"/>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36876" name="AutoShape 13"/>
          <p:cNvSpPr>
            <a:spLocks noChangeArrowheads="1"/>
          </p:cNvSpPr>
          <p:nvPr/>
        </p:nvSpPr>
        <p:spPr bwMode="auto">
          <a:xfrm>
            <a:off x="4419600" y="5791200"/>
            <a:ext cx="838200" cy="685800"/>
          </a:xfrm>
          <a:prstGeom prst="rightArrow">
            <a:avLst>
              <a:gd name="adj1" fmla="val 50000"/>
              <a:gd name="adj2" fmla="val 30556"/>
            </a:avLst>
          </a:prstGeom>
          <a:solidFill>
            <a:srgbClr val="FF0000"/>
          </a:solidFill>
          <a:ln w="9525">
            <a:solidFill>
              <a:schemeClr val="tx1"/>
            </a:solidFill>
            <a:miter lim="800000"/>
            <a:headEnd/>
            <a:tailEnd/>
          </a:ln>
        </p:spPr>
        <p:txBody>
          <a:bodyPr wrap="none" anchor="ctr"/>
          <a:lstStyle/>
          <a:p>
            <a:endParaRPr lang="en-US"/>
          </a:p>
        </p:txBody>
      </p:sp>
      <p:sp>
        <p:nvSpPr>
          <p:cNvPr id="36877" name="AutoShape 14"/>
          <p:cNvSpPr>
            <a:spLocks noChangeArrowheads="1"/>
          </p:cNvSpPr>
          <p:nvPr/>
        </p:nvSpPr>
        <p:spPr bwMode="auto">
          <a:xfrm rot="1784791">
            <a:off x="4038600" y="4572000"/>
            <a:ext cx="685800" cy="762000"/>
          </a:xfrm>
          <a:prstGeom prst="upArrow">
            <a:avLst>
              <a:gd name="adj1" fmla="val 50000"/>
              <a:gd name="adj2" fmla="val 27778"/>
            </a:avLst>
          </a:prstGeom>
          <a:solidFill>
            <a:srgbClr val="FF0000"/>
          </a:solidFill>
          <a:ln w="9525">
            <a:solidFill>
              <a:schemeClr val="tx1"/>
            </a:solidFill>
            <a:miter lim="800000"/>
            <a:headEnd/>
            <a:tailEnd/>
          </a:ln>
        </p:spPr>
        <p:txBody>
          <a:bodyPr wrap="none" anchor="ctr"/>
          <a:lstStyle/>
          <a:p>
            <a:endParaRPr lang="en-US"/>
          </a:p>
        </p:txBody>
      </p:sp>
      <p:sp>
        <p:nvSpPr>
          <p:cNvPr id="36878" name="Rectangle 15"/>
          <p:cNvSpPr>
            <a:spLocks noChangeArrowheads="1"/>
          </p:cNvSpPr>
          <p:nvPr/>
        </p:nvSpPr>
        <p:spPr bwMode="auto">
          <a:xfrm>
            <a:off x="914400" y="449263"/>
            <a:ext cx="6548438" cy="823912"/>
          </a:xfrm>
          <a:prstGeom prst="rect">
            <a:avLst/>
          </a:prstGeom>
          <a:noFill/>
          <a:ln w="9525">
            <a:noFill/>
            <a:miter lim="800000"/>
            <a:headEnd/>
            <a:tailEnd/>
          </a:ln>
        </p:spPr>
        <p:txBody>
          <a:bodyPr wrap="none">
            <a:spAutoFit/>
          </a:bodyPr>
          <a:lstStyle/>
          <a:p>
            <a:pPr eaLnBrk="0" hangingPunct="0"/>
            <a:r>
              <a:rPr lang="en-US" altLang="en-US" sz="4800"/>
              <a:t>Exit Card Groupings</a:t>
            </a: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228600" y="609600"/>
            <a:ext cx="8915400" cy="685800"/>
          </a:xfrm>
        </p:spPr>
        <p:txBody>
          <a:bodyPr/>
          <a:lstStyle/>
          <a:p>
            <a:pPr eaLnBrk="1" hangingPunct="1"/>
            <a:r>
              <a:rPr lang="en-US" sz="3200" smtClean="0">
                <a:solidFill>
                  <a:srgbClr val="FFC000"/>
                </a:solidFill>
                <a:latin typeface="Tahoma" pitchFamily="34" charset="0"/>
                <a:cs typeface="Tahoma" pitchFamily="34" charset="0"/>
              </a:rPr>
              <a:t>Features of Tiered Lessons</a:t>
            </a:r>
            <a:br>
              <a:rPr lang="en-US" sz="3200" smtClean="0">
                <a:solidFill>
                  <a:srgbClr val="FFC000"/>
                </a:solidFill>
                <a:latin typeface="Tahoma" pitchFamily="34" charset="0"/>
                <a:cs typeface="Tahoma" pitchFamily="34" charset="0"/>
              </a:rPr>
            </a:br>
            <a:r>
              <a:rPr lang="en-US" sz="3200" smtClean="0">
                <a:solidFill>
                  <a:srgbClr val="FFC000"/>
                </a:solidFill>
                <a:latin typeface="Tahoma" pitchFamily="34" charset="0"/>
                <a:cs typeface="Tahoma" pitchFamily="34" charset="0"/>
              </a:rPr>
              <a:t>Based on Readiness</a:t>
            </a:r>
          </a:p>
        </p:txBody>
      </p:sp>
      <p:sp>
        <p:nvSpPr>
          <p:cNvPr id="12291" name="Rectangle 3"/>
          <p:cNvSpPr>
            <a:spLocks noGrp="1" noChangeArrowheads="1"/>
          </p:cNvSpPr>
          <p:nvPr>
            <p:ph sz="half" idx="1"/>
          </p:nvPr>
        </p:nvSpPr>
        <p:spPr>
          <a:xfrm>
            <a:off x="1066800" y="1371600"/>
            <a:ext cx="3276600" cy="5257800"/>
          </a:xfrm>
        </p:spPr>
        <p:txBody>
          <a:bodyPr>
            <a:noAutofit/>
          </a:bodyPr>
          <a:lstStyle/>
          <a:p>
            <a:pPr marL="448056" indent="-384048" eaLnBrk="1" fontAlgn="auto" hangingPunct="1">
              <a:lnSpc>
                <a:spcPct val="90000"/>
              </a:lnSpc>
              <a:spcAft>
                <a:spcPts val="0"/>
              </a:spcAft>
              <a:buFont typeface="Wingdings 2"/>
              <a:buNone/>
              <a:defRPr/>
            </a:pPr>
            <a:r>
              <a:rPr lang="en-US" sz="2800" b="1" dirty="0" smtClean="0">
                <a:solidFill>
                  <a:srgbClr val="FFC000"/>
                </a:solidFill>
                <a:latin typeface="+mj-lt"/>
              </a:rPr>
              <a:t>Struggling Learners</a:t>
            </a:r>
          </a:p>
          <a:p>
            <a:pPr marL="448056" indent="-384048" eaLnBrk="1" fontAlgn="auto" hangingPunct="1">
              <a:lnSpc>
                <a:spcPct val="90000"/>
              </a:lnSpc>
              <a:spcAft>
                <a:spcPts val="0"/>
              </a:spcAft>
              <a:buFont typeface="Wingdings 2"/>
              <a:buChar char=""/>
              <a:defRPr/>
            </a:pPr>
            <a:endParaRPr lang="en-US" sz="2400" dirty="0" smtClean="0">
              <a:latin typeface="+mj-lt"/>
            </a:endParaRPr>
          </a:p>
          <a:p>
            <a:pPr marL="448056" indent="-384048" eaLnBrk="1" fontAlgn="auto" hangingPunct="1">
              <a:lnSpc>
                <a:spcPct val="90000"/>
              </a:lnSpc>
              <a:spcAft>
                <a:spcPts val="0"/>
              </a:spcAft>
              <a:buFont typeface="Wingdings 2"/>
              <a:buChar char=""/>
              <a:defRPr/>
            </a:pPr>
            <a:r>
              <a:rPr lang="en-US" sz="2400" dirty="0" smtClean="0">
                <a:latin typeface="+mj-lt"/>
              </a:rPr>
              <a:t>Less </a:t>
            </a:r>
            <a:r>
              <a:rPr lang="en-US" sz="2400" dirty="0">
                <a:latin typeface="+mj-lt"/>
              </a:rPr>
              <a:t>difficult independent reading</a:t>
            </a:r>
          </a:p>
          <a:p>
            <a:pPr marL="448056" indent="-384048" eaLnBrk="1" fontAlgn="auto" hangingPunct="1">
              <a:lnSpc>
                <a:spcPct val="90000"/>
              </a:lnSpc>
              <a:spcAft>
                <a:spcPts val="0"/>
              </a:spcAft>
              <a:buFont typeface="Wingdings 2"/>
              <a:buChar char=""/>
              <a:defRPr/>
            </a:pPr>
            <a:r>
              <a:rPr lang="en-US" sz="2400" dirty="0">
                <a:latin typeface="+mj-lt"/>
              </a:rPr>
              <a:t>Spare text, more graphic aids</a:t>
            </a:r>
          </a:p>
          <a:p>
            <a:pPr marL="448056" indent="-384048" eaLnBrk="1" fontAlgn="auto" hangingPunct="1">
              <a:lnSpc>
                <a:spcPct val="90000"/>
              </a:lnSpc>
              <a:spcAft>
                <a:spcPts val="0"/>
              </a:spcAft>
              <a:buFont typeface="Wingdings 2"/>
              <a:buChar char=""/>
              <a:defRPr/>
            </a:pPr>
            <a:r>
              <a:rPr lang="en-US" sz="2400" dirty="0">
                <a:latin typeface="+mj-lt"/>
              </a:rPr>
              <a:t>Fewer steps to complete</a:t>
            </a:r>
          </a:p>
          <a:p>
            <a:pPr marL="448056" indent="-384048" eaLnBrk="1" fontAlgn="auto" hangingPunct="1">
              <a:lnSpc>
                <a:spcPct val="90000"/>
              </a:lnSpc>
              <a:spcAft>
                <a:spcPts val="0"/>
              </a:spcAft>
              <a:buFont typeface="Wingdings 2"/>
              <a:buChar char=""/>
              <a:defRPr/>
            </a:pPr>
            <a:r>
              <a:rPr lang="en-US" sz="2400" dirty="0">
                <a:latin typeface="+mj-lt"/>
              </a:rPr>
              <a:t>Very concrete</a:t>
            </a:r>
          </a:p>
          <a:p>
            <a:pPr marL="448056" indent="-384048" eaLnBrk="1" fontAlgn="auto" hangingPunct="1">
              <a:lnSpc>
                <a:spcPct val="90000"/>
              </a:lnSpc>
              <a:spcAft>
                <a:spcPts val="0"/>
              </a:spcAft>
              <a:buFont typeface="Wingdings 2"/>
              <a:buChar char=""/>
              <a:defRPr/>
            </a:pPr>
            <a:endParaRPr lang="en-US" sz="2400" dirty="0">
              <a:latin typeface="+mj-lt"/>
            </a:endParaRPr>
          </a:p>
        </p:txBody>
      </p:sp>
      <p:sp>
        <p:nvSpPr>
          <p:cNvPr id="38915" name="Text Box 5"/>
          <p:cNvSpPr txBox="1">
            <a:spLocks noChangeArrowheads="1"/>
          </p:cNvSpPr>
          <p:nvPr/>
        </p:nvSpPr>
        <p:spPr bwMode="auto">
          <a:xfrm>
            <a:off x="6781800" y="1676400"/>
            <a:ext cx="2209800" cy="457200"/>
          </a:xfrm>
          <a:prstGeom prst="rect">
            <a:avLst/>
          </a:prstGeom>
          <a:noFill/>
          <a:ln w="9525">
            <a:noFill/>
            <a:miter lim="800000"/>
            <a:headEnd/>
            <a:tailEnd/>
          </a:ln>
        </p:spPr>
        <p:txBody>
          <a:bodyPr>
            <a:spAutoFit/>
          </a:bodyPr>
          <a:lstStyle/>
          <a:p>
            <a:pPr>
              <a:spcBef>
                <a:spcPct val="50000"/>
              </a:spcBef>
            </a:pPr>
            <a:endParaRPr lang="en-US"/>
          </a:p>
        </p:txBody>
      </p:sp>
      <p:sp>
        <p:nvSpPr>
          <p:cNvPr id="38916" name="Rectangle 3"/>
          <p:cNvSpPr>
            <a:spLocks noGrp="1" noChangeArrowheads="1"/>
          </p:cNvSpPr>
          <p:nvPr>
            <p:ph sz="half" idx="1"/>
          </p:nvPr>
        </p:nvSpPr>
        <p:spPr>
          <a:xfrm>
            <a:off x="5410200" y="1600200"/>
            <a:ext cx="2667000" cy="5562600"/>
          </a:xfrm>
        </p:spPr>
        <p:txBody>
          <a:bodyPr/>
          <a:lstStyle/>
          <a:p>
            <a:pPr marL="447675" indent="-382588" eaLnBrk="1" hangingPunct="1">
              <a:lnSpc>
                <a:spcPct val="90000"/>
              </a:lnSpc>
              <a:buClr>
                <a:srgbClr val="FF9900"/>
              </a:buClr>
              <a:buFont typeface="Wingdings 2" pitchFamily="18" charset="2"/>
              <a:buChar char=""/>
            </a:pPr>
            <a:r>
              <a:rPr lang="en-US" sz="2400" smtClean="0"/>
              <a:t>Knowledge and comprehension levels of thinking for independent work</a:t>
            </a:r>
          </a:p>
          <a:p>
            <a:pPr marL="447675" indent="-382588" eaLnBrk="1" hangingPunct="1">
              <a:lnSpc>
                <a:spcPct val="90000"/>
              </a:lnSpc>
              <a:buClr>
                <a:srgbClr val="FF9900"/>
              </a:buClr>
              <a:buFont typeface="Wingdings 2" pitchFamily="18" charset="2"/>
              <a:buChar char=""/>
            </a:pPr>
            <a:r>
              <a:rPr lang="en-US" sz="2400" smtClean="0"/>
              <a:t>Includes supportive strategies</a:t>
            </a:r>
          </a:p>
          <a:p>
            <a:pPr marL="447675" indent="-382588" eaLnBrk="1" hangingPunct="1">
              <a:lnSpc>
                <a:spcPct val="90000"/>
              </a:lnSpc>
              <a:buClr>
                <a:srgbClr val="FF9900"/>
              </a:buClr>
              <a:buFont typeface="Wingdings 2" pitchFamily="18" charset="2"/>
              <a:buChar char=""/>
            </a:pPr>
            <a:r>
              <a:rPr lang="en-US" sz="2400" smtClean="0"/>
              <a:t>Converges on “right” answer to solve problem (more closed-ended)</a:t>
            </a:r>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4"/>
          <p:cNvSpPr>
            <a:spLocks noGrp="1" noChangeArrowheads="1"/>
          </p:cNvSpPr>
          <p:nvPr>
            <p:ph sz="half" idx="1"/>
          </p:nvPr>
        </p:nvSpPr>
        <p:spPr>
          <a:xfrm>
            <a:off x="914400" y="914400"/>
            <a:ext cx="7775575" cy="4681538"/>
          </a:xfrm>
        </p:spPr>
        <p:txBody>
          <a:bodyPr/>
          <a:lstStyle/>
          <a:p>
            <a:pPr marL="447675" indent="-382588" eaLnBrk="1" hangingPunct="1">
              <a:lnSpc>
                <a:spcPct val="80000"/>
              </a:lnSpc>
              <a:buFont typeface="Wingdings" pitchFamily="2" charset="2"/>
              <a:buNone/>
            </a:pPr>
            <a:r>
              <a:rPr lang="en-US" sz="4000" b="1" smtClean="0">
                <a:solidFill>
                  <a:srgbClr val="FFC000"/>
                </a:solidFill>
              </a:rPr>
              <a:t>Average Learners</a:t>
            </a:r>
          </a:p>
          <a:p>
            <a:pPr marL="447675" indent="-382588" eaLnBrk="1" hangingPunct="1">
              <a:lnSpc>
                <a:spcPct val="80000"/>
              </a:lnSpc>
              <a:buFont typeface="Wingdings" pitchFamily="2" charset="2"/>
              <a:buNone/>
            </a:pPr>
            <a:endParaRPr lang="en-US" sz="3000" smtClean="0">
              <a:solidFill>
                <a:srgbClr val="FFC000"/>
              </a:solidFill>
            </a:endParaRPr>
          </a:p>
          <a:p>
            <a:pPr marL="447675" indent="-382588" eaLnBrk="1" hangingPunct="1">
              <a:lnSpc>
                <a:spcPct val="80000"/>
              </a:lnSpc>
              <a:buClr>
                <a:srgbClr val="FF9900"/>
              </a:buClr>
              <a:buFont typeface="Wingdings 2" pitchFamily="18" charset="2"/>
              <a:buChar char=""/>
            </a:pPr>
            <a:r>
              <a:rPr lang="en-US" sz="2600" smtClean="0"/>
              <a:t>On-grade level reading materials</a:t>
            </a:r>
          </a:p>
          <a:p>
            <a:pPr marL="447675" indent="-382588" eaLnBrk="1" hangingPunct="1">
              <a:lnSpc>
                <a:spcPct val="80000"/>
              </a:lnSpc>
              <a:buClr>
                <a:srgbClr val="FF9900"/>
              </a:buClr>
              <a:buFont typeface="Wingdings 2" pitchFamily="18" charset="2"/>
              <a:buChar char=""/>
            </a:pPr>
            <a:r>
              <a:rPr lang="en-US" sz="2600" smtClean="0"/>
              <a:t>More steps</a:t>
            </a:r>
          </a:p>
          <a:p>
            <a:pPr marL="447675" indent="-382588" eaLnBrk="1" hangingPunct="1">
              <a:lnSpc>
                <a:spcPct val="80000"/>
              </a:lnSpc>
              <a:buClr>
                <a:srgbClr val="FF9900"/>
              </a:buClr>
              <a:buFont typeface="Wingdings 2" pitchFamily="18" charset="2"/>
              <a:buChar char=""/>
            </a:pPr>
            <a:r>
              <a:rPr lang="en-US" sz="2600" smtClean="0"/>
              <a:t>Concrete concepts used to transition to more abstract ones</a:t>
            </a:r>
          </a:p>
          <a:p>
            <a:pPr marL="447675" indent="-382588" eaLnBrk="1" hangingPunct="1">
              <a:lnSpc>
                <a:spcPct val="80000"/>
              </a:lnSpc>
              <a:buClr>
                <a:srgbClr val="FF9900"/>
              </a:buClr>
              <a:buFont typeface="Wingdings 2" pitchFamily="18" charset="2"/>
              <a:buChar char=""/>
            </a:pPr>
            <a:r>
              <a:rPr lang="en-US" sz="2600" smtClean="0"/>
              <a:t>Knowledge, comprehension, and application levels of thinking for independent work, higher levels with help</a:t>
            </a:r>
          </a:p>
          <a:p>
            <a:pPr marL="447675" indent="-382588" eaLnBrk="1" hangingPunct="1">
              <a:lnSpc>
                <a:spcPct val="80000"/>
              </a:lnSpc>
              <a:buClr>
                <a:srgbClr val="FF9900"/>
              </a:buClr>
              <a:buFont typeface="Wingdings 2" pitchFamily="18" charset="2"/>
              <a:buChar char=""/>
            </a:pPr>
            <a:r>
              <a:rPr lang="en-US" sz="2600" smtClean="0"/>
              <a:t>Assumes more inferencing and drawing conclusions with less teacher support</a:t>
            </a:r>
          </a:p>
          <a:p>
            <a:pPr marL="447675" indent="-382588" eaLnBrk="1" hangingPunct="1">
              <a:lnSpc>
                <a:spcPct val="80000"/>
              </a:lnSpc>
              <a:buClr>
                <a:srgbClr val="FF9900"/>
              </a:buClr>
              <a:buFont typeface="Wingdings 2" pitchFamily="18" charset="2"/>
              <a:buChar char=""/>
            </a:pPr>
            <a:r>
              <a:rPr lang="en-US" sz="2600" smtClean="0"/>
              <a:t>Mix of “right” and open-ended answers</a:t>
            </a: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ext Box 6"/>
          <p:cNvSpPr>
            <a:spLocks noGrp="1" noChangeArrowheads="1"/>
          </p:cNvSpPr>
          <p:nvPr>
            <p:ph sz="half" idx="1"/>
          </p:nvPr>
        </p:nvSpPr>
        <p:spPr>
          <a:xfrm>
            <a:off x="609600" y="742950"/>
            <a:ext cx="4498975" cy="6049963"/>
          </a:xfrm>
        </p:spPr>
        <p:txBody>
          <a:bodyPr>
            <a:spAutoFit/>
          </a:bodyPr>
          <a:lstStyle/>
          <a:p>
            <a:pPr eaLnBrk="1" hangingPunct="1">
              <a:spcBef>
                <a:spcPct val="50000"/>
              </a:spcBef>
              <a:buFont typeface="Wingdings 2" pitchFamily="18" charset="2"/>
              <a:buNone/>
            </a:pPr>
            <a:r>
              <a:rPr lang="en-US" sz="3600" b="1" smtClean="0">
                <a:solidFill>
                  <a:srgbClr val="FFC000"/>
                </a:solidFill>
              </a:rPr>
              <a:t>Advanced  Learners</a:t>
            </a:r>
          </a:p>
          <a:p>
            <a:pPr eaLnBrk="1" hangingPunct="1">
              <a:lnSpc>
                <a:spcPct val="90000"/>
              </a:lnSpc>
              <a:buClr>
                <a:srgbClr val="FFFF00"/>
              </a:buClr>
              <a:buSzPct val="80000"/>
              <a:buFont typeface="Wingdings" pitchFamily="2" charset="2"/>
              <a:buChar char="®"/>
            </a:pPr>
            <a:r>
              <a:rPr lang="en-US" sz="1600" smtClean="0"/>
              <a:t>   </a:t>
            </a:r>
            <a:r>
              <a:rPr lang="en-US" sz="2400" smtClean="0"/>
              <a:t>More complex  </a:t>
            </a:r>
          </a:p>
          <a:p>
            <a:pPr eaLnBrk="1" hangingPunct="1">
              <a:lnSpc>
                <a:spcPct val="90000"/>
              </a:lnSpc>
              <a:buClr>
                <a:srgbClr val="FFFF00"/>
              </a:buClr>
              <a:buSzPct val="80000"/>
              <a:buFont typeface="Wingdings" pitchFamily="2" charset="2"/>
              <a:buNone/>
            </a:pPr>
            <a:r>
              <a:rPr lang="en-US" sz="2400" smtClean="0"/>
              <a:t>      reading materials</a:t>
            </a:r>
          </a:p>
          <a:p>
            <a:pPr eaLnBrk="1" hangingPunct="1">
              <a:lnSpc>
                <a:spcPct val="90000"/>
              </a:lnSpc>
              <a:buClr>
                <a:srgbClr val="FFFF00"/>
              </a:buClr>
              <a:buSzPct val="80000"/>
              <a:buFont typeface="Wingdings" pitchFamily="2" charset="2"/>
              <a:buChar char="®"/>
            </a:pPr>
            <a:r>
              <a:rPr lang="en-US" sz="2400" smtClean="0"/>
              <a:t>   More steps or more </a:t>
            </a:r>
          </a:p>
          <a:p>
            <a:pPr eaLnBrk="1" hangingPunct="1">
              <a:lnSpc>
                <a:spcPct val="90000"/>
              </a:lnSpc>
              <a:buClr>
                <a:srgbClr val="FFFF00"/>
              </a:buClr>
              <a:buSzPct val="80000"/>
              <a:buFont typeface="Wingdings" pitchFamily="2" charset="2"/>
              <a:buNone/>
            </a:pPr>
            <a:r>
              <a:rPr lang="en-US" sz="2400" smtClean="0"/>
              <a:t>      lengthy materials </a:t>
            </a:r>
          </a:p>
          <a:p>
            <a:pPr eaLnBrk="1" hangingPunct="1">
              <a:lnSpc>
                <a:spcPct val="90000"/>
              </a:lnSpc>
              <a:buClr>
                <a:srgbClr val="FFFF00"/>
              </a:buClr>
              <a:buSzPct val="80000"/>
              <a:buFont typeface="Wingdings" pitchFamily="2" charset="2"/>
              <a:buNone/>
            </a:pPr>
            <a:r>
              <a:rPr lang="en-US" sz="2400" smtClean="0"/>
              <a:t>      since can read   </a:t>
            </a:r>
          </a:p>
          <a:p>
            <a:pPr eaLnBrk="1" hangingPunct="1">
              <a:lnSpc>
                <a:spcPct val="90000"/>
              </a:lnSpc>
              <a:buClr>
                <a:srgbClr val="FFFF00"/>
              </a:buClr>
              <a:buSzPct val="80000"/>
              <a:buFont typeface="Wingdings" pitchFamily="2" charset="2"/>
              <a:buNone/>
            </a:pPr>
            <a:r>
              <a:rPr lang="en-US" sz="2400" smtClean="0"/>
              <a:t>      faster</a:t>
            </a:r>
          </a:p>
          <a:p>
            <a:pPr eaLnBrk="1" hangingPunct="1">
              <a:lnSpc>
                <a:spcPct val="90000"/>
              </a:lnSpc>
              <a:buClr>
                <a:srgbClr val="FFFF00"/>
              </a:buClr>
              <a:buSzPct val="80000"/>
              <a:buFont typeface="Wingdings" pitchFamily="2" charset="2"/>
              <a:buChar char="®"/>
            </a:pPr>
            <a:r>
              <a:rPr lang="en-US" sz="2400" smtClean="0"/>
              <a:t>   Abstract concepts </a:t>
            </a:r>
          </a:p>
          <a:p>
            <a:pPr eaLnBrk="1" hangingPunct="1">
              <a:lnSpc>
                <a:spcPct val="90000"/>
              </a:lnSpc>
              <a:buClr>
                <a:srgbClr val="FFFF00"/>
              </a:buClr>
              <a:buSzPct val="80000"/>
              <a:buFont typeface="Wingdings" pitchFamily="2" charset="2"/>
              <a:buNone/>
            </a:pPr>
            <a:r>
              <a:rPr lang="en-US" sz="2400" smtClean="0"/>
              <a:t>      as much as possible</a:t>
            </a:r>
          </a:p>
          <a:p>
            <a:pPr eaLnBrk="1" hangingPunct="1">
              <a:lnSpc>
                <a:spcPct val="90000"/>
              </a:lnSpc>
              <a:buClr>
                <a:srgbClr val="FFFF00"/>
              </a:buClr>
              <a:buSzPct val="80000"/>
              <a:buFont typeface="Wingdings" pitchFamily="2" charset="2"/>
              <a:buChar char="®"/>
            </a:pPr>
            <a:r>
              <a:rPr lang="en-US" sz="2400" smtClean="0"/>
              <a:t>   Analysis, synthesis, </a:t>
            </a:r>
          </a:p>
          <a:p>
            <a:pPr eaLnBrk="1" hangingPunct="1">
              <a:lnSpc>
                <a:spcPct val="90000"/>
              </a:lnSpc>
              <a:buClr>
                <a:srgbClr val="FFFF00"/>
              </a:buClr>
              <a:buSzPct val="80000"/>
              <a:buFont typeface="Wingdings" pitchFamily="2" charset="2"/>
              <a:buNone/>
            </a:pPr>
            <a:r>
              <a:rPr lang="en-US" sz="2400" smtClean="0"/>
              <a:t>      and evaluation </a:t>
            </a:r>
          </a:p>
          <a:p>
            <a:pPr eaLnBrk="1" hangingPunct="1">
              <a:lnSpc>
                <a:spcPct val="90000"/>
              </a:lnSpc>
              <a:buClr>
                <a:srgbClr val="FFFF00"/>
              </a:buClr>
              <a:buSzPct val="80000"/>
              <a:buFont typeface="Wingdings" pitchFamily="2" charset="2"/>
              <a:buNone/>
            </a:pPr>
            <a:r>
              <a:rPr lang="en-US" sz="2400" smtClean="0"/>
              <a:t>      levels of thinking </a:t>
            </a:r>
          </a:p>
          <a:p>
            <a:pPr eaLnBrk="1" hangingPunct="1">
              <a:lnSpc>
                <a:spcPct val="90000"/>
              </a:lnSpc>
              <a:buClr>
                <a:srgbClr val="FFFF00"/>
              </a:buClr>
              <a:buSzPct val="80000"/>
              <a:buFont typeface="Wingdings" pitchFamily="2" charset="2"/>
              <a:buNone/>
            </a:pPr>
            <a:endParaRPr lang="en-US" smtClean="0"/>
          </a:p>
          <a:p>
            <a:pPr eaLnBrk="1" hangingPunct="1">
              <a:spcBef>
                <a:spcPct val="50000"/>
              </a:spcBef>
              <a:buFontTx/>
              <a:buChar char="•"/>
            </a:pPr>
            <a:endParaRPr lang="en-US" smtClean="0"/>
          </a:p>
        </p:txBody>
      </p:sp>
      <p:sp>
        <p:nvSpPr>
          <p:cNvPr id="41986" name="Text Box 6"/>
          <p:cNvSpPr>
            <a:spLocks noGrp="1" noChangeArrowheads="1"/>
          </p:cNvSpPr>
          <p:nvPr>
            <p:ph sz="half" idx="1"/>
          </p:nvPr>
        </p:nvSpPr>
        <p:spPr>
          <a:xfrm>
            <a:off x="4876800" y="1676400"/>
            <a:ext cx="3965575" cy="2682875"/>
          </a:xfrm>
        </p:spPr>
        <p:txBody>
          <a:bodyPr>
            <a:spAutoFit/>
          </a:bodyPr>
          <a:lstStyle/>
          <a:p>
            <a:pPr eaLnBrk="1" hangingPunct="1">
              <a:lnSpc>
                <a:spcPct val="90000"/>
              </a:lnSpc>
              <a:buClr>
                <a:srgbClr val="FFFF00"/>
              </a:buClr>
              <a:buSzPct val="80000"/>
              <a:buFont typeface="Wingdings" pitchFamily="2" charset="2"/>
              <a:buChar char="®"/>
            </a:pPr>
            <a:r>
              <a:rPr lang="en-US" sz="2800" smtClean="0"/>
              <a:t> </a:t>
            </a:r>
            <a:r>
              <a:rPr lang="en-US" sz="2400" smtClean="0"/>
              <a:t>Requires  inferencing </a:t>
            </a:r>
          </a:p>
          <a:p>
            <a:pPr eaLnBrk="1" hangingPunct="1">
              <a:lnSpc>
                <a:spcPct val="90000"/>
              </a:lnSpc>
              <a:buClr>
                <a:srgbClr val="FFFF00"/>
              </a:buClr>
              <a:buSzPct val="80000"/>
              <a:buFont typeface="Wingdings 2" pitchFamily="18" charset="2"/>
              <a:buNone/>
            </a:pPr>
            <a:r>
              <a:rPr lang="en-US" sz="2400" smtClean="0"/>
              <a:t>      drawing conclusions,</a:t>
            </a:r>
          </a:p>
          <a:p>
            <a:pPr eaLnBrk="1" hangingPunct="1">
              <a:lnSpc>
                <a:spcPct val="90000"/>
              </a:lnSpc>
              <a:buClr>
                <a:srgbClr val="FFFF00"/>
              </a:buClr>
              <a:buSzPct val="80000"/>
              <a:buFont typeface="Wingdings 2" pitchFamily="18" charset="2"/>
              <a:buNone/>
            </a:pPr>
            <a:r>
              <a:rPr lang="en-US" sz="2400" smtClean="0"/>
              <a:t>      and evaluating</a:t>
            </a:r>
          </a:p>
          <a:p>
            <a:pPr eaLnBrk="1" hangingPunct="1">
              <a:lnSpc>
                <a:spcPct val="90000"/>
              </a:lnSpc>
              <a:buClr>
                <a:srgbClr val="FFFF00"/>
              </a:buClr>
              <a:buSzPct val="80000"/>
              <a:buFont typeface="Wingdings" pitchFamily="2" charset="2"/>
              <a:buChar char="®"/>
            </a:pPr>
            <a:r>
              <a:rPr lang="en-US" sz="2400" smtClean="0"/>
              <a:t>   Open-ended questions </a:t>
            </a:r>
          </a:p>
          <a:p>
            <a:pPr eaLnBrk="1" hangingPunct="1">
              <a:lnSpc>
                <a:spcPct val="90000"/>
              </a:lnSpc>
              <a:buClr>
                <a:srgbClr val="FFFF00"/>
              </a:buClr>
              <a:buSzPct val="80000"/>
              <a:buFont typeface="Wingdings 2" pitchFamily="18" charset="2"/>
              <a:buNone/>
            </a:pPr>
            <a:r>
              <a:rPr lang="en-US" sz="2400" smtClean="0"/>
              <a:t>      almost exclusively</a:t>
            </a:r>
          </a:p>
          <a:p>
            <a:pPr eaLnBrk="1" hangingPunct="1">
              <a:spcBef>
                <a:spcPct val="50000"/>
              </a:spcBef>
              <a:buFontTx/>
              <a:buChar char="•"/>
            </a:pPr>
            <a:endParaRPr lang="en-US" smtClean="0"/>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1625" y="228600"/>
            <a:ext cx="8534400" cy="758825"/>
          </a:xfrm>
        </p:spPr>
        <p:txBody>
          <a:bodyPr>
            <a:normAutofit fontScale="90000"/>
          </a:bodyPr>
          <a:lstStyle/>
          <a:p>
            <a:pPr eaLnBrk="1" fontAlgn="auto" hangingPunct="1">
              <a:spcAft>
                <a:spcPts val="0"/>
              </a:spcAft>
              <a:defRPr/>
            </a:pPr>
            <a:r>
              <a:rPr lang="en-US" sz="2800" b="1" dirty="0">
                <a:solidFill>
                  <a:srgbClr val="FFC000"/>
                </a:solidFill>
                <a:latin typeface="Tahoma" pitchFamily="34" charset="0"/>
                <a:cs typeface="Tahoma" pitchFamily="34" charset="0"/>
              </a:rPr>
              <a:t>Tiered Lessons Based on Learning Style, Multiple </a:t>
            </a:r>
            <a:r>
              <a:rPr lang="en-US" sz="2800" b="1" dirty="0" smtClean="0">
                <a:solidFill>
                  <a:srgbClr val="FFC000"/>
                </a:solidFill>
                <a:latin typeface="Tahoma" pitchFamily="34" charset="0"/>
                <a:cs typeface="Tahoma" pitchFamily="34" charset="0"/>
              </a:rPr>
              <a:t>Intelligences</a:t>
            </a:r>
            <a:endParaRPr lang="en-US" sz="2800" b="1" dirty="0">
              <a:solidFill>
                <a:srgbClr val="FFC000"/>
              </a:solidFill>
              <a:latin typeface="Tahoma" pitchFamily="34" charset="0"/>
              <a:cs typeface="Tahoma" pitchFamily="34" charset="0"/>
            </a:endParaRPr>
          </a:p>
        </p:txBody>
      </p:sp>
      <p:sp>
        <p:nvSpPr>
          <p:cNvPr id="13315" name="Rectangle 3"/>
          <p:cNvSpPr>
            <a:spLocks noGrp="1" noChangeArrowheads="1"/>
          </p:cNvSpPr>
          <p:nvPr>
            <p:ph sz="half" idx="1"/>
          </p:nvPr>
        </p:nvSpPr>
        <p:spPr>
          <a:xfrm>
            <a:off x="228600" y="1752600"/>
            <a:ext cx="4572000" cy="4681538"/>
          </a:xfrm>
        </p:spPr>
        <p:txBody>
          <a:bodyPr>
            <a:normAutofit/>
          </a:bodyPr>
          <a:lstStyle/>
          <a:p>
            <a:pPr marL="448056" indent="-384048" eaLnBrk="1" fontAlgn="auto" hangingPunct="1">
              <a:lnSpc>
                <a:spcPct val="90000"/>
              </a:lnSpc>
              <a:spcAft>
                <a:spcPts val="0"/>
              </a:spcAft>
              <a:buFont typeface="Wingdings 2"/>
              <a:buChar char=""/>
              <a:defRPr/>
            </a:pPr>
            <a:r>
              <a:rPr lang="en-US" sz="3200" dirty="0">
                <a:latin typeface="+mj-lt"/>
              </a:rPr>
              <a:t>Learning Styles</a:t>
            </a:r>
          </a:p>
          <a:p>
            <a:pPr marL="822960" lvl="1" indent="-274320" eaLnBrk="1" fontAlgn="auto" hangingPunct="1">
              <a:lnSpc>
                <a:spcPct val="90000"/>
              </a:lnSpc>
              <a:spcAft>
                <a:spcPts val="0"/>
              </a:spcAft>
              <a:buFont typeface="Verdana"/>
              <a:buChar char="›"/>
              <a:defRPr/>
            </a:pPr>
            <a:r>
              <a:rPr lang="en-US" sz="3200" dirty="0">
                <a:latin typeface="+mj-lt"/>
              </a:rPr>
              <a:t>Visual</a:t>
            </a:r>
          </a:p>
          <a:p>
            <a:pPr marL="822960" lvl="1" indent="-274320" eaLnBrk="1" fontAlgn="auto" hangingPunct="1">
              <a:lnSpc>
                <a:spcPct val="90000"/>
              </a:lnSpc>
              <a:spcAft>
                <a:spcPts val="0"/>
              </a:spcAft>
              <a:buFont typeface="Verdana"/>
              <a:buChar char="›"/>
              <a:defRPr/>
            </a:pPr>
            <a:r>
              <a:rPr lang="en-US" sz="3200" dirty="0">
                <a:latin typeface="+mj-lt"/>
              </a:rPr>
              <a:t>Auditory</a:t>
            </a:r>
          </a:p>
          <a:p>
            <a:pPr marL="822960" lvl="1" indent="-274320" eaLnBrk="1" fontAlgn="auto" hangingPunct="1">
              <a:lnSpc>
                <a:spcPct val="90000"/>
              </a:lnSpc>
              <a:spcAft>
                <a:spcPts val="0"/>
              </a:spcAft>
              <a:buFont typeface="Verdana"/>
              <a:buChar char="›"/>
              <a:defRPr/>
            </a:pPr>
            <a:r>
              <a:rPr lang="en-US" sz="3200" dirty="0" smtClean="0">
                <a:latin typeface="+mj-lt"/>
              </a:rPr>
              <a:t>Kinesthetic/Tactile</a:t>
            </a:r>
            <a:endParaRPr lang="en-US" sz="3200" dirty="0">
              <a:latin typeface="+mj-lt"/>
            </a:endParaRPr>
          </a:p>
        </p:txBody>
      </p:sp>
      <p:sp>
        <p:nvSpPr>
          <p:cNvPr id="6" name="Content Placeholder 5"/>
          <p:cNvSpPr>
            <a:spLocks noGrp="1"/>
          </p:cNvSpPr>
          <p:nvPr>
            <p:ph sz="half" idx="2"/>
          </p:nvPr>
        </p:nvSpPr>
        <p:spPr>
          <a:xfrm>
            <a:off x="4495800" y="1676400"/>
            <a:ext cx="4343400" cy="4681538"/>
          </a:xfrm>
        </p:spPr>
        <p:txBody>
          <a:bodyPr>
            <a:normAutofit/>
          </a:bodyPr>
          <a:lstStyle/>
          <a:p>
            <a:pPr marL="448056" indent="-384048" eaLnBrk="1" fontAlgn="auto" hangingPunct="1">
              <a:lnSpc>
                <a:spcPct val="90000"/>
              </a:lnSpc>
              <a:spcAft>
                <a:spcPts val="0"/>
              </a:spcAft>
              <a:buFont typeface="Wingdings 2"/>
              <a:buChar char=""/>
              <a:defRPr/>
            </a:pPr>
            <a:r>
              <a:rPr lang="en-US" sz="2800" dirty="0" smtClean="0"/>
              <a:t>Gardiner’s Multiple Intelligences</a:t>
            </a:r>
          </a:p>
          <a:p>
            <a:pPr marL="822960" lvl="1" indent="-274320" eaLnBrk="1" fontAlgn="auto" hangingPunct="1">
              <a:lnSpc>
                <a:spcPct val="90000"/>
              </a:lnSpc>
              <a:spcAft>
                <a:spcPts val="0"/>
              </a:spcAft>
              <a:buFont typeface="Verdana"/>
              <a:buChar char="›"/>
              <a:defRPr/>
            </a:pPr>
            <a:r>
              <a:rPr lang="en-US" sz="2800" dirty="0" smtClean="0"/>
              <a:t>Verbal/Linguistic</a:t>
            </a:r>
          </a:p>
          <a:p>
            <a:pPr marL="822960" lvl="1" indent="-274320" eaLnBrk="1" fontAlgn="auto" hangingPunct="1">
              <a:lnSpc>
                <a:spcPct val="90000"/>
              </a:lnSpc>
              <a:spcAft>
                <a:spcPts val="0"/>
              </a:spcAft>
              <a:buFont typeface="Verdana"/>
              <a:buChar char="›"/>
              <a:defRPr/>
            </a:pPr>
            <a:r>
              <a:rPr lang="en-US" sz="2800" dirty="0" smtClean="0"/>
              <a:t>Logical/Mathematical</a:t>
            </a:r>
          </a:p>
          <a:p>
            <a:pPr marL="822960" lvl="1" indent="-274320" eaLnBrk="1" fontAlgn="auto" hangingPunct="1">
              <a:lnSpc>
                <a:spcPct val="90000"/>
              </a:lnSpc>
              <a:spcAft>
                <a:spcPts val="0"/>
              </a:spcAft>
              <a:buFont typeface="Verdana"/>
              <a:buChar char="›"/>
              <a:defRPr/>
            </a:pPr>
            <a:r>
              <a:rPr lang="en-US" sz="2800" dirty="0" smtClean="0"/>
              <a:t>Visual/Spatial</a:t>
            </a:r>
          </a:p>
          <a:p>
            <a:pPr marL="822960" lvl="1" indent="-274320" eaLnBrk="1" fontAlgn="auto" hangingPunct="1">
              <a:lnSpc>
                <a:spcPct val="90000"/>
              </a:lnSpc>
              <a:spcAft>
                <a:spcPts val="0"/>
              </a:spcAft>
              <a:buFont typeface="Verdana"/>
              <a:buChar char="›"/>
              <a:defRPr/>
            </a:pPr>
            <a:r>
              <a:rPr lang="en-US" sz="2800" dirty="0" smtClean="0"/>
              <a:t>Bodily/Kinesthetic</a:t>
            </a:r>
          </a:p>
          <a:p>
            <a:pPr marL="822960" lvl="1" indent="-274320" eaLnBrk="1" fontAlgn="auto" hangingPunct="1">
              <a:lnSpc>
                <a:spcPct val="90000"/>
              </a:lnSpc>
              <a:spcAft>
                <a:spcPts val="0"/>
              </a:spcAft>
              <a:buFont typeface="Verdana"/>
              <a:buChar char="›"/>
              <a:defRPr/>
            </a:pPr>
            <a:r>
              <a:rPr lang="en-US" sz="2800" dirty="0" smtClean="0"/>
              <a:t>Musical</a:t>
            </a:r>
          </a:p>
          <a:p>
            <a:pPr marL="822960" lvl="1" indent="-274320" eaLnBrk="1" fontAlgn="auto" hangingPunct="1">
              <a:lnSpc>
                <a:spcPct val="90000"/>
              </a:lnSpc>
              <a:spcAft>
                <a:spcPts val="0"/>
              </a:spcAft>
              <a:buFont typeface="Verdana"/>
              <a:buChar char="›"/>
              <a:defRPr/>
            </a:pPr>
            <a:r>
              <a:rPr lang="en-US" sz="2800" dirty="0" smtClean="0"/>
              <a:t>Interpersonal</a:t>
            </a:r>
          </a:p>
          <a:p>
            <a:pPr marL="822960" lvl="1" indent="-274320" eaLnBrk="1" fontAlgn="auto" hangingPunct="1">
              <a:lnSpc>
                <a:spcPct val="90000"/>
              </a:lnSpc>
              <a:spcAft>
                <a:spcPts val="0"/>
              </a:spcAft>
              <a:buFont typeface="Verdana"/>
              <a:buChar char="›"/>
              <a:defRPr/>
            </a:pPr>
            <a:r>
              <a:rPr lang="en-US" sz="2800" dirty="0" smtClean="0"/>
              <a:t>Intrapersonal</a:t>
            </a:r>
          </a:p>
          <a:p>
            <a:pPr marL="822960" lvl="1" indent="-274320" eaLnBrk="1" fontAlgn="auto" hangingPunct="1">
              <a:lnSpc>
                <a:spcPct val="90000"/>
              </a:lnSpc>
              <a:spcAft>
                <a:spcPts val="0"/>
              </a:spcAft>
              <a:buFont typeface="Verdana"/>
              <a:buChar char="›"/>
              <a:defRPr/>
            </a:pPr>
            <a:r>
              <a:rPr lang="en-US" sz="2800" dirty="0" smtClean="0"/>
              <a:t>Naturalist</a:t>
            </a:r>
          </a:p>
          <a:p>
            <a:pPr marL="274320" indent="-274320" eaLnBrk="1" fontAlgn="auto" hangingPunct="1">
              <a:spcAft>
                <a:spcPts val="0"/>
              </a:spcAft>
              <a:buFont typeface="Wingdings 2"/>
              <a:buChar char=""/>
              <a:defRPr/>
            </a:pPr>
            <a:endParaRPr lang="en-US" dirty="0"/>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57200"/>
            <a:ext cx="8382000" cy="1752600"/>
          </a:xfrm>
        </p:spPr>
        <p:txBody>
          <a:bodyPr>
            <a:normAutofit/>
          </a:bodyPr>
          <a:lstStyle/>
          <a:p>
            <a:pPr eaLnBrk="1" fontAlgn="auto" hangingPunct="1">
              <a:spcAft>
                <a:spcPts val="0"/>
              </a:spcAft>
              <a:buFont typeface="Wingdings 2"/>
              <a:buNone/>
              <a:defRPr/>
            </a:pPr>
            <a:r>
              <a:rPr lang="en-US" sz="3600" b="0" i="1" dirty="0" smtClean="0">
                <a:solidFill>
                  <a:srgbClr val="C00000"/>
                </a:solidFill>
              </a:rPr>
              <a:t>Content</a:t>
            </a:r>
            <a:r>
              <a:rPr lang="en-US" sz="3600" b="0" i="1" dirty="0" smtClean="0"/>
              <a:t> </a:t>
            </a:r>
            <a:r>
              <a:rPr lang="en-US" sz="3600" dirty="0" smtClean="0"/>
              <a:t>+ </a:t>
            </a:r>
            <a:r>
              <a:rPr lang="en-US" sz="3600" b="0" u="sng" dirty="0" smtClean="0">
                <a:solidFill>
                  <a:srgbClr val="0070C0"/>
                </a:solidFill>
              </a:rPr>
              <a:t>Process</a:t>
            </a:r>
            <a:r>
              <a:rPr lang="en-US" sz="3600" dirty="0" smtClean="0"/>
              <a:t> + </a:t>
            </a:r>
            <a:r>
              <a:rPr lang="en-US" sz="3600" dirty="0" smtClean="0">
                <a:solidFill>
                  <a:srgbClr val="00B050"/>
                </a:solidFill>
              </a:rPr>
              <a:t>Product</a:t>
            </a:r>
            <a:r>
              <a:rPr lang="en-US" sz="3600" dirty="0" smtClean="0"/>
              <a:t> =</a:t>
            </a:r>
          </a:p>
          <a:p>
            <a:pPr eaLnBrk="1" fontAlgn="auto" hangingPunct="1">
              <a:spcAft>
                <a:spcPts val="0"/>
              </a:spcAft>
              <a:buFont typeface="Wingdings 2"/>
              <a:buNone/>
              <a:defRPr/>
            </a:pPr>
            <a:r>
              <a:rPr lang="en-US" sz="3600" dirty="0" smtClean="0"/>
              <a:t> the learning experience</a:t>
            </a:r>
            <a:endParaRPr lang="en-US" sz="3600" dirty="0"/>
          </a:p>
        </p:txBody>
      </p:sp>
      <p:sp>
        <p:nvSpPr>
          <p:cNvPr id="45058" name="TextBox 3"/>
          <p:cNvSpPr txBox="1">
            <a:spLocks noChangeArrowheads="1"/>
          </p:cNvSpPr>
          <p:nvPr/>
        </p:nvSpPr>
        <p:spPr bwMode="auto">
          <a:xfrm>
            <a:off x="457200" y="2667000"/>
            <a:ext cx="8494713" cy="3046413"/>
          </a:xfrm>
          <a:prstGeom prst="rect">
            <a:avLst/>
          </a:prstGeom>
          <a:noFill/>
          <a:ln w="9525">
            <a:noFill/>
            <a:miter lim="800000"/>
            <a:headEnd/>
            <a:tailEnd/>
          </a:ln>
        </p:spPr>
        <p:txBody>
          <a:bodyPr>
            <a:spAutoFit/>
          </a:bodyPr>
          <a:lstStyle/>
          <a:p>
            <a:r>
              <a:rPr lang="en-US" sz="3200" u="sng">
                <a:solidFill>
                  <a:srgbClr val="0070C0"/>
                </a:solidFill>
                <a:latin typeface="Candara" pitchFamily="34" charset="0"/>
              </a:rPr>
              <a:t>Examine</a:t>
            </a:r>
            <a:r>
              <a:rPr lang="en-US" sz="3200">
                <a:latin typeface="Candara" pitchFamily="34" charset="0"/>
              </a:rPr>
              <a:t> the issues surrounding  the </a:t>
            </a:r>
            <a:r>
              <a:rPr lang="en-US" sz="3200" i="1">
                <a:latin typeface="Candara" pitchFamily="34" charset="0"/>
              </a:rPr>
              <a:t>use of </a:t>
            </a:r>
            <a:r>
              <a:rPr lang="en-US" sz="3200" i="1">
                <a:solidFill>
                  <a:srgbClr val="C00000"/>
                </a:solidFill>
                <a:latin typeface="Candara" pitchFamily="34" charset="0"/>
              </a:rPr>
              <a:t>the atomic bomb during WW II</a:t>
            </a:r>
            <a:r>
              <a:rPr lang="en-US" sz="3200">
                <a:solidFill>
                  <a:srgbClr val="C00000"/>
                </a:solidFill>
                <a:latin typeface="Candara" pitchFamily="34" charset="0"/>
              </a:rPr>
              <a:t>. </a:t>
            </a:r>
          </a:p>
          <a:p>
            <a:r>
              <a:rPr lang="en-US" sz="3200">
                <a:latin typeface="Candara" pitchFamily="34" charset="0"/>
              </a:rPr>
              <a:t> Establish your position for or against, and </a:t>
            </a:r>
            <a:r>
              <a:rPr lang="en-US" sz="3200" u="sng">
                <a:solidFill>
                  <a:srgbClr val="0070C0"/>
                </a:solidFill>
                <a:latin typeface="Candara" pitchFamily="34" charset="0"/>
              </a:rPr>
              <a:t>compose </a:t>
            </a:r>
            <a:r>
              <a:rPr lang="en-US" sz="3200">
                <a:latin typeface="Candara" pitchFamily="34" charset="0"/>
              </a:rPr>
              <a:t> a convincing argument to be presented in a </a:t>
            </a:r>
            <a:r>
              <a:rPr lang="en-US" sz="3200" b="1">
                <a:solidFill>
                  <a:srgbClr val="00B050"/>
                </a:solidFill>
                <a:latin typeface="Candara" pitchFamily="34" charset="0"/>
              </a:rPr>
              <a:t>point/counter point</a:t>
            </a:r>
          </a:p>
          <a:p>
            <a:r>
              <a:rPr lang="en-US" sz="3200" b="1">
                <a:solidFill>
                  <a:srgbClr val="00B050"/>
                </a:solidFill>
                <a:latin typeface="Candara" pitchFamily="34" charset="0"/>
              </a:rPr>
              <a:t>dialogue.</a:t>
            </a:r>
          </a:p>
        </p:txBody>
      </p:sp>
      <p:sp>
        <p:nvSpPr>
          <p:cNvPr id="45059" name="TextBox 5"/>
          <p:cNvSpPr txBox="1">
            <a:spLocks noChangeArrowheads="1"/>
          </p:cNvSpPr>
          <p:nvPr/>
        </p:nvSpPr>
        <p:spPr bwMode="auto">
          <a:xfrm>
            <a:off x="457200" y="6324600"/>
            <a:ext cx="8378825" cy="338138"/>
          </a:xfrm>
          <a:prstGeom prst="rect">
            <a:avLst/>
          </a:prstGeom>
          <a:noFill/>
          <a:ln w="9525">
            <a:noFill/>
            <a:miter lim="800000"/>
            <a:headEnd/>
            <a:tailEnd/>
          </a:ln>
        </p:spPr>
        <p:txBody>
          <a:bodyPr wrap="none">
            <a:spAutoFit/>
          </a:bodyPr>
          <a:lstStyle/>
          <a:p>
            <a:r>
              <a:rPr lang="en-US" sz="1600"/>
              <a:t>Adapted from “Differentiating Instruction in the Regular Classroom” - Heacox </a:t>
            </a: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304800" y="838200"/>
            <a:ext cx="7848600" cy="2590800"/>
          </a:xfrm>
        </p:spPr>
        <p:txBody>
          <a:bodyPr/>
          <a:lstStyle/>
          <a:p>
            <a:pPr marL="484188" eaLnBrk="1" hangingPunct="1"/>
            <a:r>
              <a:rPr lang="en-US" sz="3600" smtClean="0">
                <a:solidFill>
                  <a:schemeClr val="tx1"/>
                </a:solidFill>
                <a:latin typeface="Tahoma" pitchFamily="34" charset="0"/>
                <a:cs typeface="Tahoma" pitchFamily="34" charset="0"/>
              </a:rPr>
              <a:t>Be consistent.  Be sure everyone knows the rules in advance and that they are presented in clear, written form.</a:t>
            </a:r>
          </a:p>
        </p:txBody>
      </p:sp>
      <p:pic>
        <p:nvPicPr>
          <p:cNvPr id="46082" name="Picture 3" descr="MCj04241680000[1]"/>
          <p:cNvPicPr>
            <a:picLocks noChangeAspect="1" noChangeArrowheads="1"/>
          </p:cNvPicPr>
          <p:nvPr/>
        </p:nvPicPr>
        <p:blipFill>
          <a:blip r:embed="rId3"/>
          <a:srcRect/>
          <a:stretch>
            <a:fillRect/>
          </a:stretch>
        </p:blipFill>
        <p:spPr bwMode="auto">
          <a:xfrm>
            <a:off x="5410200" y="4038600"/>
            <a:ext cx="2749550" cy="244475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2" descr="graffitti%20010sm"/>
          <p:cNvPicPr>
            <a:picLocks noChangeAspect="1" noChangeArrowheads="1"/>
          </p:cNvPicPr>
          <p:nvPr/>
        </p:nvPicPr>
        <p:blipFill>
          <a:blip r:embed="rId2"/>
          <a:srcRect/>
          <a:stretch>
            <a:fillRect/>
          </a:stretch>
        </p:blipFill>
        <p:spPr bwMode="auto">
          <a:xfrm>
            <a:off x="0" y="2687638"/>
            <a:ext cx="9144000" cy="4170362"/>
          </a:xfrm>
          <a:prstGeom prst="rect">
            <a:avLst/>
          </a:prstGeom>
          <a:noFill/>
          <a:ln w="9525">
            <a:noFill/>
            <a:miter lim="800000"/>
            <a:headEnd/>
            <a:tailEnd/>
          </a:ln>
        </p:spPr>
      </p:pic>
      <p:sp>
        <p:nvSpPr>
          <p:cNvPr id="18434" name="Text Box 3"/>
          <p:cNvSpPr txBox="1">
            <a:spLocks noChangeArrowheads="1"/>
          </p:cNvSpPr>
          <p:nvPr/>
        </p:nvSpPr>
        <p:spPr bwMode="auto">
          <a:xfrm>
            <a:off x="533400" y="881063"/>
            <a:ext cx="6934200" cy="457200"/>
          </a:xfrm>
          <a:prstGeom prst="rect">
            <a:avLst/>
          </a:prstGeom>
          <a:noFill/>
          <a:ln w="9525">
            <a:noFill/>
            <a:miter lim="800000"/>
            <a:headEnd/>
            <a:tailEnd/>
          </a:ln>
        </p:spPr>
        <p:txBody>
          <a:bodyPr>
            <a:spAutoFit/>
          </a:bodyPr>
          <a:lstStyle/>
          <a:p>
            <a:endParaRPr lang="en-US"/>
          </a:p>
        </p:txBody>
      </p:sp>
      <p:sp>
        <p:nvSpPr>
          <p:cNvPr id="18435" name="Text Box 4"/>
          <p:cNvSpPr txBox="1">
            <a:spLocks noChangeArrowheads="1"/>
          </p:cNvSpPr>
          <p:nvPr/>
        </p:nvSpPr>
        <p:spPr bwMode="auto">
          <a:xfrm>
            <a:off x="441325" y="423863"/>
            <a:ext cx="8245475" cy="1552575"/>
          </a:xfrm>
          <a:prstGeom prst="rect">
            <a:avLst/>
          </a:prstGeom>
          <a:noFill/>
          <a:ln w="9525">
            <a:noFill/>
            <a:miter lim="800000"/>
            <a:headEnd/>
            <a:tailEnd/>
          </a:ln>
        </p:spPr>
        <p:txBody>
          <a:bodyPr>
            <a:spAutoFit/>
          </a:bodyPr>
          <a:lstStyle/>
          <a:p>
            <a:r>
              <a:rPr lang="en-US"/>
              <a:t>Please visit the </a:t>
            </a:r>
            <a:r>
              <a:rPr lang="en-US" i="1"/>
              <a:t>graffiti wall</a:t>
            </a:r>
            <a:r>
              <a:rPr lang="en-US"/>
              <a:t>.  Use a black</a:t>
            </a:r>
          </a:p>
          <a:p>
            <a:r>
              <a:rPr lang="en-US"/>
              <a:t>marker and write one or two  things you know about a particular term or concept.</a:t>
            </a:r>
          </a:p>
          <a:p>
            <a:r>
              <a:rPr lang="en-US"/>
              <a:t> </a:t>
            </a: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p:txBody>
          <a:bodyPr/>
          <a:lstStyle/>
          <a:p>
            <a:r>
              <a:rPr lang="en-US" sz="4500" smtClean="0">
                <a:solidFill>
                  <a:srgbClr val="FF9900"/>
                </a:solidFill>
              </a:rPr>
              <a:t>From Theory to Practice</a:t>
            </a:r>
          </a:p>
        </p:txBody>
      </p:sp>
      <p:sp>
        <p:nvSpPr>
          <p:cNvPr id="48130" name="Rectangle 3"/>
          <p:cNvSpPr>
            <a:spLocks noGrp="1"/>
          </p:cNvSpPr>
          <p:nvPr>
            <p:ph type="body" idx="4294967295"/>
          </p:nvPr>
        </p:nvSpPr>
        <p:spPr/>
        <p:txBody>
          <a:bodyPr/>
          <a:lstStyle/>
          <a:p>
            <a:pPr>
              <a:buFont typeface="Wingdings 2" pitchFamily="18" charset="2"/>
              <a:buNone/>
            </a:pPr>
            <a:endParaRPr lang="en-US" smtClean="0"/>
          </a:p>
        </p:txBody>
      </p:sp>
      <p:sp>
        <p:nvSpPr>
          <p:cNvPr id="48131" name="WordArt 4"/>
          <p:cNvSpPr>
            <a:spLocks noChangeArrowheads="1" noChangeShapeType="1" noTextEdit="1"/>
          </p:cNvSpPr>
          <p:nvPr/>
        </p:nvSpPr>
        <p:spPr bwMode="auto">
          <a:xfrm rot="-880392">
            <a:off x="1219200" y="2895600"/>
            <a:ext cx="6172200" cy="131445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chemeClr val="tx1"/>
                  </a:solidFill>
                  <a:round/>
                  <a:headEnd/>
                  <a:tailEnd/>
                </a:ln>
                <a:solidFill>
                  <a:srgbClr val="FF9933"/>
                </a:solidFill>
                <a:effectLst>
                  <a:outerShdw dist="125724" dir="18900000" algn="ctr" rotWithShape="0">
                    <a:srgbClr val="000099"/>
                  </a:outerShdw>
                </a:effectLst>
                <a:latin typeface="Impact"/>
              </a:rPr>
              <a:t>English 10</a:t>
            </a:r>
          </a:p>
        </p:txBody>
      </p:sp>
      <p:sp>
        <p:nvSpPr>
          <p:cNvPr id="48132" name="Text Box 5"/>
          <p:cNvSpPr txBox="1">
            <a:spLocks noChangeArrowheads="1"/>
          </p:cNvSpPr>
          <p:nvPr/>
        </p:nvSpPr>
        <p:spPr bwMode="auto">
          <a:xfrm>
            <a:off x="5699125" y="4462463"/>
            <a:ext cx="2476500" cy="457200"/>
          </a:xfrm>
          <a:prstGeom prst="rect">
            <a:avLst/>
          </a:prstGeom>
          <a:noFill/>
          <a:ln w="9525">
            <a:noFill/>
            <a:miter lim="800000"/>
            <a:headEnd/>
            <a:tailEnd/>
          </a:ln>
        </p:spPr>
        <p:txBody>
          <a:bodyPr wrap="none">
            <a:spAutoFit/>
          </a:bodyPr>
          <a:lstStyle/>
          <a:p>
            <a:r>
              <a:rPr lang="en-US">
                <a:solidFill>
                  <a:srgbClr val="FF9900"/>
                </a:solidFill>
              </a:rPr>
              <a:t>Amon Colburn</a:t>
            </a: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3"/>
          <p:cNvSpPr>
            <a:spLocks noGrp="1"/>
          </p:cNvSpPr>
          <p:nvPr>
            <p:ph type="body" idx="4294967295"/>
          </p:nvPr>
        </p:nvSpPr>
        <p:spPr>
          <a:xfrm>
            <a:off x="301625" y="457200"/>
            <a:ext cx="8534400" cy="5665788"/>
          </a:xfrm>
        </p:spPr>
        <p:txBody>
          <a:bodyPr/>
          <a:lstStyle/>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p:txBody>
      </p:sp>
      <p:sp>
        <p:nvSpPr>
          <p:cNvPr id="49154" name="WordArt 4"/>
          <p:cNvSpPr>
            <a:spLocks noChangeArrowheads="1" noChangeShapeType="1" noTextEdit="1"/>
          </p:cNvSpPr>
          <p:nvPr/>
        </p:nvSpPr>
        <p:spPr bwMode="auto">
          <a:xfrm>
            <a:off x="2286000" y="381000"/>
            <a:ext cx="4572000" cy="914400"/>
          </a:xfrm>
          <a:prstGeom prst="rect">
            <a:avLst/>
          </a:prstGeom>
        </p:spPr>
        <p:txBody>
          <a:bodyPr wrap="none" fromWordArt="1">
            <a:prstTxWarp prst="textWave1">
              <a:avLst>
                <a:gd name="adj1" fmla="val 13005"/>
                <a:gd name="adj2" fmla="val 0"/>
              </a:avLst>
            </a:prstTxWarp>
          </a:bodyPr>
          <a:lstStyle/>
          <a:p>
            <a:pPr algn="ctr"/>
            <a:r>
              <a:rPr lang="en-US" sz="2800" kern="10">
                <a:ln w="9525">
                  <a:solidFill>
                    <a:schemeClr val="tx1"/>
                  </a:solidFill>
                  <a:round/>
                  <a:headEnd/>
                  <a:tailEnd/>
                </a:ln>
                <a:solidFill>
                  <a:srgbClr val="FF9900"/>
                </a:solidFill>
                <a:latin typeface="Arial Black"/>
              </a:rPr>
              <a:t>Reflection</a:t>
            </a:r>
          </a:p>
        </p:txBody>
      </p:sp>
      <p:sp>
        <p:nvSpPr>
          <p:cNvPr id="49155" name="Text Box 5"/>
          <p:cNvSpPr txBox="1">
            <a:spLocks noChangeArrowheads="1"/>
          </p:cNvSpPr>
          <p:nvPr/>
        </p:nvSpPr>
        <p:spPr bwMode="auto">
          <a:xfrm>
            <a:off x="381000" y="1752600"/>
            <a:ext cx="8229600" cy="4473575"/>
          </a:xfrm>
          <a:prstGeom prst="rect">
            <a:avLst/>
          </a:prstGeom>
          <a:noFill/>
          <a:ln w="9525">
            <a:noFill/>
            <a:miter lim="800000"/>
            <a:headEnd/>
            <a:tailEnd/>
          </a:ln>
        </p:spPr>
        <p:txBody>
          <a:bodyPr>
            <a:spAutoFit/>
          </a:bodyPr>
          <a:lstStyle/>
          <a:p>
            <a:r>
              <a:rPr lang="en-US" b="1">
                <a:latin typeface="Century Gothic" pitchFamily="34" charset="0"/>
              </a:rPr>
              <a:t>Think about a lesson or learning activity that you have recently implemented and ask yourself the following:</a:t>
            </a:r>
          </a:p>
          <a:p>
            <a:endParaRPr lang="en-US" b="1">
              <a:latin typeface="Century Gothic" pitchFamily="34" charset="0"/>
            </a:endParaRPr>
          </a:p>
          <a:p>
            <a:r>
              <a:rPr lang="en-US" i="1">
                <a:latin typeface="Century Gothic" pitchFamily="34" charset="0"/>
              </a:rPr>
              <a:t>Did some of my students need more time to achieve mastery? </a:t>
            </a:r>
          </a:p>
          <a:p>
            <a:r>
              <a:rPr lang="en-US" i="1">
                <a:latin typeface="Century Gothic" pitchFamily="34" charset="0"/>
              </a:rPr>
              <a:t>Could the outcomes been demonstrated by students</a:t>
            </a:r>
          </a:p>
          <a:p>
            <a:r>
              <a:rPr lang="en-US" i="1">
                <a:latin typeface="Century Gothic" pitchFamily="34" charset="0"/>
              </a:rPr>
              <a:t> in more than one way?</a:t>
            </a:r>
          </a:p>
          <a:p>
            <a:endParaRPr lang="en-US" i="1">
              <a:latin typeface="Century Gothic" pitchFamily="34" charset="0"/>
            </a:endParaRPr>
          </a:p>
          <a:p>
            <a:r>
              <a:rPr lang="en-US">
                <a:solidFill>
                  <a:srgbClr val="FF9900"/>
                </a:solidFill>
                <a:latin typeface="Century Gothic" pitchFamily="34" charset="0"/>
              </a:rPr>
              <a:t>Using the Tiered Lesson Plan Template</a:t>
            </a:r>
          </a:p>
          <a:p>
            <a:r>
              <a:rPr lang="en-US">
                <a:latin typeface="Century Gothic" pitchFamily="34" charset="0"/>
              </a:rPr>
              <a:t>Draft one or two learning activities that support the objective.  Activities can reflect readiness </a:t>
            </a:r>
            <a:r>
              <a:rPr lang="en-US">
                <a:solidFill>
                  <a:srgbClr val="FF9900"/>
                </a:solidFill>
                <a:latin typeface="Century Gothic" pitchFamily="34" charset="0"/>
              </a:rPr>
              <a:t>or </a:t>
            </a:r>
            <a:r>
              <a:rPr lang="en-US">
                <a:latin typeface="Century Gothic" pitchFamily="34" charset="0"/>
              </a:rPr>
              <a:t>learning style.</a:t>
            </a: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0" y="457200"/>
            <a:ext cx="8534400" cy="533400"/>
          </a:xfrm>
        </p:spPr>
        <p:txBody>
          <a:bodyPr/>
          <a:lstStyle/>
          <a:p>
            <a:pPr marL="484188" algn="l" eaLnBrk="1" hangingPunct="1"/>
            <a:r>
              <a:rPr lang="en-US" sz="4000" b="1" smtClean="0">
                <a:solidFill>
                  <a:srgbClr val="FFC000"/>
                </a:solidFill>
                <a:latin typeface="Century Gothic" pitchFamily="34" charset="0"/>
              </a:rPr>
              <a:t>Next steps…</a:t>
            </a:r>
          </a:p>
        </p:txBody>
      </p:sp>
      <p:sp>
        <p:nvSpPr>
          <p:cNvPr id="50178" name="Rectangle 3"/>
          <p:cNvSpPr>
            <a:spLocks noGrp="1" noChangeArrowheads="1"/>
          </p:cNvSpPr>
          <p:nvPr>
            <p:ph sz="quarter" idx="1"/>
          </p:nvPr>
        </p:nvSpPr>
        <p:spPr>
          <a:xfrm>
            <a:off x="685800" y="1524000"/>
            <a:ext cx="7772400" cy="2971800"/>
          </a:xfrm>
        </p:spPr>
        <p:txBody>
          <a:bodyPr/>
          <a:lstStyle/>
          <a:p>
            <a:pPr marL="447675" indent="-382588" eaLnBrk="1" hangingPunct="1">
              <a:buFont typeface="Wingdings 2" pitchFamily="18" charset="2"/>
              <a:buChar char=""/>
            </a:pPr>
            <a:r>
              <a:rPr lang="en-US" sz="2800" smtClean="0">
                <a:latin typeface="Tahoma" pitchFamily="34" charset="0"/>
              </a:rPr>
              <a:t>Think about a unit for next semester where tiered assessments can be incorporated.   </a:t>
            </a:r>
          </a:p>
          <a:p>
            <a:pPr marL="447675" indent="-382588" eaLnBrk="1" hangingPunct="1">
              <a:buFont typeface="Wingdings 2" pitchFamily="18" charset="2"/>
              <a:buChar char=""/>
            </a:pPr>
            <a:endParaRPr lang="en-US" sz="2800" smtClean="0">
              <a:latin typeface="Tahoma" pitchFamily="34" charset="0"/>
            </a:endParaRPr>
          </a:p>
          <a:p>
            <a:pPr marL="447675" indent="-382588" eaLnBrk="1" hangingPunct="1">
              <a:buFont typeface="Wingdings 2" pitchFamily="18" charset="2"/>
              <a:buChar char=""/>
            </a:pPr>
            <a:r>
              <a:rPr lang="en-US" sz="2800" smtClean="0">
                <a:latin typeface="Tahoma" pitchFamily="34" charset="0"/>
              </a:rPr>
              <a:t>Consider collaborating with course alike colleagues to develop tiered learning activities. </a:t>
            </a:r>
          </a:p>
        </p:txBody>
      </p:sp>
      <p:sp>
        <p:nvSpPr>
          <p:cNvPr id="50179" name="Text Box 5"/>
          <p:cNvSpPr txBox="1">
            <a:spLocks noChangeArrowheads="1"/>
          </p:cNvSpPr>
          <p:nvPr/>
        </p:nvSpPr>
        <p:spPr bwMode="auto">
          <a:xfrm>
            <a:off x="1066800" y="4919663"/>
            <a:ext cx="7239000" cy="457200"/>
          </a:xfrm>
          <a:prstGeom prst="rect">
            <a:avLst/>
          </a:prstGeom>
          <a:noFill/>
          <a:ln w="9525">
            <a:noFill/>
            <a:miter lim="800000"/>
            <a:headEnd/>
            <a:tailEnd/>
          </a:ln>
        </p:spPr>
        <p:txBody>
          <a:bodyPr>
            <a:spAutoFit/>
          </a:bodyPr>
          <a:lstStyle/>
          <a:p>
            <a:endParaRPr lang="en-US"/>
          </a:p>
        </p:txBody>
      </p:sp>
      <p:pic>
        <p:nvPicPr>
          <p:cNvPr id="50180" name="Picture 9" descr="baby_steps_text"/>
          <p:cNvPicPr>
            <a:picLocks noChangeAspect="1" noChangeArrowheads="1"/>
          </p:cNvPicPr>
          <p:nvPr/>
        </p:nvPicPr>
        <p:blipFill>
          <a:blip r:embed="rId2"/>
          <a:srcRect/>
          <a:stretch>
            <a:fillRect/>
          </a:stretch>
        </p:blipFill>
        <p:spPr bwMode="auto">
          <a:xfrm rot="-1043704">
            <a:off x="1143000" y="5105400"/>
            <a:ext cx="1325563" cy="1112838"/>
          </a:xfrm>
          <a:prstGeom prst="rect">
            <a:avLst/>
          </a:prstGeom>
          <a:noFill/>
          <a:ln w="9525">
            <a:noFill/>
            <a:miter lim="800000"/>
            <a:headEnd/>
            <a:tailEnd/>
          </a:ln>
        </p:spPr>
      </p:pic>
      <p:pic>
        <p:nvPicPr>
          <p:cNvPr id="50181" name="Picture 11" descr="baby_steps"/>
          <p:cNvPicPr>
            <a:picLocks noChangeAspect="1" noChangeArrowheads="1"/>
          </p:cNvPicPr>
          <p:nvPr/>
        </p:nvPicPr>
        <p:blipFill>
          <a:blip r:embed="rId3"/>
          <a:srcRect/>
          <a:stretch>
            <a:fillRect/>
          </a:stretch>
        </p:blipFill>
        <p:spPr bwMode="auto">
          <a:xfrm rot="842174">
            <a:off x="6781800" y="4114800"/>
            <a:ext cx="1644650" cy="235426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a:xfrm>
            <a:off x="304800" y="0"/>
            <a:ext cx="8534400" cy="1143000"/>
          </a:xfrm>
        </p:spPr>
        <p:txBody>
          <a:bodyPr/>
          <a:lstStyle/>
          <a:p>
            <a:r>
              <a:rPr lang="en-US" sz="5400" b="1" smtClean="0">
                <a:solidFill>
                  <a:srgbClr val="FF9900"/>
                </a:solidFill>
                <a:latin typeface="BRADDON"/>
              </a:rPr>
              <a:t>Do you….</a:t>
            </a:r>
          </a:p>
        </p:txBody>
      </p:sp>
      <p:sp>
        <p:nvSpPr>
          <p:cNvPr id="51202" name="Rectangle 3"/>
          <p:cNvSpPr>
            <a:spLocks noGrp="1"/>
          </p:cNvSpPr>
          <p:nvPr>
            <p:ph type="body" idx="4294967295"/>
          </p:nvPr>
        </p:nvSpPr>
        <p:spPr>
          <a:xfrm>
            <a:off x="304800" y="1371600"/>
            <a:ext cx="8534400" cy="2438400"/>
          </a:xfrm>
        </p:spPr>
        <p:txBody>
          <a:bodyPr/>
          <a:lstStyle/>
          <a:p>
            <a:r>
              <a:rPr lang="en-US" sz="3600" i="1" smtClean="0">
                <a:latin typeface="BRADDON"/>
              </a:rPr>
              <a:t>Have additional questions or concerns that you  would like to discuss?</a:t>
            </a:r>
          </a:p>
          <a:p>
            <a:r>
              <a:rPr lang="en-US" sz="3600" i="1" smtClean="0">
                <a:latin typeface="BRADDON"/>
              </a:rPr>
              <a:t>Need help locating additional resources?</a:t>
            </a:r>
          </a:p>
          <a:p>
            <a:r>
              <a:rPr lang="en-US" sz="3600" i="1" smtClean="0">
                <a:latin typeface="BRADDON"/>
              </a:rPr>
              <a:t>Need another pair of hands to get the job done?</a:t>
            </a:r>
          </a:p>
          <a:p>
            <a:pPr>
              <a:buFont typeface="Wingdings 2" pitchFamily="18" charset="2"/>
              <a:buNone/>
            </a:pPr>
            <a:endParaRPr lang="en-US" sz="3600" i="1" smtClean="0">
              <a:latin typeface="BRADDON"/>
            </a:endParaRPr>
          </a:p>
          <a:p>
            <a:pPr>
              <a:buFont typeface="Wingdings 2" pitchFamily="18" charset="2"/>
              <a:buNone/>
            </a:pPr>
            <a:endParaRPr lang="en-US" smtClean="0"/>
          </a:p>
        </p:txBody>
      </p:sp>
      <p:pic>
        <p:nvPicPr>
          <p:cNvPr id="51203" name="Picture 5" descr="4_hands_together"/>
          <p:cNvPicPr>
            <a:picLocks noChangeAspect="1" noChangeArrowheads="1"/>
          </p:cNvPicPr>
          <p:nvPr/>
        </p:nvPicPr>
        <p:blipFill>
          <a:blip r:embed="rId2"/>
          <a:srcRect/>
          <a:stretch>
            <a:fillRect/>
          </a:stretch>
        </p:blipFill>
        <p:spPr bwMode="auto">
          <a:xfrm>
            <a:off x="6934200" y="4876800"/>
            <a:ext cx="1600200" cy="1600200"/>
          </a:xfrm>
          <a:prstGeom prst="rect">
            <a:avLst/>
          </a:prstGeom>
          <a:noFill/>
          <a:ln w="9525">
            <a:noFill/>
            <a:miter lim="800000"/>
            <a:headEnd/>
            <a:tailEnd/>
          </a:ln>
        </p:spPr>
      </p:pic>
      <p:sp>
        <p:nvSpPr>
          <p:cNvPr id="51204" name="Text Box 6"/>
          <p:cNvSpPr txBox="1">
            <a:spLocks noChangeArrowheads="1"/>
          </p:cNvSpPr>
          <p:nvPr/>
        </p:nvSpPr>
        <p:spPr bwMode="auto">
          <a:xfrm rot="-987260">
            <a:off x="228600" y="4800600"/>
            <a:ext cx="5942013" cy="1066800"/>
          </a:xfrm>
          <a:prstGeom prst="rect">
            <a:avLst/>
          </a:prstGeom>
          <a:noFill/>
          <a:ln w="9525">
            <a:noFill/>
            <a:miter lim="800000"/>
            <a:headEnd/>
            <a:tailEnd/>
          </a:ln>
        </p:spPr>
        <p:txBody>
          <a:bodyPr wrap="none">
            <a:spAutoFit/>
          </a:bodyPr>
          <a:lstStyle/>
          <a:p>
            <a:r>
              <a:rPr lang="en-US" sz="3200">
                <a:solidFill>
                  <a:srgbClr val="FF9900"/>
                </a:solidFill>
              </a:rPr>
              <a:t>Feel free to contact me</a:t>
            </a:r>
          </a:p>
          <a:p>
            <a:r>
              <a:rPr lang="en-US" sz="3200">
                <a:solidFill>
                  <a:srgbClr val="FF9900"/>
                </a:solidFill>
              </a:rPr>
              <a:t>and I will be happy to help!!</a:t>
            </a: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5" descr="graffitti%20010sm"/>
          <p:cNvPicPr>
            <a:picLocks noChangeAspect="1" noChangeArrowheads="1"/>
          </p:cNvPicPr>
          <p:nvPr/>
        </p:nvPicPr>
        <p:blipFill>
          <a:blip r:embed="rId2"/>
          <a:srcRect/>
          <a:stretch>
            <a:fillRect/>
          </a:stretch>
        </p:blipFill>
        <p:spPr bwMode="auto">
          <a:xfrm>
            <a:off x="0" y="2687638"/>
            <a:ext cx="9144000" cy="4170362"/>
          </a:xfrm>
          <a:prstGeom prst="rect">
            <a:avLst/>
          </a:prstGeom>
          <a:noFill/>
          <a:ln w="9525">
            <a:noFill/>
            <a:miter lim="800000"/>
            <a:headEnd/>
            <a:tailEnd/>
          </a:ln>
        </p:spPr>
      </p:pic>
      <p:sp>
        <p:nvSpPr>
          <p:cNvPr id="52226" name="Text Box 6"/>
          <p:cNvSpPr txBox="1">
            <a:spLocks noChangeArrowheads="1"/>
          </p:cNvSpPr>
          <p:nvPr/>
        </p:nvSpPr>
        <p:spPr bwMode="auto">
          <a:xfrm>
            <a:off x="533400" y="881063"/>
            <a:ext cx="6934200" cy="457200"/>
          </a:xfrm>
          <a:prstGeom prst="rect">
            <a:avLst/>
          </a:prstGeom>
          <a:noFill/>
          <a:ln w="9525">
            <a:noFill/>
            <a:miter lim="800000"/>
            <a:headEnd/>
            <a:tailEnd/>
          </a:ln>
        </p:spPr>
        <p:txBody>
          <a:bodyPr>
            <a:spAutoFit/>
          </a:bodyPr>
          <a:lstStyle/>
          <a:p>
            <a:endParaRPr lang="en-US"/>
          </a:p>
        </p:txBody>
      </p:sp>
      <p:sp>
        <p:nvSpPr>
          <p:cNvPr id="52227" name="Text Box 7"/>
          <p:cNvSpPr txBox="1">
            <a:spLocks noChangeArrowheads="1"/>
          </p:cNvSpPr>
          <p:nvPr/>
        </p:nvSpPr>
        <p:spPr bwMode="auto">
          <a:xfrm>
            <a:off x="441325" y="423863"/>
            <a:ext cx="8029575" cy="1552575"/>
          </a:xfrm>
          <a:prstGeom prst="rect">
            <a:avLst/>
          </a:prstGeom>
          <a:noFill/>
          <a:ln w="9525">
            <a:noFill/>
            <a:miter lim="800000"/>
            <a:headEnd/>
            <a:tailEnd/>
          </a:ln>
        </p:spPr>
        <p:txBody>
          <a:bodyPr wrap="none">
            <a:spAutoFit/>
          </a:bodyPr>
          <a:lstStyle/>
          <a:p>
            <a:r>
              <a:rPr lang="en-US"/>
              <a:t>Now…revisit the </a:t>
            </a:r>
            <a:r>
              <a:rPr lang="en-US" i="1"/>
              <a:t>graffiti wall</a:t>
            </a:r>
            <a:r>
              <a:rPr lang="en-US"/>
              <a:t>, and use a</a:t>
            </a:r>
          </a:p>
          <a:p>
            <a:r>
              <a:rPr lang="en-US"/>
              <a:t> purple marker to add any new terms, concepts, or</a:t>
            </a:r>
          </a:p>
          <a:p>
            <a:r>
              <a:rPr lang="en-US"/>
              <a:t> reflections that you have acquired as a result</a:t>
            </a:r>
          </a:p>
          <a:p>
            <a:r>
              <a:rPr lang="en-US"/>
              <a:t> of this session.</a:t>
            </a: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3"/>
          <p:cNvSpPr>
            <a:spLocks noGrp="1"/>
          </p:cNvSpPr>
          <p:nvPr>
            <p:ph type="body" idx="4294967295"/>
          </p:nvPr>
        </p:nvSpPr>
        <p:spPr/>
        <p:txBody>
          <a:bodyPr/>
          <a:lstStyle/>
          <a:p>
            <a:r>
              <a:rPr lang="en-US" smtClean="0">
                <a:hlinkClick r:id="rId2"/>
              </a:rPr>
              <a:t>http://www.learnerslink.com/curriculum.htm</a:t>
            </a:r>
            <a:endParaRPr lang="en-US" smtClean="0">
              <a:hlinkClick r:id="rId3"/>
            </a:endParaRPr>
          </a:p>
          <a:p>
            <a:r>
              <a:rPr lang="en-US" smtClean="0">
                <a:hlinkClick r:id="rId3"/>
              </a:rPr>
              <a:t>http://www.bertiekingore.com/tieredinstruct.htm</a:t>
            </a:r>
            <a:endParaRPr lang="en-US" smtClean="0"/>
          </a:p>
          <a:p>
            <a:r>
              <a:rPr lang="en-US" smtClean="0"/>
              <a:t>http://www.saskschools.ca/curr_content/bestpractice/tiered/index.html</a:t>
            </a:r>
          </a:p>
          <a:p>
            <a:r>
              <a:rPr lang="en-US" smtClean="0"/>
              <a:t>http://www.manhattan.k12.ca.us/staff/pware/diff/</a:t>
            </a:r>
          </a:p>
          <a:p>
            <a:r>
              <a:rPr lang="en-US" smtClean="0"/>
              <a:t>http://www.doe.state.in.us/exceptional/gt/tiered_curriculum/welcome.</a:t>
            </a:r>
            <a:endParaRPr lang="en-US" smtClean="0">
              <a:hlinkClick r:id="rId4"/>
            </a:endParaRPr>
          </a:p>
          <a:p>
            <a:r>
              <a:rPr lang="en-US" smtClean="0">
                <a:hlinkClick r:id="rId4"/>
              </a:rPr>
              <a:t>http://www.uhseport.net/published/k/sh/kshaw/collection/1/</a:t>
            </a:r>
            <a:endParaRPr lang="en-US" smtClean="0"/>
          </a:p>
        </p:txBody>
      </p:sp>
      <p:sp>
        <p:nvSpPr>
          <p:cNvPr id="53250" name="Rectangle 4"/>
          <p:cNvSpPr>
            <a:spLocks noGrp="1"/>
          </p:cNvSpPr>
          <p:nvPr>
            <p:ph type="title" idx="4294967295"/>
          </p:nvPr>
        </p:nvSpPr>
        <p:spPr/>
        <p:txBody>
          <a:bodyPr/>
          <a:lstStyle/>
          <a:p>
            <a:r>
              <a:rPr lang="en-US" b="1" smtClean="0">
                <a:solidFill>
                  <a:srgbClr val="FF9900"/>
                </a:solidFill>
                <a:latin typeface="Tahoma" pitchFamily="34" charset="0"/>
              </a:rPr>
              <a:t>Additional Resources</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533400" y="228600"/>
            <a:ext cx="8077200" cy="762000"/>
          </a:xfrm>
        </p:spPr>
        <p:txBody>
          <a:bodyPr/>
          <a:lstStyle/>
          <a:p>
            <a:pPr marL="484188" eaLnBrk="1" hangingPunct="1"/>
            <a:r>
              <a:rPr lang="en-US" sz="4400" smtClean="0">
                <a:solidFill>
                  <a:srgbClr val="FFC000"/>
                </a:solidFill>
                <a:latin typeface="Tahoma" pitchFamily="34" charset="0"/>
                <a:cs typeface="Tahoma" pitchFamily="34" charset="0"/>
              </a:rPr>
              <a:t>Outcomes</a:t>
            </a:r>
          </a:p>
        </p:txBody>
      </p:sp>
      <p:sp>
        <p:nvSpPr>
          <p:cNvPr id="19458" name="Rectangle 3"/>
          <p:cNvSpPr>
            <a:spLocks noGrp="1" noChangeArrowheads="1"/>
          </p:cNvSpPr>
          <p:nvPr>
            <p:ph sz="quarter" idx="1"/>
          </p:nvPr>
        </p:nvSpPr>
        <p:spPr>
          <a:xfrm>
            <a:off x="533400" y="1676400"/>
            <a:ext cx="8305800" cy="3886200"/>
          </a:xfrm>
        </p:spPr>
        <p:txBody>
          <a:bodyPr/>
          <a:lstStyle/>
          <a:p>
            <a:pPr marL="447675" indent="-382588" eaLnBrk="1" hangingPunct="1">
              <a:lnSpc>
                <a:spcPct val="80000"/>
              </a:lnSpc>
              <a:buClr>
                <a:srgbClr val="FF9900"/>
              </a:buClr>
              <a:buFont typeface="Wingdings 2" pitchFamily="18" charset="2"/>
              <a:buNone/>
            </a:pPr>
            <a:r>
              <a:rPr lang="en-US" sz="3200" i="1" smtClean="0">
                <a:latin typeface="Tahoma" pitchFamily="34" charset="0"/>
                <a:cs typeface="Tahoma" pitchFamily="34" charset="0"/>
              </a:rPr>
              <a:t>As a result of this session,  participants will  be able to</a:t>
            </a:r>
            <a:r>
              <a:rPr lang="en-US" sz="3200" smtClean="0">
                <a:latin typeface="Tahoma" pitchFamily="34" charset="0"/>
                <a:cs typeface="Tahoma" pitchFamily="34" charset="0"/>
              </a:rPr>
              <a:t>…</a:t>
            </a:r>
          </a:p>
          <a:p>
            <a:pPr marL="447675" indent="-382588" eaLnBrk="1" hangingPunct="1">
              <a:lnSpc>
                <a:spcPct val="80000"/>
              </a:lnSpc>
              <a:buClr>
                <a:srgbClr val="FF9900"/>
              </a:buClr>
              <a:buFont typeface="Wingdings 2" pitchFamily="18" charset="2"/>
              <a:buNone/>
            </a:pPr>
            <a:endParaRPr lang="en-US" sz="2000" smtClean="0">
              <a:latin typeface="Tahoma" pitchFamily="34" charset="0"/>
              <a:cs typeface="Tahoma" pitchFamily="34" charset="0"/>
            </a:endParaRPr>
          </a:p>
          <a:p>
            <a:pPr marL="447675" indent="-382588" eaLnBrk="1" hangingPunct="1">
              <a:lnSpc>
                <a:spcPct val="80000"/>
              </a:lnSpc>
              <a:buClr>
                <a:srgbClr val="FF9900"/>
              </a:buClr>
              <a:buFont typeface="Wingdings 2" pitchFamily="18" charset="2"/>
              <a:buChar char=""/>
            </a:pPr>
            <a:r>
              <a:rPr lang="en-US" sz="3200" smtClean="0">
                <a:latin typeface="Tahoma" pitchFamily="34" charset="0"/>
                <a:cs typeface="Tahoma" pitchFamily="34" charset="0"/>
              </a:rPr>
              <a:t>Define tiering and associated terminology</a:t>
            </a:r>
          </a:p>
          <a:p>
            <a:pPr marL="447675" indent="-382588" eaLnBrk="1" hangingPunct="1">
              <a:lnSpc>
                <a:spcPct val="80000"/>
              </a:lnSpc>
              <a:buClr>
                <a:srgbClr val="FF9900"/>
              </a:buClr>
              <a:buFont typeface="Wingdings 2" pitchFamily="18" charset="2"/>
              <a:buChar char=""/>
            </a:pPr>
            <a:r>
              <a:rPr lang="en-US" sz="3200" smtClean="0">
                <a:latin typeface="Tahoma" pitchFamily="34" charset="0"/>
                <a:cs typeface="Tahoma" pitchFamily="34" charset="0"/>
              </a:rPr>
              <a:t>Identify important aspects and concepts of tiering</a:t>
            </a:r>
          </a:p>
          <a:p>
            <a:pPr marL="447675" indent="-382588" eaLnBrk="1" hangingPunct="1">
              <a:lnSpc>
                <a:spcPct val="80000"/>
              </a:lnSpc>
              <a:buClr>
                <a:srgbClr val="FF9900"/>
              </a:buClr>
              <a:buFont typeface="Wingdings 2" pitchFamily="18" charset="2"/>
              <a:buChar char=""/>
            </a:pPr>
            <a:r>
              <a:rPr lang="en-US" sz="3200" smtClean="0">
                <a:latin typeface="Tahoma" pitchFamily="34" charset="0"/>
                <a:cs typeface="Tahoma" pitchFamily="34" charset="0"/>
              </a:rPr>
              <a:t>Consider options for tiering assignments</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04800"/>
            <a:ext cx="7772400" cy="1143000"/>
          </a:xfrm>
        </p:spPr>
        <p:txBody>
          <a:bodyPr/>
          <a:lstStyle/>
          <a:p>
            <a:pPr marL="484188" eaLnBrk="1" hangingPunct="1"/>
            <a:r>
              <a:rPr lang="en-US" sz="4900" smtClean="0">
                <a:solidFill>
                  <a:srgbClr val="FFC000"/>
                </a:solidFill>
                <a:latin typeface="Tahoma" pitchFamily="34" charset="0"/>
                <a:cs typeface="Tahoma" pitchFamily="34" charset="0"/>
              </a:rPr>
              <a:t>What is “Tiering?”</a:t>
            </a:r>
          </a:p>
        </p:txBody>
      </p:sp>
      <p:sp>
        <p:nvSpPr>
          <p:cNvPr id="20482" name="Rectangle 3"/>
          <p:cNvSpPr>
            <a:spLocks noGrp="1" noChangeArrowheads="1"/>
          </p:cNvSpPr>
          <p:nvPr>
            <p:ph type="body" sz="half" idx="1"/>
          </p:nvPr>
        </p:nvSpPr>
        <p:spPr>
          <a:xfrm>
            <a:off x="1066800" y="1676400"/>
            <a:ext cx="7239000" cy="4267200"/>
          </a:xfrm>
        </p:spPr>
        <p:txBody>
          <a:bodyPr/>
          <a:lstStyle/>
          <a:p>
            <a:pPr marL="447675" indent="-382588" eaLnBrk="1" hangingPunct="1">
              <a:lnSpc>
                <a:spcPct val="90000"/>
              </a:lnSpc>
              <a:buFont typeface="Wingdings 2" pitchFamily="18" charset="2"/>
              <a:buNone/>
            </a:pPr>
            <a:r>
              <a:rPr lang="en-US" sz="3600" smtClean="0">
                <a:latin typeface="Tahoma" pitchFamily="34" charset="0"/>
                <a:cs typeface="Tahoma" pitchFamily="34" charset="0"/>
              </a:rPr>
              <a:t>A form of differentiation where:</a:t>
            </a:r>
          </a:p>
          <a:p>
            <a:pPr marL="447675" indent="-382588" eaLnBrk="1" hangingPunct="1">
              <a:lnSpc>
                <a:spcPct val="90000"/>
              </a:lnSpc>
              <a:buFont typeface="Wingdings 2" pitchFamily="18" charset="2"/>
              <a:buNone/>
            </a:pPr>
            <a:endParaRPr lang="en-US" sz="3600" smtClean="0">
              <a:latin typeface="Tahoma" pitchFamily="34" charset="0"/>
              <a:cs typeface="Tahoma" pitchFamily="34" charset="0"/>
            </a:endParaRPr>
          </a:p>
          <a:p>
            <a:pPr marL="447675" indent="-382588" eaLnBrk="1" hangingPunct="1">
              <a:lnSpc>
                <a:spcPct val="90000"/>
              </a:lnSpc>
              <a:buFont typeface="Wingdings 2" pitchFamily="18" charset="2"/>
              <a:buChar char=""/>
            </a:pPr>
            <a:r>
              <a:rPr lang="en-US" sz="3200" smtClean="0">
                <a:latin typeface="Tahoma" pitchFamily="34" charset="0"/>
                <a:cs typeface="Tahoma" pitchFamily="34" charset="0"/>
              </a:rPr>
              <a:t>Two or three levels of the same assignment are presented</a:t>
            </a:r>
          </a:p>
          <a:p>
            <a:pPr marL="447675" indent="-382588" eaLnBrk="1" hangingPunct="1">
              <a:lnSpc>
                <a:spcPct val="90000"/>
              </a:lnSpc>
              <a:buFont typeface="Wingdings 2" pitchFamily="18" charset="2"/>
              <a:buChar char=""/>
            </a:pPr>
            <a:r>
              <a:rPr lang="en-US" sz="3200" smtClean="0">
                <a:latin typeface="Tahoma" pitchFamily="34" charset="0"/>
                <a:cs typeface="Tahoma" pitchFamily="34" charset="0"/>
              </a:rPr>
              <a:t>Levels differ in depth and complexity</a:t>
            </a:r>
          </a:p>
          <a:p>
            <a:pPr marL="447675" indent="-382588" eaLnBrk="1" hangingPunct="1">
              <a:lnSpc>
                <a:spcPct val="90000"/>
              </a:lnSpc>
              <a:buFont typeface="Wingdings 2" pitchFamily="18" charset="2"/>
              <a:buChar char=""/>
            </a:pPr>
            <a:r>
              <a:rPr lang="en-US" sz="3200" smtClean="0">
                <a:latin typeface="Tahoma" pitchFamily="34" charset="0"/>
                <a:cs typeface="Tahoma" pitchFamily="34" charset="0"/>
              </a:rPr>
              <a:t>Students  have the opportunity to actively learn the SAME concept</a:t>
            </a:r>
          </a:p>
          <a:p>
            <a:pPr marL="447675" indent="-382588" eaLnBrk="1" hangingPunct="1">
              <a:lnSpc>
                <a:spcPct val="90000"/>
              </a:lnSpc>
              <a:buFont typeface="Wingdings 2" pitchFamily="18" charset="2"/>
              <a:buNone/>
            </a:pPr>
            <a:endParaRPr lang="en-US" sz="3200" smtClean="0">
              <a:latin typeface="Tahoma" pitchFamily="34" charset="0"/>
              <a:cs typeface="Tahoma" pitchFamily="34" charset="0"/>
            </a:endParaRPr>
          </a:p>
          <a:p>
            <a:pPr marL="447675" indent="-382588" eaLnBrk="1" hangingPunct="1">
              <a:lnSpc>
                <a:spcPct val="90000"/>
              </a:lnSpc>
              <a:buFont typeface="Wingdings 2" pitchFamily="18" charset="2"/>
              <a:buChar char=""/>
            </a:pPr>
            <a:endParaRPr lang="en-US" sz="3200" smtClean="0"/>
          </a:p>
        </p:txBody>
      </p:sp>
      <p:sp>
        <p:nvSpPr>
          <p:cNvPr id="20483" name="AutoShape 7" descr="20040722-14%2520-%2520VA%2520Trip%2520-%2520Stairs%2520in%2520Cape%2520Hatteras%2520Lighthouse,%2520NC">
            <a:hlinkClick r:id="rId3"/>
          </p:cNvPr>
          <p:cNvSpPr>
            <a:spLocks noChangeAspect="1" noChangeArrowheads="1"/>
          </p:cNvSpPr>
          <p:nvPr/>
        </p:nvSpPr>
        <p:spPr bwMode="auto">
          <a:xfrm>
            <a:off x="168275" y="46038"/>
            <a:ext cx="1352550" cy="904875"/>
          </a:xfrm>
          <a:prstGeom prst="rect">
            <a:avLst/>
          </a:prstGeom>
          <a:noFill/>
          <a:ln w="9525">
            <a:noFill/>
            <a:miter lim="800000"/>
            <a:headEnd/>
            <a:tailEnd/>
          </a:ln>
        </p:spPr>
        <p:txBody>
          <a:bodyPr/>
          <a:lstStyle/>
          <a:p>
            <a:endParaRPr lang="en-US"/>
          </a:p>
        </p:txBody>
      </p:sp>
      <p:sp>
        <p:nvSpPr>
          <p:cNvPr id="20484" name="AutoShape 9" descr="20040722-14%2520-%2520VA%2520Trip%2520-%2520Stairs%2520in%2520Cape%2520Hatteras%2520Lighthouse,%2520NC">
            <a:hlinkClick r:id="rId3"/>
          </p:cNvPr>
          <p:cNvSpPr>
            <a:spLocks noChangeAspect="1" noChangeArrowheads="1"/>
          </p:cNvSpPr>
          <p:nvPr/>
        </p:nvSpPr>
        <p:spPr bwMode="auto">
          <a:xfrm>
            <a:off x="3895725" y="2976563"/>
            <a:ext cx="1352550" cy="904875"/>
          </a:xfrm>
          <a:prstGeom prst="rect">
            <a:avLst/>
          </a:prstGeom>
          <a:noFill/>
          <a:ln w="9525">
            <a:noFill/>
            <a:miter lim="800000"/>
            <a:headEnd/>
            <a:tailEnd/>
          </a:ln>
        </p:spPr>
        <p:txBody>
          <a:bodyPr/>
          <a:lstStyle/>
          <a:p>
            <a:endParaRPr lang="en-US"/>
          </a:p>
        </p:txBody>
      </p:sp>
      <p:sp>
        <p:nvSpPr>
          <p:cNvPr id="20485" name="AutoShape 11" descr="20040722-14%2520-%2520VA%2520Trip%2520-%2520Stairs%2520in%2520Cape%2520Hatteras%2520Lighthouse,%2520NC">
            <a:hlinkClick r:id="rId3"/>
          </p:cNvPr>
          <p:cNvSpPr>
            <a:spLocks noChangeAspect="1" noChangeArrowheads="1"/>
          </p:cNvSpPr>
          <p:nvPr/>
        </p:nvSpPr>
        <p:spPr bwMode="auto">
          <a:xfrm>
            <a:off x="3895725" y="2976563"/>
            <a:ext cx="1352550" cy="904875"/>
          </a:xfrm>
          <a:prstGeom prst="rect">
            <a:avLst/>
          </a:prstGeom>
          <a:noFill/>
          <a:ln w="9525">
            <a:noFill/>
            <a:miter lim="800000"/>
            <a:headEnd/>
            <a:tailEnd/>
          </a:ln>
        </p:spPr>
        <p:txBody>
          <a:bodyPr/>
          <a:lstStyle/>
          <a:p>
            <a:endParaRPr lang="en-US"/>
          </a:p>
        </p:txBody>
      </p:sp>
      <p:sp>
        <p:nvSpPr>
          <p:cNvPr id="20486" name="AutoShape 13" descr="stairs-to-heavenuphere">
            <a:hlinkClick r:id="rId4"/>
          </p:cNvPr>
          <p:cNvSpPr>
            <a:spLocks noChangeAspect="1" noChangeArrowheads="1"/>
          </p:cNvSpPr>
          <p:nvPr/>
        </p:nvSpPr>
        <p:spPr bwMode="auto">
          <a:xfrm>
            <a:off x="4000500" y="3000375"/>
            <a:ext cx="1143000" cy="857250"/>
          </a:xfrm>
          <a:prstGeom prst="rect">
            <a:avLst/>
          </a:prstGeom>
          <a:noFill/>
          <a:ln w="9525">
            <a:noFill/>
            <a:miter lim="800000"/>
            <a:headEnd/>
            <a:tailEnd/>
          </a:ln>
        </p:spPr>
        <p:txBody>
          <a:bodyPr/>
          <a:lstStyle/>
          <a:p>
            <a:endParaRPr lang="en-US"/>
          </a:p>
        </p:txBody>
      </p:sp>
      <p:sp>
        <p:nvSpPr>
          <p:cNvPr id="20487" name="AutoShape 15" descr="stairs-to-heavenuphere">
            <a:hlinkClick r:id="rId4"/>
          </p:cNvPr>
          <p:cNvSpPr>
            <a:spLocks noChangeAspect="1" noChangeArrowheads="1"/>
          </p:cNvSpPr>
          <p:nvPr/>
        </p:nvSpPr>
        <p:spPr bwMode="auto">
          <a:xfrm>
            <a:off x="4000500" y="3000375"/>
            <a:ext cx="1143000" cy="857250"/>
          </a:xfrm>
          <a:prstGeom prst="rect">
            <a:avLst/>
          </a:prstGeom>
          <a:noFill/>
          <a:ln w="9525">
            <a:noFill/>
            <a:miter lim="800000"/>
            <a:headEnd/>
            <a:tailEnd/>
          </a:ln>
        </p:spPr>
        <p:txBody>
          <a:bodyPr/>
          <a:lstStyle/>
          <a:p>
            <a:endParaRPr lang="en-US"/>
          </a:p>
        </p:txBody>
      </p:sp>
      <p:sp>
        <p:nvSpPr>
          <p:cNvPr id="20488" name="AutoShape 17" descr="stairs-to-heavenuphere">
            <a:hlinkClick r:id="rId4"/>
          </p:cNvPr>
          <p:cNvSpPr>
            <a:spLocks noChangeAspect="1" noChangeArrowheads="1"/>
          </p:cNvSpPr>
          <p:nvPr/>
        </p:nvSpPr>
        <p:spPr bwMode="auto">
          <a:xfrm>
            <a:off x="4000500" y="3000375"/>
            <a:ext cx="1143000" cy="857250"/>
          </a:xfrm>
          <a:prstGeom prst="rect">
            <a:avLst/>
          </a:prstGeom>
          <a:noFill/>
          <a:ln w="9525">
            <a:noFill/>
            <a:miter lim="800000"/>
            <a:headEnd/>
            <a:tailEnd/>
          </a:ln>
        </p:spPr>
        <p:txBody>
          <a:bodyPr/>
          <a:lstStyle/>
          <a:p>
            <a:endParaRPr lang="en-US"/>
          </a:p>
        </p:txBody>
      </p:sp>
      <p:sp>
        <p:nvSpPr>
          <p:cNvPr id="20489" name="AutoShape 19" descr="stairs-to-heavenuphere">
            <a:hlinkClick r:id="rId4"/>
          </p:cNvPr>
          <p:cNvSpPr>
            <a:spLocks noChangeAspect="1" noChangeArrowheads="1"/>
          </p:cNvSpPr>
          <p:nvPr/>
        </p:nvSpPr>
        <p:spPr bwMode="auto">
          <a:xfrm>
            <a:off x="4000500" y="3000375"/>
            <a:ext cx="1143000" cy="857250"/>
          </a:xfrm>
          <a:prstGeom prst="rect">
            <a:avLst/>
          </a:prstGeom>
          <a:noFill/>
          <a:ln w="9525">
            <a:noFill/>
            <a:miter lim="800000"/>
            <a:headEnd/>
            <a:tailEnd/>
          </a:ln>
        </p:spPr>
        <p:txBody>
          <a:bodyPr/>
          <a:lstStyle/>
          <a:p>
            <a:endParaRPr lang="en-US"/>
          </a:p>
        </p:txBody>
      </p:sp>
      <p:sp>
        <p:nvSpPr>
          <p:cNvPr id="20490" name="AutoShape 21" descr="stairs-to-heavenuphere">
            <a:hlinkClick r:id="rId4"/>
          </p:cNvPr>
          <p:cNvSpPr>
            <a:spLocks noChangeAspect="1" noChangeArrowheads="1"/>
          </p:cNvSpPr>
          <p:nvPr/>
        </p:nvSpPr>
        <p:spPr bwMode="auto">
          <a:xfrm>
            <a:off x="4000500" y="3000375"/>
            <a:ext cx="1143000" cy="857250"/>
          </a:xfrm>
          <a:prstGeom prst="rect">
            <a:avLst/>
          </a:prstGeom>
          <a:noFill/>
          <a:ln w="9525">
            <a:noFill/>
            <a:miter lim="800000"/>
            <a:headEnd/>
            <a:tailEnd/>
          </a:ln>
        </p:spPr>
        <p:txBody>
          <a:bodyPr/>
          <a:lstStyle/>
          <a:p>
            <a:endParaRPr lang="en-US"/>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667000" y="0"/>
            <a:ext cx="4191000" cy="1143000"/>
          </a:xfrm>
        </p:spPr>
        <p:txBody>
          <a:bodyPr/>
          <a:lstStyle/>
          <a:p>
            <a:pPr eaLnBrk="1" hangingPunct="1"/>
            <a:r>
              <a:rPr lang="en-US" smtClean="0">
                <a:solidFill>
                  <a:srgbClr val="FF9933"/>
                </a:solidFill>
                <a:latin typeface="Tahoma" pitchFamily="34" charset="0"/>
                <a:cs typeface="Tahoma" pitchFamily="34" charset="0"/>
              </a:rPr>
              <a:t>Tiering is…</a:t>
            </a:r>
          </a:p>
        </p:txBody>
      </p:sp>
      <p:sp>
        <p:nvSpPr>
          <p:cNvPr id="22530" name="Rectangle 3"/>
          <p:cNvSpPr>
            <a:spLocks noGrp="1" noChangeArrowheads="1"/>
          </p:cNvSpPr>
          <p:nvPr>
            <p:ph sz="half" idx="1"/>
          </p:nvPr>
        </p:nvSpPr>
        <p:spPr>
          <a:xfrm>
            <a:off x="990600" y="1981200"/>
            <a:ext cx="3810000" cy="4191000"/>
          </a:xfrm>
        </p:spPr>
        <p:txBody>
          <a:bodyPr/>
          <a:lstStyle/>
          <a:p>
            <a:pPr marL="447675" indent="-382588" eaLnBrk="1" hangingPunct="1">
              <a:lnSpc>
                <a:spcPct val="90000"/>
              </a:lnSpc>
              <a:buFont typeface="Wingdings 2" pitchFamily="18" charset="2"/>
              <a:buChar char=""/>
            </a:pPr>
            <a:r>
              <a:rPr lang="en-US" sz="2400" smtClean="0">
                <a:latin typeface="Tahoma" pitchFamily="34" charset="0"/>
                <a:cs typeface="Tahoma" pitchFamily="34" charset="0"/>
              </a:rPr>
              <a:t>A </a:t>
            </a:r>
            <a:r>
              <a:rPr lang="en-US" sz="2400" i="1" smtClean="0">
                <a:latin typeface="Tahoma" pitchFamily="34" charset="0"/>
                <a:cs typeface="Tahoma" pitchFamily="34" charset="0"/>
              </a:rPr>
              <a:t>form</a:t>
            </a:r>
            <a:r>
              <a:rPr lang="en-US" sz="2400" smtClean="0">
                <a:latin typeface="Tahoma" pitchFamily="34" charset="0"/>
                <a:cs typeface="Tahoma" pitchFamily="34" charset="0"/>
              </a:rPr>
              <a:t> of  differentiation</a:t>
            </a:r>
          </a:p>
          <a:p>
            <a:pPr marL="447675" indent="-382588" eaLnBrk="1" hangingPunct="1">
              <a:lnSpc>
                <a:spcPct val="90000"/>
              </a:lnSpc>
              <a:buFont typeface="Wingdings 2" pitchFamily="18" charset="2"/>
              <a:buChar char=""/>
            </a:pPr>
            <a:r>
              <a:rPr lang="en-US" sz="2400" smtClean="0">
                <a:latin typeface="Tahoma" pitchFamily="34" charset="0"/>
                <a:cs typeface="Tahoma" pitchFamily="34" charset="0"/>
              </a:rPr>
              <a:t>Differentiation according to readiness, MI, or learning styles</a:t>
            </a:r>
          </a:p>
          <a:p>
            <a:pPr marL="447675" indent="-382588" eaLnBrk="1" hangingPunct="1">
              <a:lnSpc>
                <a:spcPct val="90000"/>
              </a:lnSpc>
              <a:buFont typeface="Wingdings 2" pitchFamily="18" charset="2"/>
              <a:buChar char=""/>
            </a:pPr>
            <a:r>
              <a:rPr lang="en-US" sz="2400" smtClean="0">
                <a:latin typeface="Tahoma" pitchFamily="34" charset="0"/>
                <a:cs typeface="Tahoma" pitchFamily="34" charset="0"/>
              </a:rPr>
              <a:t>Based upon students’ readiness or interest for a particular task</a:t>
            </a:r>
          </a:p>
          <a:p>
            <a:pPr marL="447675" indent="-382588" eaLnBrk="1" hangingPunct="1">
              <a:lnSpc>
                <a:spcPct val="90000"/>
              </a:lnSpc>
              <a:buFont typeface="Wingdings 2" pitchFamily="18" charset="2"/>
              <a:buChar char=""/>
            </a:pPr>
            <a:r>
              <a:rPr lang="en-US" sz="2400" smtClean="0">
                <a:latin typeface="Tahoma" pitchFamily="34" charset="0"/>
                <a:cs typeface="Tahoma" pitchFamily="34" charset="0"/>
              </a:rPr>
              <a:t>Driven by pre-assessment</a:t>
            </a:r>
          </a:p>
        </p:txBody>
      </p:sp>
      <p:sp>
        <p:nvSpPr>
          <p:cNvPr id="22531" name="Rectangle 4"/>
          <p:cNvSpPr>
            <a:spLocks noGrp="1" noChangeArrowheads="1"/>
          </p:cNvSpPr>
          <p:nvPr>
            <p:ph sz="half" idx="2"/>
          </p:nvPr>
        </p:nvSpPr>
        <p:spPr>
          <a:xfrm>
            <a:off x="5029200" y="1981200"/>
            <a:ext cx="3810000" cy="4724400"/>
          </a:xfrm>
        </p:spPr>
        <p:txBody>
          <a:bodyPr/>
          <a:lstStyle/>
          <a:p>
            <a:pPr marL="447675" indent="-382588" eaLnBrk="1" hangingPunct="1">
              <a:lnSpc>
                <a:spcPct val="90000"/>
              </a:lnSpc>
              <a:buFont typeface="Wingdings 2" pitchFamily="18" charset="2"/>
              <a:buChar char=""/>
            </a:pPr>
            <a:r>
              <a:rPr lang="en-US" sz="2400" smtClean="0">
                <a:latin typeface="Tahoma" pitchFamily="34" charset="0"/>
                <a:cs typeface="Tahoma" pitchFamily="34" charset="0"/>
              </a:rPr>
              <a:t>NOT the only kind of differentiation, though it is foundational</a:t>
            </a:r>
          </a:p>
          <a:p>
            <a:pPr marL="447675" indent="-382588" eaLnBrk="1" hangingPunct="1">
              <a:lnSpc>
                <a:spcPct val="90000"/>
              </a:lnSpc>
              <a:buFont typeface="Wingdings 2" pitchFamily="18" charset="2"/>
              <a:buChar char=""/>
            </a:pPr>
            <a:r>
              <a:rPr lang="en-US" sz="2400" smtClean="0">
                <a:latin typeface="Tahoma" pitchFamily="34" charset="0"/>
                <a:cs typeface="Tahoma" pitchFamily="34" charset="0"/>
              </a:rPr>
              <a:t>NOT locking students into “ability boxes” -- groups are </a:t>
            </a:r>
            <a:r>
              <a:rPr lang="en-US" sz="2400" i="1" smtClean="0">
                <a:latin typeface="Tahoma" pitchFamily="34" charset="0"/>
                <a:cs typeface="Tahoma" pitchFamily="34" charset="0"/>
              </a:rPr>
              <a:t>flexible</a:t>
            </a:r>
            <a:r>
              <a:rPr lang="en-US" sz="2400" smtClean="0">
                <a:latin typeface="Tahoma" pitchFamily="34" charset="0"/>
                <a:cs typeface="Tahoma" pitchFamily="34" charset="0"/>
              </a:rPr>
              <a:t> and vary according to the task</a:t>
            </a:r>
          </a:p>
          <a:p>
            <a:pPr marL="447675" indent="-382588" eaLnBrk="1" hangingPunct="1">
              <a:lnSpc>
                <a:spcPct val="90000"/>
              </a:lnSpc>
              <a:buFont typeface="Wingdings 2" pitchFamily="18" charset="2"/>
              <a:buChar char=""/>
            </a:pPr>
            <a:r>
              <a:rPr lang="en-US" sz="2400" smtClean="0">
                <a:latin typeface="Tahoma" pitchFamily="34" charset="0"/>
                <a:cs typeface="Tahoma" pitchFamily="34" charset="0"/>
              </a:rPr>
              <a:t>NOT more work or “better” work for some levels – tasks are </a:t>
            </a:r>
            <a:r>
              <a:rPr lang="en-US" sz="2400" i="1" smtClean="0">
                <a:latin typeface="Tahoma" pitchFamily="34" charset="0"/>
                <a:cs typeface="Tahoma" pitchFamily="34" charset="0"/>
              </a:rPr>
              <a:t>equitable</a:t>
            </a:r>
          </a:p>
        </p:txBody>
      </p:sp>
      <p:pic>
        <p:nvPicPr>
          <p:cNvPr id="22532" name="Picture 9" descr="minilockedbox">
            <a:hlinkClick r:id="rId3"/>
          </p:cNvPr>
          <p:cNvPicPr>
            <a:picLocks noChangeAspect="1" noChangeArrowheads="1"/>
          </p:cNvPicPr>
          <p:nvPr/>
        </p:nvPicPr>
        <p:blipFill>
          <a:blip r:embed="rId4"/>
          <a:srcRect/>
          <a:stretch>
            <a:fillRect/>
          </a:stretch>
        </p:blipFill>
        <p:spPr bwMode="auto">
          <a:xfrm>
            <a:off x="6858000" y="381000"/>
            <a:ext cx="1524000" cy="1212850"/>
          </a:xfrm>
          <a:prstGeom prst="rect">
            <a:avLst/>
          </a:prstGeom>
          <a:noFill/>
          <a:ln w="9525">
            <a:noFill/>
            <a:miter lim="800000"/>
            <a:headEnd/>
            <a:tailEnd/>
          </a:ln>
        </p:spPr>
      </p:pic>
      <p:pic>
        <p:nvPicPr>
          <p:cNvPr id="22533" name="Picture 13" descr="http://www.trendir.com/archives/europa-stairways-storey-stairs.jpg"/>
          <p:cNvPicPr>
            <a:picLocks noChangeAspect="1" noChangeArrowheads="1"/>
          </p:cNvPicPr>
          <p:nvPr/>
        </p:nvPicPr>
        <p:blipFill>
          <a:blip r:embed="rId5"/>
          <a:srcRect/>
          <a:stretch>
            <a:fillRect/>
          </a:stretch>
        </p:blipFill>
        <p:spPr bwMode="auto">
          <a:xfrm>
            <a:off x="1143000" y="457200"/>
            <a:ext cx="1600200" cy="1295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066800" y="304800"/>
            <a:ext cx="7772400" cy="1371600"/>
          </a:xfrm>
        </p:spPr>
        <p:txBody>
          <a:bodyPr/>
          <a:lstStyle/>
          <a:p>
            <a:pPr marL="484188" eaLnBrk="1" hangingPunct="1"/>
            <a:r>
              <a:rPr lang="en-US" smtClean="0">
                <a:solidFill>
                  <a:srgbClr val="FFC000"/>
                </a:solidFill>
                <a:latin typeface="Tahoma" pitchFamily="34" charset="0"/>
                <a:cs typeface="Tahoma" pitchFamily="34" charset="0"/>
              </a:rPr>
              <a:t>When tiering assignments, a teacher…</a:t>
            </a:r>
          </a:p>
        </p:txBody>
      </p:sp>
      <p:sp>
        <p:nvSpPr>
          <p:cNvPr id="24578" name="Rectangle 3"/>
          <p:cNvSpPr>
            <a:spLocks noGrp="1" noChangeArrowheads="1"/>
          </p:cNvSpPr>
          <p:nvPr>
            <p:ph sz="quarter" idx="1"/>
          </p:nvPr>
        </p:nvSpPr>
        <p:spPr>
          <a:xfrm>
            <a:off x="1066800" y="1676400"/>
            <a:ext cx="7772400" cy="5029200"/>
          </a:xfrm>
        </p:spPr>
        <p:txBody>
          <a:bodyPr/>
          <a:lstStyle/>
          <a:p>
            <a:pPr marL="447675" indent="-382588" eaLnBrk="1" hangingPunct="1">
              <a:lnSpc>
                <a:spcPct val="90000"/>
              </a:lnSpc>
              <a:buFont typeface="Wingdings 2" pitchFamily="18" charset="2"/>
              <a:buChar char=""/>
            </a:pPr>
            <a:r>
              <a:rPr lang="en-US" sz="2800" smtClean="0">
                <a:latin typeface="Tahoma" pitchFamily="34" charset="0"/>
                <a:cs typeface="Tahoma" pitchFamily="34" charset="0"/>
              </a:rPr>
              <a:t>Selects learning goals</a:t>
            </a:r>
          </a:p>
          <a:p>
            <a:pPr marL="447675" indent="-382588" eaLnBrk="1" hangingPunct="1">
              <a:lnSpc>
                <a:spcPct val="90000"/>
              </a:lnSpc>
              <a:buFont typeface="Wingdings 2" pitchFamily="18" charset="2"/>
              <a:buChar char=""/>
            </a:pPr>
            <a:r>
              <a:rPr lang="en-US" sz="2800" smtClean="0">
                <a:latin typeface="Tahoma" pitchFamily="34" charset="0"/>
                <a:cs typeface="Tahoma" pitchFamily="34" charset="0"/>
              </a:rPr>
              <a:t>Pre-assesses students’ grasp of those goals</a:t>
            </a:r>
          </a:p>
          <a:p>
            <a:pPr marL="447675" indent="-382588" eaLnBrk="1" hangingPunct="1">
              <a:lnSpc>
                <a:spcPct val="90000"/>
              </a:lnSpc>
              <a:buFont typeface="Wingdings 2" pitchFamily="18" charset="2"/>
              <a:buChar char=""/>
            </a:pPr>
            <a:r>
              <a:rPr lang="en-US" sz="2800" smtClean="0">
                <a:latin typeface="Tahoma" pitchFamily="34" charset="0"/>
                <a:cs typeface="Tahoma" pitchFamily="34" charset="0"/>
              </a:rPr>
              <a:t>Designs several equally </a:t>
            </a:r>
            <a:r>
              <a:rPr lang="en-US" sz="2800" i="1" smtClean="0">
                <a:latin typeface="Tahoma" pitchFamily="34" charset="0"/>
                <a:cs typeface="Tahoma" pitchFamily="34" charset="0"/>
              </a:rPr>
              <a:t>respectable</a:t>
            </a:r>
            <a:r>
              <a:rPr lang="en-US" sz="2800" smtClean="0">
                <a:latin typeface="Tahoma" pitchFamily="34" charset="0"/>
                <a:cs typeface="Tahoma" pitchFamily="34" charset="0"/>
              </a:rPr>
              <a:t> tasks</a:t>
            </a:r>
          </a:p>
          <a:p>
            <a:pPr marL="1104900" lvl="2" eaLnBrk="1" hangingPunct="1">
              <a:lnSpc>
                <a:spcPct val="90000"/>
              </a:lnSpc>
              <a:buFont typeface="Wingdings 2" pitchFamily="18" charset="2"/>
              <a:buChar char=""/>
            </a:pPr>
            <a:r>
              <a:rPr lang="en-US" smtClean="0">
                <a:latin typeface="Tahoma" pitchFamily="34" charset="0"/>
                <a:cs typeface="Tahoma" pitchFamily="34" charset="0"/>
              </a:rPr>
              <a:t>To meet those same learning goals</a:t>
            </a:r>
          </a:p>
          <a:p>
            <a:pPr marL="1104900" lvl="2" eaLnBrk="1" hangingPunct="1">
              <a:lnSpc>
                <a:spcPct val="90000"/>
              </a:lnSpc>
              <a:buFont typeface="Wingdings 2" pitchFamily="18" charset="2"/>
              <a:buChar char=""/>
            </a:pPr>
            <a:r>
              <a:rPr lang="en-US" smtClean="0">
                <a:latin typeface="Tahoma" pitchFamily="34" charset="0"/>
                <a:cs typeface="Tahoma" pitchFamily="34" charset="0"/>
              </a:rPr>
              <a:t>With varying degrees of challenge and support</a:t>
            </a:r>
          </a:p>
          <a:p>
            <a:pPr marL="447675" indent="-382588" eaLnBrk="1" hangingPunct="1">
              <a:lnSpc>
                <a:spcPct val="90000"/>
              </a:lnSpc>
              <a:buFont typeface="Wingdings 2" pitchFamily="18" charset="2"/>
              <a:buChar char=""/>
            </a:pPr>
            <a:r>
              <a:rPr lang="en-US" sz="2800" smtClean="0">
                <a:latin typeface="Tahoma" pitchFamily="34" charset="0"/>
                <a:cs typeface="Tahoma" pitchFamily="34" charset="0"/>
              </a:rPr>
              <a:t>Infuses challenge and support into the task’s…</a:t>
            </a:r>
          </a:p>
          <a:p>
            <a:pPr marL="1104900" lvl="2" eaLnBrk="1" hangingPunct="1">
              <a:lnSpc>
                <a:spcPct val="90000"/>
              </a:lnSpc>
              <a:buFont typeface="Wingdings 2" pitchFamily="18" charset="2"/>
              <a:buChar char=""/>
            </a:pPr>
            <a:r>
              <a:rPr lang="en-US" smtClean="0">
                <a:latin typeface="Tahoma" pitchFamily="34" charset="0"/>
                <a:cs typeface="Tahoma" pitchFamily="34" charset="0"/>
              </a:rPr>
              <a:t>Content </a:t>
            </a:r>
            <a:r>
              <a:rPr lang="en-US" smtClean="0">
                <a:solidFill>
                  <a:srgbClr val="FF9900"/>
                </a:solidFill>
                <a:latin typeface="Tahoma" pitchFamily="34" charset="0"/>
                <a:cs typeface="Tahoma" pitchFamily="34" charset="0"/>
              </a:rPr>
              <a:t>(What the students learning about?)</a:t>
            </a:r>
          </a:p>
          <a:p>
            <a:pPr marL="1104900" lvl="2" eaLnBrk="1" hangingPunct="1">
              <a:lnSpc>
                <a:spcPct val="90000"/>
              </a:lnSpc>
              <a:buFont typeface="Wingdings 2" pitchFamily="18" charset="2"/>
              <a:buChar char=""/>
            </a:pPr>
            <a:r>
              <a:rPr lang="en-US" smtClean="0">
                <a:latin typeface="Tahoma" pitchFamily="34" charset="0"/>
                <a:cs typeface="Tahoma" pitchFamily="34" charset="0"/>
              </a:rPr>
              <a:t>Process </a:t>
            </a:r>
            <a:r>
              <a:rPr lang="en-US" smtClean="0">
                <a:solidFill>
                  <a:srgbClr val="FF9900"/>
                </a:solidFill>
                <a:latin typeface="Tahoma" pitchFamily="34" charset="0"/>
                <a:cs typeface="Tahoma" pitchFamily="34" charset="0"/>
              </a:rPr>
              <a:t>(What  level of thinking is required?)</a:t>
            </a:r>
          </a:p>
          <a:p>
            <a:pPr marL="1104900" lvl="2" eaLnBrk="1" hangingPunct="1">
              <a:lnSpc>
                <a:spcPct val="90000"/>
              </a:lnSpc>
              <a:buFont typeface="Wingdings 2" pitchFamily="18" charset="2"/>
              <a:buChar char=""/>
            </a:pPr>
            <a:r>
              <a:rPr lang="en-US" smtClean="0">
                <a:latin typeface="Tahoma" pitchFamily="34" charset="0"/>
                <a:cs typeface="Tahoma" pitchFamily="34" charset="0"/>
              </a:rPr>
              <a:t>Product </a:t>
            </a:r>
            <a:r>
              <a:rPr lang="en-US" smtClean="0">
                <a:solidFill>
                  <a:srgbClr val="FF9900"/>
                </a:solidFill>
                <a:latin typeface="Tahoma" pitchFamily="34" charset="0"/>
                <a:cs typeface="Tahoma" pitchFamily="34" charset="0"/>
              </a:rPr>
              <a:t>(How will the results of the learning be     represented and assessed?)</a:t>
            </a: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81000" y="609600"/>
            <a:ext cx="8229600" cy="5181600"/>
          </a:xfrm>
        </p:spPr>
        <p:txBody>
          <a:bodyPr>
            <a:noAutofit/>
          </a:bodyPr>
          <a:lstStyle/>
          <a:p>
            <a:pPr eaLnBrk="1" fontAlgn="auto" hangingPunct="1">
              <a:spcAft>
                <a:spcPts val="0"/>
              </a:spcAft>
              <a:buFont typeface="Wingdings 2"/>
              <a:buNone/>
              <a:defRPr/>
            </a:pPr>
            <a:r>
              <a:rPr lang="en-US" sz="4400" cap="none" dirty="0" smtClean="0">
                <a:solidFill>
                  <a:srgbClr val="FFC000"/>
                </a:solidFill>
                <a:latin typeface="Tahoma" pitchFamily="34" charset="0"/>
                <a:cs typeface="Tahoma" pitchFamily="34" charset="0"/>
              </a:rPr>
              <a:t>Key Principle</a:t>
            </a:r>
            <a:r>
              <a:rPr lang="en-US" sz="4400" dirty="0" smtClean="0">
                <a:solidFill>
                  <a:srgbClr val="FFC000"/>
                </a:solidFill>
                <a:latin typeface="Tahoma" pitchFamily="34" charset="0"/>
                <a:cs typeface="Tahoma" pitchFamily="34" charset="0"/>
              </a:rPr>
              <a:t>:</a:t>
            </a:r>
            <a:r>
              <a:rPr lang="en-US" sz="3200" dirty="0" smtClean="0">
                <a:solidFill>
                  <a:schemeClr val="accent1">
                    <a:tint val="83000"/>
                    <a:satMod val="150000"/>
                  </a:schemeClr>
                </a:solidFill>
                <a:latin typeface="Tahoma" pitchFamily="34" charset="0"/>
                <a:cs typeface="Tahoma" pitchFamily="34" charset="0"/>
              </a:rPr>
              <a:t/>
            </a:r>
            <a:br>
              <a:rPr lang="en-US" sz="3200" dirty="0" smtClean="0">
                <a:solidFill>
                  <a:schemeClr val="accent1">
                    <a:tint val="83000"/>
                    <a:satMod val="150000"/>
                  </a:schemeClr>
                </a:solidFill>
                <a:latin typeface="Tahoma" pitchFamily="34" charset="0"/>
                <a:cs typeface="Tahoma" pitchFamily="34" charset="0"/>
              </a:rPr>
            </a:br>
            <a:endParaRPr lang="en-US" sz="3200" dirty="0" smtClean="0">
              <a:solidFill>
                <a:schemeClr val="accent1">
                  <a:tint val="83000"/>
                  <a:satMod val="150000"/>
                </a:schemeClr>
              </a:solidFill>
              <a:latin typeface="Tahoma" pitchFamily="34" charset="0"/>
              <a:cs typeface="Tahoma" pitchFamily="34" charset="0"/>
            </a:endParaRPr>
          </a:p>
          <a:p>
            <a:pPr eaLnBrk="1" fontAlgn="auto" hangingPunct="1">
              <a:spcAft>
                <a:spcPts val="0"/>
              </a:spcAft>
              <a:buFont typeface="Wingdings 2"/>
              <a:buNone/>
              <a:defRPr/>
            </a:pPr>
            <a:r>
              <a:rPr lang="en-US" sz="3200" dirty="0" smtClean="0">
                <a:solidFill>
                  <a:schemeClr val="accent1">
                    <a:tint val="83000"/>
                    <a:satMod val="150000"/>
                  </a:schemeClr>
                </a:solidFill>
                <a:latin typeface="Tahoma" pitchFamily="34" charset="0"/>
                <a:cs typeface="Tahoma" pitchFamily="34" charset="0"/>
              </a:rPr>
              <a:t/>
            </a:r>
            <a:br>
              <a:rPr lang="en-US" sz="3200" dirty="0" smtClean="0">
                <a:solidFill>
                  <a:schemeClr val="accent1">
                    <a:tint val="83000"/>
                    <a:satMod val="150000"/>
                  </a:schemeClr>
                </a:solidFill>
                <a:latin typeface="Tahoma" pitchFamily="34" charset="0"/>
                <a:cs typeface="Tahoma" pitchFamily="34" charset="0"/>
              </a:rPr>
            </a:br>
            <a:r>
              <a:rPr lang="en-US" sz="3200" b="0" cap="none" dirty="0" err="1" smtClean="0">
                <a:solidFill>
                  <a:srgbClr val="FFC000"/>
                </a:solidFill>
                <a:latin typeface="Tahoma" pitchFamily="34" charset="0"/>
                <a:cs typeface="Tahoma" pitchFamily="34" charset="0"/>
              </a:rPr>
              <a:t>Tiering</a:t>
            </a:r>
            <a:r>
              <a:rPr lang="en-US" sz="3200" b="0" cap="none" dirty="0" smtClean="0">
                <a:solidFill>
                  <a:srgbClr val="FFC000"/>
                </a:solidFill>
                <a:latin typeface="Tahoma" pitchFamily="34" charset="0"/>
                <a:cs typeface="Tahoma" pitchFamily="34" charset="0"/>
              </a:rPr>
              <a:t> relies on information gathered about students’ readiness to deal with specific things they need to know, understand, and be able to do.</a:t>
            </a:r>
            <a:endParaRPr lang="en-US" sz="3200" b="0" dirty="0">
              <a:solidFill>
                <a:srgbClr val="FFC000"/>
              </a:solidFill>
            </a:endParaRPr>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Title 1"/>
          <p:cNvSpPr>
            <a:spLocks noGrp="1"/>
          </p:cNvSpPr>
          <p:nvPr>
            <p:ph type="title"/>
          </p:nvPr>
        </p:nvSpPr>
        <p:spPr>
          <a:xfrm>
            <a:off x="301625" y="228600"/>
            <a:ext cx="8534400" cy="758825"/>
          </a:xfrm>
        </p:spPr>
        <p:txBody>
          <a:bodyPr/>
          <a:lstStyle/>
          <a:p>
            <a:pPr eaLnBrk="1" hangingPunct="1"/>
            <a:r>
              <a:rPr lang="en-US" b="1" smtClean="0">
                <a:solidFill>
                  <a:srgbClr val="FFC000"/>
                </a:solidFill>
              </a:rPr>
              <a:t>To Tier,,,,or ( you know how it goes,,,)</a:t>
            </a:r>
          </a:p>
        </p:txBody>
      </p:sp>
      <p:sp>
        <p:nvSpPr>
          <p:cNvPr id="3" name="Content Placeholder 2"/>
          <p:cNvSpPr>
            <a:spLocks noGrp="1"/>
          </p:cNvSpPr>
          <p:nvPr>
            <p:ph sz="half" idx="1"/>
          </p:nvPr>
        </p:nvSpPr>
        <p:spPr>
          <a:xfrm>
            <a:off x="301625" y="1371600"/>
            <a:ext cx="4038600" cy="4681538"/>
          </a:xfrm>
        </p:spPr>
        <p:txBody>
          <a:bodyPr>
            <a:normAutofit lnSpcReduction="10000"/>
          </a:bodyPr>
          <a:lstStyle/>
          <a:p>
            <a:pPr marL="274320" indent="-274320" eaLnBrk="1" fontAlgn="auto" hangingPunct="1">
              <a:spcAft>
                <a:spcPts val="0"/>
              </a:spcAft>
              <a:buFont typeface="Wingdings 2"/>
              <a:buChar char=""/>
              <a:defRPr/>
            </a:pPr>
            <a:r>
              <a:rPr lang="en-US" dirty="0" smtClean="0"/>
              <a:t>When some students need additional time to master a skill or content</a:t>
            </a:r>
          </a:p>
          <a:p>
            <a:pPr marL="274320" indent="-274320" eaLnBrk="1" fontAlgn="auto" hangingPunct="1">
              <a:spcAft>
                <a:spcPts val="0"/>
              </a:spcAft>
              <a:buFont typeface="Wingdings 2"/>
              <a:buChar char=""/>
              <a:defRPr/>
            </a:pPr>
            <a:r>
              <a:rPr lang="en-US" dirty="0" smtClean="0"/>
              <a:t>When activities can be matched by resources and readiness</a:t>
            </a:r>
          </a:p>
          <a:p>
            <a:pPr marL="274320" indent="-274320" eaLnBrk="1" fontAlgn="auto" hangingPunct="1">
              <a:spcAft>
                <a:spcPts val="0"/>
              </a:spcAft>
              <a:buFont typeface="Wingdings 2"/>
              <a:buChar char=""/>
              <a:defRPr/>
            </a:pPr>
            <a:r>
              <a:rPr lang="en-US" dirty="0" smtClean="0"/>
              <a:t>When outcomes can be achieved through basic and advanced work</a:t>
            </a:r>
          </a:p>
          <a:p>
            <a:pPr marL="274320" indent="-274320" eaLnBrk="1" fontAlgn="auto" hangingPunct="1">
              <a:spcAft>
                <a:spcPts val="0"/>
              </a:spcAft>
              <a:buFont typeface="Wingdings 2"/>
              <a:buChar char=""/>
              <a:defRPr/>
            </a:pPr>
            <a:r>
              <a:rPr lang="en-US" dirty="0" smtClean="0"/>
              <a:t>When outcomes can be demonstrated in more than one way</a:t>
            </a:r>
          </a:p>
          <a:p>
            <a:pPr marL="274320" indent="-274320" eaLnBrk="1" fontAlgn="auto" hangingPunct="1">
              <a:spcAft>
                <a:spcPts val="0"/>
              </a:spcAft>
              <a:buFont typeface="Wingdings 2"/>
              <a:buChar char=""/>
              <a:defRPr/>
            </a:pPr>
            <a:endParaRPr lang="en-US" dirty="0"/>
          </a:p>
        </p:txBody>
      </p:sp>
      <p:sp>
        <p:nvSpPr>
          <p:cNvPr id="4" name="Content Placeholder 3"/>
          <p:cNvSpPr>
            <a:spLocks noGrp="1"/>
          </p:cNvSpPr>
          <p:nvPr>
            <p:ph sz="half" idx="2"/>
          </p:nvPr>
        </p:nvSpPr>
        <p:spPr>
          <a:xfrm>
            <a:off x="4191000" y="1371600"/>
            <a:ext cx="4648200" cy="4681538"/>
          </a:xfrm>
        </p:spPr>
        <p:txBody>
          <a:bodyPr>
            <a:normAutofit lnSpcReduction="10000"/>
          </a:bodyPr>
          <a:lstStyle/>
          <a:p>
            <a:pPr marL="274320" indent="-274320" eaLnBrk="1" fontAlgn="auto" hangingPunct="1">
              <a:spcAft>
                <a:spcPts val="0"/>
              </a:spcAft>
              <a:buFont typeface="Wingdings 2"/>
              <a:buNone/>
              <a:defRPr/>
            </a:pPr>
            <a:r>
              <a:rPr lang="en-US" dirty="0" smtClean="0"/>
              <a:t>    </a:t>
            </a:r>
          </a:p>
          <a:p>
            <a:pPr marL="274320" indent="-274320" eaLnBrk="1" fontAlgn="auto" hangingPunct="1">
              <a:spcAft>
                <a:spcPts val="0"/>
              </a:spcAft>
              <a:buFont typeface="Wingdings 2"/>
              <a:buNone/>
              <a:defRPr/>
            </a:pPr>
            <a:endParaRPr lang="en-US" i="1" dirty="0" smtClean="0"/>
          </a:p>
          <a:p>
            <a:pPr marL="274320" indent="-274320" eaLnBrk="1" fontAlgn="auto" hangingPunct="1">
              <a:spcAft>
                <a:spcPts val="0"/>
              </a:spcAft>
              <a:buFont typeface="Wingdings 2"/>
              <a:buNone/>
              <a:defRPr/>
            </a:pPr>
            <a:endParaRPr lang="en-US" i="1" dirty="0" smtClean="0"/>
          </a:p>
          <a:p>
            <a:pPr marL="274320" indent="-274320" algn="r" eaLnBrk="1" fontAlgn="auto" hangingPunct="1">
              <a:spcAft>
                <a:spcPts val="0"/>
              </a:spcAft>
              <a:buFont typeface="Wingdings 2"/>
              <a:buNone/>
              <a:defRPr/>
            </a:pPr>
            <a:r>
              <a:rPr lang="en-US" i="1" dirty="0" smtClean="0"/>
              <a:t>    Start with a task and work your way up,,,,,, What do you want your students to know and be able to do?</a:t>
            </a:r>
            <a:endParaRPr lang="en-US" i="1" dirty="0"/>
          </a:p>
        </p:txBody>
      </p:sp>
      <p:pic>
        <p:nvPicPr>
          <p:cNvPr id="28676" name="Picture 2" descr="C:\Documents and Settings\Fred\Local Settings\Temporary Internet Files\Content.IE5\CIPY79K3\MCj02958590000[1].wmf"/>
          <p:cNvPicPr>
            <a:picLocks noChangeAspect="1" noChangeArrowheads="1"/>
          </p:cNvPicPr>
          <p:nvPr/>
        </p:nvPicPr>
        <p:blipFill>
          <a:blip r:embed="rId2"/>
          <a:srcRect/>
          <a:stretch>
            <a:fillRect/>
          </a:stretch>
        </p:blipFill>
        <p:spPr bwMode="auto">
          <a:xfrm>
            <a:off x="6705600" y="4495800"/>
            <a:ext cx="2163763" cy="187166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066800" y="304800"/>
            <a:ext cx="7772400" cy="1371600"/>
          </a:xfrm>
        </p:spPr>
        <p:txBody>
          <a:bodyPr/>
          <a:lstStyle/>
          <a:p>
            <a:pPr eaLnBrk="1" hangingPunct="1"/>
            <a:r>
              <a:rPr lang="en-US" smtClean="0">
                <a:solidFill>
                  <a:srgbClr val="FFC000"/>
                </a:solidFill>
                <a:latin typeface="Tahoma" pitchFamily="34" charset="0"/>
                <a:cs typeface="Tahoma" pitchFamily="34" charset="0"/>
              </a:rPr>
              <a:t>Tiered assignments are usually created based on…</a:t>
            </a:r>
          </a:p>
        </p:txBody>
      </p:sp>
      <p:sp>
        <p:nvSpPr>
          <p:cNvPr id="29698" name="Rectangle 3"/>
          <p:cNvSpPr>
            <a:spLocks noGrp="1" noChangeArrowheads="1"/>
          </p:cNvSpPr>
          <p:nvPr>
            <p:ph sz="half" idx="1"/>
          </p:nvPr>
        </p:nvSpPr>
        <p:spPr>
          <a:xfrm>
            <a:off x="1066800" y="1676400"/>
            <a:ext cx="3810000" cy="4876800"/>
          </a:xfrm>
        </p:spPr>
        <p:txBody>
          <a:bodyPr/>
          <a:lstStyle/>
          <a:p>
            <a:pPr marL="447675" indent="-382588" eaLnBrk="1" hangingPunct="1">
              <a:buFont typeface="Wingdings 2" pitchFamily="18" charset="2"/>
              <a:buChar char=""/>
            </a:pPr>
            <a:r>
              <a:rPr lang="en-US" sz="2800" smtClean="0">
                <a:latin typeface="Tahoma" pitchFamily="34" charset="0"/>
                <a:cs typeface="Tahoma" pitchFamily="34" charset="0"/>
              </a:rPr>
              <a:t>Student Readiness for a Skill</a:t>
            </a:r>
          </a:p>
          <a:p>
            <a:pPr marL="822325" lvl="1" eaLnBrk="1" hangingPunct="1">
              <a:buFont typeface="Verdana" pitchFamily="34" charset="0"/>
              <a:buChar char="›"/>
            </a:pPr>
            <a:r>
              <a:rPr lang="en-US" sz="2800" smtClean="0">
                <a:latin typeface="Tahoma" pitchFamily="34" charset="0"/>
                <a:cs typeface="Tahoma" pitchFamily="34" charset="0"/>
              </a:rPr>
              <a:t>Pre-assessment determines level of readiness</a:t>
            </a:r>
          </a:p>
          <a:p>
            <a:pPr marL="822325" lvl="1" eaLnBrk="1" hangingPunct="1">
              <a:buFont typeface="Verdana" pitchFamily="34" charset="0"/>
              <a:buChar char="›"/>
            </a:pPr>
            <a:r>
              <a:rPr lang="en-US" sz="2800" smtClean="0">
                <a:latin typeface="Tahoma" pitchFamily="34" charset="0"/>
                <a:cs typeface="Tahoma" pitchFamily="34" charset="0"/>
              </a:rPr>
              <a:t>Tiers reflect differences in critical thinking level or complexity</a:t>
            </a:r>
          </a:p>
          <a:p>
            <a:pPr marL="447675" indent="-382588" eaLnBrk="1" hangingPunct="1">
              <a:buFont typeface="Wingdings 2" pitchFamily="18" charset="2"/>
              <a:buChar char=""/>
            </a:pPr>
            <a:endParaRPr lang="en-US" smtClean="0">
              <a:latin typeface="Tahoma" pitchFamily="34" charset="0"/>
              <a:cs typeface="Tahoma" pitchFamily="34" charset="0"/>
            </a:endParaRPr>
          </a:p>
        </p:txBody>
      </p:sp>
      <p:sp>
        <p:nvSpPr>
          <p:cNvPr id="29699" name="Rectangle 4"/>
          <p:cNvSpPr>
            <a:spLocks noGrp="1" noChangeArrowheads="1"/>
          </p:cNvSpPr>
          <p:nvPr>
            <p:ph sz="half" idx="2"/>
          </p:nvPr>
        </p:nvSpPr>
        <p:spPr>
          <a:xfrm>
            <a:off x="5029200" y="1752600"/>
            <a:ext cx="3810000" cy="4876800"/>
          </a:xfrm>
        </p:spPr>
        <p:txBody>
          <a:bodyPr/>
          <a:lstStyle/>
          <a:p>
            <a:pPr marL="447675" indent="-382588" eaLnBrk="1" hangingPunct="1">
              <a:lnSpc>
                <a:spcPct val="90000"/>
              </a:lnSpc>
              <a:buFont typeface="Wingdings 2" pitchFamily="18" charset="2"/>
              <a:buChar char=""/>
            </a:pPr>
            <a:r>
              <a:rPr lang="en-US" smtClean="0">
                <a:latin typeface="Tahoma" pitchFamily="34" charset="0"/>
                <a:cs typeface="Tahoma" pitchFamily="34" charset="0"/>
              </a:rPr>
              <a:t>Multiple Intelligences or Learning Styles</a:t>
            </a:r>
          </a:p>
          <a:p>
            <a:pPr marL="822325" lvl="1" eaLnBrk="1" hangingPunct="1">
              <a:lnSpc>
                <a:spcPct val="90000"/>
              </a:lnSpc>
              <a:buFont typeface="Verdana" pitchFamily="34" charset="0"/>
              <a:buChar char="›"/>
            </a:pPr>
            <a:r>
              <a:rPr lang="en-US" sz="2800" smtClean="0">
                <a:latin typeface="Tahoma" pitchFamily="34" charset="0"/>
                <a:cs typeface="Tahoma" pitchFamily="34" charset="0"/>
              </a:rPr>
              <a:t>Tiers reflect differences in interest or learning preference</a:t>
            </a:r>
          </a:p>
        </p:txBody>
      </p:sp>
    </p:spTree>
  </p:cSld>
  <p:clrMapOvr>
    <a:masterClrMapping/>
  </p:clrMapOvr>
  <p:transition spd="med">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912</TotalTime>
  <Words>933</Words>
  <Application>Microsoft Office PowerPoint</Application>
  <PresentationFormat>On-screen Show (4:3)</PresentationFormat>
  <Paragraphs>186</Paragraphs>
  <Slides>25</Slides>
  <Notes>12</Notes>
  <HiddenSlides>0</HiddenSlides>
  <MMClips>0</MMClips>
  <ScaleCrop>false</ScaleCrop>
  <HeadingPairs>
    <vt:vector size="6" baseType="variant">
      <vt:variant>
        <vt:lpstr>Fonts Used</vt:lpstr>
      </vt:variant>
      <vt:variant>
        <vt:i4>13</vt:i4>
      </vt:variant>
      <vt:variant>
        <vt:lpstr>Design Template</vt:lpstr>
      </vt:variant>
      <vt:variant>
        <vt:i4>12</vt:i4>
      </vt:variant>
      <vt:variant>
        <vt:lpstr>Slide Titles</vt:lpstr>
      </vt:variant>
      <vt:variant>
        <vt:i4>25</vt:i4>
      </vt:variant>
    </vt:vector>
  </HeadingPairs>
  <TitlesOfParts>
    <vt:vector size="50" baseType="lpstr">
      <vt:lpstr>Cooper Black</vt:lpstr>
      <vt:lpstr>Arial</vt:lpstr>
      <vt:lpstr>Calibri</vt:lpstr>
      <vt:lpstr>Wingdings 2</vt:lpstr>
      <vt:lpstr>Wingdings</vt:lpstr>
      <vt:lpstr>Times New Roman</vt:lpstr>
      <vt:lpstr>Tahoma</vt:lpstr>
      <vt:lpstr>Verdana</vt:lpstr>
      <vt:lpstr>Constantia</vt:lpstr>
      <vt:lpstr>Comic Sans MS</vt:lpstr>
      <vt:lpstr>Candara</vt:lpstr>
      <vt:lpstr>Century Gothic</vt:lpstr>
      <vt:lpstr>BRADDON</vt:lpstr>
      <vt:lpstr>Civic</vt:lpstr>
      <vt:lpstr>Civic</vt:lpstr>
      <vt:lpstr>Civic</vt:lpstr>
      <vt:lpstr>Civic</vt:lpstr>
      <vt:lpstr>Civic</vt:lpstr>
      <vt:lpstr>Civic</vt:lpstr>
      <vt:lpstr>Civic</vt:lpstr>
      <vt:lpstr>Civic</vt:lpstr>
      <vt:lpstr>Civic</vt:lpstr>
      <vt:lpstr>Civic</vt:lpstr>
      <vt:lpstr>Civic</vt:lpstr>
      <vt:lpstr>Civic</vt:lpstr>
      <vt:lpstr>Slide 1</vt:lpstr>
      <vt:lpstr>Slide 2</vt:lpstr>
      <vt:lpstr>Outcomes</vt:lpstr>
      <vt:lpstr>What is “Tiering?”</vt:lpstr>
      <vt:lpstr>Tiering is…</vt:lpstr>
      <vt:lpstr>When tiering assignments, a teacher…</vt:lpstr>
      <vt:lpstr>Slide 7</vt:lpstr>
      <vt:lpstr>To Tier,,,,or ( you know how it goes,,,)</vt:lpstr>
      <vt:lpstr>Tiered assignments are usually created based on…</vt:lpstr>
      <vt:lpstr>When tiering, you should be teaching the same objectives to all students, content mastery should take the same amount of time, and, most importantly, each student should be challenged to do his/her best at whatever level he/she is performing.</vt:lpstr>
      <vt:lpstr>Respectful Tasks are</vt:lpstr>
      <vt:lpstr>Slide 12</vt:lpstr>
      <vt:lpstr>Slide 13</vt:lpstr>
      <vt:lpstr>Features of Tiered Lessons Based on Readiness</vt:lpstr>
      <vt:lpstr>Slide 15</vt:lpstr>
      <vt:lpstr>Slide 16</vt:lpstr>
      <vt:lpstr>Tiered Lessons Based on Learning Style, Multiple Intelligences</vt:lpstr>
      <vt:lpstr>Slide 18</vt:lpstr>
      <vt:lpstr>Be consistent.  Be sure everyone knows the rules in advance and that they are presented in clear, written form.</vt:lpstr>
      <vt:lpstr>From Theory to Practice</vt:lpstr>
      <vt:lpstr>Slide 21</vt:lpstr>
      <vt:lpstr>Next steps…</vt:lpstr>
      <vt:lpstr>Do you….</vt:lpstr>
      <vt:lpstr>Slide 24</vt:lpstr>
      <vt:lpstr>Additional Resources</vt:lpstr>
    </vt:vector>
  </TitlesOfParts>
  <Company>Charles County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ccps</dc:creator>
  <cp:lastModifiedBy>crabland</cp:lastModifiedBy>
  <cp:revision>45</cp:revision>
  <dcterms:created xsi:type="dcterms:W3CDTF">2005-10-11T17:02:23Z</dcterms:created>
  <dcterms:modified xsi:type="dcterms:W3CDTF">2010-03-09T00:47:48Z</dcterms:modified>
</cp:coreProperties>
</file>