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1" r:id="rId4"/>
    <p:sldId id="266" r:id="rId5"/>
    <p:sldId id="272" r:id="rId6"/>
    <p:sldId id="267" r:id="rId7"/>
    <p:sldId id="271" r:id="rId8"/>
    <p:sldId id="274" r:id="rId9"/>
    <p:sldId id="273" r:id="rId10"/>
    <p:sldId id="258" r:id="rId11"/>
    <p:sldId id="297" r:id="rId12"/>
    <p:sldId id="276" r:id="rId13"/>
    <p:sldId id="275" r:id="rId14"/>
    <p:sldId id="278" r:id="rId15"/>
    <p:sldId id="279" r:id="rId16"/>
    <p:sldId id="277" r:id="rId17"/>
    <p:sldId id="291" r:id="rId18"/>
    <p:sldId id="316" r:id="rId19"/>
    <p:sldId id="282" r:id="rId20"/>
    <p:sldId id="283" r:id="rId21"/>
    <p:sldId id="281" r:id="rId22"/>
    <p:sldId id="292" r:id="rId23"/>
    <p:sldId id="298" r:id="rId24"/>
    <p:sldId id="294" r:id="rId25"/>
    <p:sldId id="295" r:id="rId26"/>
    <p:sldId id="293" r:id="rId27"/>
    <p:sldId id="262" r:id="rId28"/>
    <p:sldId id="265" r:id="rId29"/>
    <p:sldId id="269" r:id="rId30"/>
    <p:sldId id="270" r:id="rId31"/>
    <p:sldId id="289" r:id="rId32"/>
    <p:sldId id="310" r:id="rId33"/>
    <p:sldId id="288" r:id="rId34"/>
    <p:sldId id="263" r:id="rId35"/>
    <p:sldId id="264" r:id="rId36"/>
    <p:sldId id="286" r:id="rId37"/>
    <p:sldId id="296" r:id="rId38"/>
    <p:sldId id="304" r:id="rId39"/>
    <p:sldId id="280" r:id="rId40"/>
    <p:sldId id="315" r:id="rId41"/>
    <p:sldId id="309" r:id="rId42"/>
    <p:sldId id="307" r:id="rId43"/>
    <p:sldId id="287" r:id="rId44"/>
    <p:sldId id="308" r:id="rId45"/>
    <p:sldId id="268" r:id="rId46"/>
    <p:sldId id="314" r:id="rId47"/>
    <p:sldId id="311" r:id="rId48"/>
    <p:sldId id="313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2" autoAdjust="0"/>
  </p:normalViewPr>
  <p:slideViewPr>
    <p:cSldViewPr>
      <p:cViewPr>
        <p:scale>
          <a:sx n="50" d="100"/>
          <a:sy n="50" d="100"/>
        </p:scale>
        <p:origin x="-100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5B380-53FF-43D4-BAEB-F7A2C8B2CD6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9B92-CAC2-41A0-BEAB-B97890B7A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D28E7-43E7-4B9F-B467-204732F4455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790C2-68C5-431C-82CF-56F1914E7D5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3A6A3-9B7D-4CD3-B224-F893C5A4F83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98A21-A8E1-41D3-B06E-7C4CF15604E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A6462-6CFB-4029-8574-85DBE7943711}" type="slidenum">
              <a:rPr lang="en-US"/>
              <a:pPr/>
              <a:t>31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27CEE-CDE8-4E54-B751-82A357C50EAC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F2E7C-246E-4FB7-BCA4-F46606DB6F41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1453-0157-4B39-9112-E7ABBDF9FAF5}" type="datetimeFigureOut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FC4-50A7-4DBC-BFEB-78AA6A4577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lescentselfinjuryfoundatio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olescentselfinjuryfoundatio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Manifestations of Stress: Recognizing the Warning Signs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All-Staff Training</a:t>
            </a:r>
          </a:p>
          <a:p>
            <a:r>
              <a:rPr lang="en-US" dirty="0" smtClean="0"/>
              <a:t>Churchill </a:t>
            </a:r>
            <a:r>
              <a:rPr lang="en-US" dirty="0" smtClean="0"/>
              <a:t>High School</a:t>
            </a:r>
          </a:p>
          <a:p>
            <a:r>
              <a:rPr lang="en-US" dirty="0" smtClean="0"/>
              <a:t>October 4,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Challenges ‘At-Risk’ Teens</a:t>
            </a:r>
            <a:r>
              <a:rPr lang="en-US" b="1" dirty="0" smtClean="0"/>
              <a:t> </a:t>
            </a:r>
            <a:r>
              <a:rPr lang="en-US" b="1" i="1" dirty="0" smtClean="0"/>
              <a:t>Face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Anxiety</a:t>
            </a:r>
          </a:p>
          <a:p>
            <a:r>
              <a:rPr lang="en-US" b="1" dirty="0" smtClean="0"/>
              <a:t>School Avoidance</a:t>
            </a:r>
          </a:p>
          <a:p>
            <a:r>
              <a:rPr lang="en-US" b="1" dirty="0" smtClean="0"/>
              <a:t>Dropping Grades</a:t>
            </a:r>
          </a:p>
          <a:p>
            <a:r>
              <a:rPr lang="en-US" b="1" dirty="0" smtClean="0"/>
              <a:t>Medical Illness</a:t>
            </a:r>
          </a:p>
          <a:p>
            <a:r>
              <a:rPr lang="en-US" b="1" dirty="0" smtClean="0"/>
              <a:t>Pregnancy/STDs, HIV</a:t>
            </a:r>
          </a:p>
          <a:p>
            <a:r>
              <a:rPr lang="en-US" b="1" dirty="0" smtClean="0"/>
              <a:t>Family Problems</a:t>
            </a:r>
          </a:p>
          <a:p>
            <a:r>
              <a:rPr lang="en-US" b="1" dirty="0" smtClean="0"/>
              <a:t>Unemployed Parent</a:t>
            </a:r>
          </a:p>
          <a:p>
            <a:r>
              <a:rPr lang="en-US" b="1" dirty="0" smtClean="0"/>
              <a:t>Separation/Divorce</a:t>
            </a:r>
          </a:p>
          <a:p>
            <a:r>
              <a:rPr lang="en-US" b="1" dirty="0" smtClean="0"/>
              <a:t>Peer Pressure</a:t>
            </a:r>
          </a:p>
          <a:p>
            <a:r>
              <a:rPr lang="en-US" b="1" dirty="0" smtClean="0"/>
              <a:t>Eating Disorder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Substance Abuse</a:t>
            </a:r>
          </a:p>
          <a:p>
            <a:r>
              <a:rPr lang="en-US" b="1" dirty="0" smtClean="0"/>
              <a:t>Sexual Orientation</a:t>
            </a:r>
          </a:p>
          <a:p>
            <a:r>
              <a:rPr lang="en-US" b="1" dirty="0" smtClean="0"/>
              <a:t>Cyber-Bullying</a:t>
            </a:r>
          </a:p>
          <a:p>
            <a:r>
              <a:rPr lang="en-US" b="1" dirty="0" smtClean="0"/>
              <a:t>Crime/Violence</a:t>
            </a:r>
          </a:p>
          <a:p>
            <a:r>
              <a:rPr lang="en-US" b="1" dirty="0" smtClean="0"/>
              <a:t>Accidents</a:t>
            </a:r>
          </a:p>
          <a:p>
            <a:r>
              <a:rPr lang="en-US" b="1" dirty="0" smtClean="0"/>
              <a:t>Running away/sneaking out of house</a:t>
            </a:r>
          </a:p>
          <a:p>
            <a:r>
              <a:rPr lang="en-US" b="1" dirty="0" smtClean="0"/>
              <a:t>Depression</a:t>
            </a:r>
          </a:p>
          <a:p>
            <a:r>
              <a:rPr lang="en-US" b="1" dirty="0" smtClean="0"/>
              <a:t>Self Injury</a:t>
            </a:r>
          </a:p>
          <a:p>
            <a:r>
              <a:rPr lang="en-US" b="1" dirty="0" smtClean="0"/>
              <a:t>Suicide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2009 Study-Journal of Pain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382 high school students grades 8-12, mean age 14.4 yrs</a:t>
            </a:r>
          </a:p>
          <a:p>
            <a:r>
              <a:rPr lang="en-US" b="1" dirty="0" smtClean="0"/>
              <a:t> (223 female and 159 male) filled in questionnaires</a:t>
            </a:r>
          </a:p>
          <a:p>
            <a:r>
              <a:rPr lang="en-US" b="1" dirty="0" smtClean="0"/>
              <a:t>Insecure adolescents feel more intense pain, and are more likely to be anxious, depressed, and  to </a:t>
            </a:r>
            <a:r>
              <a:rPr lang="en-US" b="1" dirty="0" err="1" smtClean="0"/>
              <a:t>catastrophize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They have frequent headaches, stomach pain, and joint pain.</a:t>
            </a:r>
          </a:p>
          <a:p>
            <a:r>
              <a:rPr lang="en-US" b="1" dirty="0" smtClean="0"/>
              <a:t>20-25% experience chronic 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Anxiety in Adolescents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*</a:t>
            </a:r>
            <a:r>
              <a:rPr lang="en-US" sz="3600" b="1" dirty="0" smtClean="0"/>
              <a:t>Generalized Anxiety: persistent/excessive worry, fears Worst Case Scenario</a:t>
            </a:r>
          </a:p>
          <a:p>
            <a:pPr>
              <a:buNone/>
            </a:pPr>
            <a:r>
              <a:rPr lang="en-US" sz="3600" b="1" dirty="0" smtClean="0"/>
              <a:t>   *Panic Disorder-sweating, pounding heart, difficulty breathing, nausea, stomach pains, dizziness, lightheadedness, feeling faint, fear of losing control, going crazy, dying</a:t>
            </a:r>
          </a:p>
          <a:p>
            <a:pPr>
              <a:buNone/>
            </a:pPr>
            <a:r>
              <a:rPr lang="en-US" sz="3600" b="1" dirty="0" smtClean="0"/>
              <a:t>	*Phobia-dread and avoidance of situations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*</a:t>
            </a:r>
            <a:r>
              <a:rPr lang="en-US" sz="2400" b="1" dirty="0" smtClean="0"/>
              <a:t>OCD-presence of recurrent, persistent and unwanted thoughts, impulses, or obsessions; &gt;performance of repetitive behaviors: washing,  checking, repeating.</a:t>
            </a:r>
          </a:p>
          <a:p>
            <a:pPr>
              <a:buNone/>
            </a:pPr>
            <a:r>
              <a:rPr lang="en-US" sz="2400" b="1" dirty="0" smtClean="0"/>
              <a:t>  *PTSD-experiencing a traumatic causing  fear, horror, and hopelessness;   &gt;recurring flashbacks, dreams,+ startle reaction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Eating Disorders: Anorexia/Bulimia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Obsessed with food/calorie intake</a:t>
            </a:r>
          </a:p>
          <a:p>
            <a:r>
              <a:rPr lang="en-US" b="1" dirty="0" smtClean="0"/>
              <a:t>Withholding/Starving/Binging/Purging</a:t>
            </a:r>
          </a:p>
          <a:p>
            <a:r>
              <a:rPr lang="en-US" b="1" dirty="0" smtClean="0"/>
              <a:t>Fear of food + fat/inability to stop once started</a:t>
            </a:r>
          </a:p>
          <a:p>
            <a:r>
              <a:rPr lang="en-US" b="1" dirty="0" smtClean="0"/>
              <a:t>Excessive exercise</a:t>
            </a:r>
          </a:p>
          <a:p>
            <a:r>
              <a:rPr lang="en-US" b="1" dirty="0" smtClean="0"/>
              <a:t>Avoidance of eating certain foods (i.e. fat)</a:t>
            </a:r>
          </a:p>
          <a:p>
            <a:r>
              <a:rPr lang="en-US" b="1" dirty="0" smtClean="0"/>
              <a:t>Feels “in control” by starving/purging</a:t>
            </a:r>
          </a:p>
          <a:p>
            <a:r>
              <a:rPr lang="en-US" b="1" dirty="0" smtClean="0"/>
              <a:t>Can cause Death/high suicide rate</a:t>
            </a:r>
          </a:p>
          <a:p>
            <a:r>
              <a:rPr lang="en-US" b="1" dirty="0" smtClean="0"/>
              <a:t>Family history of eating disorders, bipolar, alcohol/drug abuse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Drugs and Alcohol Abuse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Many see using as a right of passage.</a:t>
            </a:r>
          </a:p>
          <a:p>
            <a:r>
              <a:rPr lang="en-US" b="1" i="1" dirty="0" smtClean="0"/>
              <a:t>“Everyone does it”=Peer pressure </a:t>
            </a:r>
          </a:p>
          <a:p>
            <a:r>
              <a:rPr lang="en-US" b="1" i="1" dirty="0" smtClean="0"/>
              <a:t>Using is an “instant ticket of acceptance” to the “using/negative peer group.”</a:t>
            </a:r>
          </a:p>
          <a:p>
            <a:r>
              <a:rPr lang="en-US" b="1" i="1" dirty="0" smtClean="0"/>
              <a:t>Substance abuse is a form of anesthesia, a way to not feel the anxiety that accompanies aspects of a teen’s life. </a:t>
            </a:r>
            <a:endParaRPr lang="en-US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Substances: Denial is a Symptom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*“It’s fun.  It makes me feel better.”</a:t>
            </a:r>
          </a:p>
          <a:p>
            <a:r>
              <a:rPr lang="en-US" b="1" dirty="0" smtClean="0"/>
              <a:t>If Using Substances causes problems……..?</a:t>
            </a:r>
          </a:p>
          <a:p>
            <a:r>
              <a:rPr lang="en-US" b="1" dirty="0" smtClean="0"/>
              <a:t>Drugs/ alcohol is a central nervous system depressant &gt;“using” can cause depression.  {Chicken or Egg?}</a:t>
            </a:r>
          </a:p>
          <a:p>
            <a:r>
              <a:rPr lang="en-US" b="1" dirty="0" smtClean="0"/>
              <a:t>A family history of alcohol /drug use increases the probability for addiction for teen.</a:t>
            </a:r>
          </a:p>
          <a:p>
            <a:r>
              <a:rPr lang="en-US" b="1" dirty="0" smtClean="0"/>
              <a:t>Studies reveal how early drug use is correlated to ongoing psychiatric conditions that develop later in life.</a:t>
            </a:r>
          </a:p>
          <a:p>
            <a:pPr>
              <a:buNone/>
            </a:pPr>
            <a:r>
              <a:rPr lang="en-US" b="1" dirty="0" smtClean="0"/>
              <a:t>   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Adolescent Depression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Changes in eating habits (weight loss/gain)</a:t>
            </a:r>
          </a:p>
          <a:p>
            <a:r>
              <a:rPr lang="en-US" b="1" dirty="0" smtClean="0"/>
              <a:t>Change in sleeping habits</a:t>
            </a:r>
          </a:p>
          <a:p>
            <a:r>
              <a:rPr lang="en-US" b="1" dirty="0" smtClean="0"/>
              <a:t>Loss of Interest in activities</a:t>
            </a:r>
          </a:p>
          <a:p>
            <a:r>
              <a:rPr lang="en-US" b="1" dirty="0" smtClean="0"/>
              <a:t>Falling grades</a:t>
            </a:r>
          </a:p>
          <a:p>
            <a:r>
              <a:rPr lang="en-US" b="1" dirty="0" smtClean="0"/>
              <a:t>Poor concentration</a:t>
            </a:r>
          </a:p>
          <a:p>
            <a:r>
              <a:rPr lang="en-US" b="1" dirty="0" smtClean="0"/>
              <a:t>Withdrawal from family and friends</a:t>
            </a:r>
          </a:p>
          <a:p>
            <a:r>
              <a:rPr lang="en-US" b="1" dirty="0" smtClean="0"/>
              <a:t>School refusal</a:t>
            </a:r>
          </a:p>
          <a:p>
            <a:r>
              <a:rPr lang="en-US" b="1" dirty="0" smtClean="0"/>
              <a:t>Crying/Irritability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Chronic boredom</a:t>
            </a:r>
          </a:p>
          <a:p>
            <a:r>
              <a:rPr lang="en-US" b="1" dirty="0" smtClean="0"/>
              <a:t>Drug/Alcohol abuse</a:t>
            </a:r>
          </a:p>
          <a:p>
            <a:r>
              <a:rPr lang="en-US" b="1" dirty="0" smtClean="0"/>
              <a:t>Self Injury</a:t>
            </a:r>
          </a:p>
          <a:p>
            <a:r>
              <a:rPr lang="en-US" b="1" dirty="0" smtClean="0"/>
              <a:t>Self Body Piercing</a:t>
            </a:r>
          </a:p>
          <a:p>
            <a:r>
              <a:rPr lang="en-US" b="1" dirty="0" smtClean="0"/>
              <a:t>Increased sexual activity</a:t>
            </a:r>
          </a:p>
          <a:p>
            <a:r>
              <a:rPr lang="en-US" b="1" dirty="0" smtClean="0"/>
              <a:t>Running Away</a:t>
            </a:r>
          </a:p>
          <a:p>
            <a:r>
              <a:rPr lang="en-US" b="1" dirty="0" smtClean="0"/>
              <a:t>Grief</a:t>
            </a:r>
          </a:p>
          <a:p>
            <a:r>
              <a:rPr lang="en-US" b="1" dirty="0" smtClean="0"/>
              <a:t>Guilt, shame, self derogatory comments</a:t>
            </a:r>
          </a:p>
          <a:p>
            <a:r>
              <a:rPr lang="en-US" b="1" dirty="0" smtClean="0"/>
              <a:t>20% of teens have depression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Adolescent Self Injury</a:t>
            </a:r>
            <a:endParaRPr lang="en-US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5763-9DC2-4818-8552-C6C7F9C8BE92}" type="datetime1">
              <a:rPr lang="en-US"/>
              <a:pPr/>
              <a:t>10/4/2010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79B7-FB1D-4F6C-A991-930ADC7DDEA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72400" cy="4525963"/>
          </a:xfrm>
        </p:spPr>
        <p:txBody>
          <a:bodyPr/>
          <a:lstStyle/>
          <a:p>
            <a:r>
              <a:rPr lang="en-US" b="1" dirty="0" smtClean="0"/>
              <a:t>Definition-</a:t>
            </a:r>
            <a:r>
              <a:rPr lang="en-US" b="1" i="1" u="sng" dirty="0" smtClean="0"/>
              <a:t>Dr</a:t>
            </a:r>
            <a:r>
              <a:rPr lang="en-US" b="1" i="1" u="sng" dirty="0"/>
              <a:t>. Armando Favazza: 1987</a:t>
            </a:r>
            <a:r>
              <a:rPr lang="en-US" u="sng" dirty="0"/>
              <a:t>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b="1" dirty="0"/>
              <a:t>author of </a:t>
            </a:r>
            <a:r>
              <a:rPr lang="en-US" b="1" i="1" u="sng" dirty="0"/>
              <a:t>‘Bodies Under Siege’</a:t>
            </a:r>
            <a:r>
              <a:rPr lang="en-US" i="1" u="sng" dirty="0"/>
              <a:t> </a:t>
            </a:r>
          </a:p>
          <a:p>
            <a:pPr>
              <a:buFontTx/>
              <a:buNone/>
            </a:pPr>
            <a:r>
              <a:rPr lang="en-US" dirty="0"/>
              <a:t>	* </a:t>
            </a:r>
            <a:r>
              <a:rPr lang="en-US" b="1" i="1" dirty="0"/>
              <a:t>“a deliberate alteration of body tissue without suicidal intent.”</a:t>
            </a:r>
          </a:p>
          <a:p>
            <a:endParaRPr lang="en-US" dirty="0"/>
          </a:p>
          <a:p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Daldin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(1990</a:t>
            </a:r>
            <a: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):  </a:t>
            </a:r>
            <a:r>
              <a:rPr lang="en-US" b="1" i="1" dirty="0" smtClean="0"/>
              <a:t>self-injury </a:t>
            </a:r>
            <a:r>
              <a:rPr lang="en-US" b="1" i="1" dirty="0"/>
              <a:t>has aggressive as well as sexual components.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and Adolescent Self injury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Classrooms of today are populated with many teens who, to the untrained eye, may appear to be emotionally healthy.</a:t>
            </a:r>
          </a:p>
          <a:p>
            <a:r>
              <a:rPr lang="en-US" b="1" dirty="0" smtClean="0"/>
              <a:t>Some of these seemingly well-adjusted students tend to resort to maladaptive self injury.</a:t>
            </a:r>
          </a:p>
          <a:p>
            <a:r>
              <a:rPr lang="en-US" b="1" dirty="0" smtClean="0"/>
              <a:t>High School Teachers must become more aware of this growing problem.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i="1" dirty="0" smtClean="0"/>
              <a:t>Assessing Teacher’s Awareness/Knowledge of S.I. + their Ability to Intervene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 smtClean="0"/>
              <a:t>2004 Chicago Study seeks to address</a:t>
            </a:r>
          </a:p>
          <a:p>
            <a:r>
              <a:rPr lang="en-US" sz="4200" b="1" dirty="0" smtClean="0"/>
              <a:t> (a)the level of awareness and knowledge that teachers have about self cutting behavior of adolescent studies and</a:t>
            </a:r>
          </a:p>
          <a:p>
            <a:r>
              <a:rPr lang="en-US" sz="4200" b="1" dirty="0" smtClean="0"/>
              <a:t> (b) how confident and prepared teachers feel they are to intervene with a student with a self-injuring  ,     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on, </a:t>
            </a:r>
            <a:r>
              <a:rPr lang="en-US" b="1" dirty="0" err="1" smtClean="0"/>
              <a:t>DeGeer</a:t>
            </a:r>
            <a:r>
              <a:rPr lang="en-US" b="1" dirty="0" smtClean="0"/>
              <a:t>, </a:t>
            </a:r>
            <a:r>
              <a:rPr lang="en-US" b="1" dirty="0" err="1" smtClean="0"/>
              <a:t>Deur</a:t>
            </a:r>
            <a:r>
              <a:rPr lang="en-US" b="1" dirty="0" smtClean="0"/>
              <a:t>, and  Fenton </a:t>
            </a:r>
          </a:p>
          <a:p>
            <a:r>
              <a:rPr lang="en-US" b="1" dirty="0" smtClean="0"/>
              <a:t>150 High School Teachers from 3 suburban Chicago high schools</a:t>
            </a:r>
          </a:p>
          <a:p>
            <a:r>
              <a:rPr lang="en-US" b="1" dirty="0" smtClean="0"/>
              <a:t>Participants self-administered a questionnaire measuring current knowledge of adolescent self injury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Montgomery County, MD: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Montgomery County is one of the most affluent counties in the US</a:t>
            </a:r>
          </a:p>
          <a:p>
            <a:r>
              <a:rPr lang="en-US" b="1" dirty="0" smtClean="0"/>
              <a:t>MC-Highest  percentage(29.2%) of residents over 25 who hold post-graduate degrees</a:t>
            </a:r>
          </a:p>
          <a:p>
            <a:r>
              <a:rPr lang="en-US" b="1" dirty="0" smtClean="0"/>
              <a:t>Parents expect their children to “be the best”</a:t>
            </a:r>
          </a:p>
          <a:p>
            <a:r>
              <a:rPr lang="en-US" b="1" dirty="0" smtClean="0"/>
              <a:t>Parents want to give their kids what they did not have</a:t>
            </a:r>
          </a:p>
          <a:p>
            <a:r>
              <a:rPr lang="en-US" b="1" dirty="0" smtClean="0"/>
              <a:t>“Take as many as AP classes so you can so that you get into good college.”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2004 Study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majority of the participants did not feel knowledgeable or confident in their ability to respond to self injury.</a:t>
            </a:r>
          </a:p>
          <a:p>
            <a:r>
              <a:rPr lang="en-US" b="1" dirty="0" smtClean="0"/>
              <a:t>Also, 85% felt that they would benefit from more  training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Adolescent Self Injury-[Galley, 2003)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“It is crucial to be more alert to this behavior and not accept without question flimsy explanations for injuries like: “the cat scratched me, or I fell down the stairs.”</a:t>
            </a:r>
          </a:p>
          <a:p>
            <a:r>
              <a:rPr lang="en-US" sz="2800" b="1" dirty="0" smtClean="0"/>
              <a:t>Teachers may be the first to notice symptoms of SI and the first to approach a self injuring student.</a:t>
            </a:r>
          </a:p>
          <a:p>
            <a:r>
              <a:rPr lang="en-US" sz="2800" b="1" dirty="0" smtClean="0"/>
              <a:t>If teachers,  who are on the front line, are made aware of this growing problem, a move towards preventing this “epidemic” will be made.”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Forms of Self Injury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Cutting: most common</a:t>
            </a:r>
            <a:endParaRPr lang="en-US" sz="4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Burning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Biting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Scab </a:t>
            </a:r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picking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Head Banging</a:t>
            </a:r>
            <a:endParaRPr lang="en-US" sz="4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Hair-pulling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en-US" sz="4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Scratching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Self-hitting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with wound healing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Carving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Bones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(Briere &amp; Gil, 1998; Ross &amp; Heath, 2002)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66BC-0B91-4D44-8B51-F91A8D2DCCF1}" type="datetime1">
              <a:rPr lang="en-US"/>
              <a:pPr/>
              <a:t>10/4/2010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3DC0-3D37-46CB-8C45-D5EAEFCE8618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their body do they </a:t>
            </a:r>
            <a:b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self-harm?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Arms</a:t>
            </a:r>
          </a:p>
          <a:p>
            <a:r>
              <a:rPr lang="en-US" b="1" i="1" dirty="0" smtClean="0"/>
              <a:t>Legs</a:t>
            </a:r>
          </a:p>
          <a:p>
            <a:r>
              <a:rPr lang="en-US" b="1" i="1" dirty="0" smtClean="0"/>
              <a:t>Wrists</a:t>
            </a:r>
          </a:p>
          <a:p>
            <a:r>
              <a:rPr lang="en-US" b="1" i="1" dirty="0" smtClean="0"/>
              <a:t>Hands</a:t>
            </a:r>
          </a:p>
          <a:p>
            <a:r>
              <a:rPr lang="en-US" b="1" i="1" dirty="0" smtClean="0"/>
              <a:t>Hips</a:t>
            </a:r>
          </a:p>
          <a:p>
            <a:r>
              <a:rPr lang="en-US" b="1" i="1" dirty="0" smtClean="0"/>
              <a:t>Upper thighs</a:t>
            </a:r>
          </a:p>
          <a:p>
            <a:r>
              <a:rPr lang="en-US" b="1" i="1" dirty="0" smtClean="0"/>
              <a:t>Areas within easy reach of dominant hand + easily hidden with clothing</a:t>
            </a:r>
            <a:endParaRPr lang="en-US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S.I:</a:t>
            </a:r>
            <a:b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Distraction:“Physical Pain is Better than </a:t>
            </a:r>
          </a:p>
          <a:p>
            <a:pPr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Emotional Pain”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is DOING SOMETHING-focusing on healing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proves they are alive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“Every scar tells a story”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an attempt to stay alive, not die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continued….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</a:t>
            </a:r>
          </a:p>
          <a:p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Dissociation</a:t>
            </a:r>
          </a:p>
          <a:p>
            <a:r>
              <a:rPr lang="en-US" dirty="0"/>
              <a:t> </a:t>
            </a:r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Punishment</a:t>
            </a:r>
          </a:p>
          <a:p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Proof that their pain is real</a:t>
            </a:r>
          </a:p>
          <a:p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Proof of being alive-{Like George 	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Bailey in ‘It’s a Wonderful Life’}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2546-7955-4DDD-8AA8-73C77E91576F}" type="datetime1">
              <a:rPr lang="en-US"/>
              <a:pPr/>
              <a:t>10/4/2010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E6A7-12A1-4571-B2F7-5CA920A4EB36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are the warning signs of SI?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Always wearing long sleeves/pants&gt;even in hot weather</a:t>
            </a:r>
          </a:p>
          <a:p>
            <a:r>
              <a:rPr lang="en-US" b="1" dirty="0" smtClean="0"/>
              <a:t>Avoiding exposure to body parts</a:t>
            </a:r>
          </a:p>
          <a:p>
            <a:r>
              <a:rPr lang="en-US" b="1" dirty="0" smtClean="0"/>
              <a:t>Refusal to wear shirtless, shorts, bathing suit, or to undress in front of others</a:t>
            </a:r>
          </a:p>
          <a:p>
            <a:r>
              <a:rPr lang="en-US" b="1" dirty="0" smtClean="0"/>
              <a:t>Wearing wrist bands. wrist warmers, or sweat shirts with thumb-hole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Wearing inches of bracelets to cover wrists</a:t>
            </a:r>
          </a:p>
          <a:p>
            <a:r>
              <a:rPr lang="en-US" b="1" dirty="0" smtClean="0"/>
              <a:t>New body piercings appearing </a:t>
            </a:r>
          </a:p>
          <a:p>
            <a:r>
              <a:rPr lang="en-US" b="1" dirty="0" smtClean="0"/>
              <a:t>Frequent accidents</a:t>
            </a:r>
          </a:p>
          <a:p>
            <a:r>
              <a:rPr lang="en-US" b="1" dirty="0" smtClean="0"/>
              <a:t>Hiding knives, scissors, pins, tacks, box cutters in bedroom, purse, backpack</a:t>
            </a:r>
          </a:p>
          <a:p>
            <a:r>
              <a:rPr lang="en-US" b="1" dirty="0" smtClean="0"/>
              <a:t>Unexplained bruises/cuts with flimsy excuses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Typical SI Teen Profile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Appear to be high performers: A’s, ace athlete, actor, dancer, editor of paper, goal oriented</a:t>
            </a:r>
          </a:p>
          <a:p>
            <a:r>
              <a:rPr lang="en-US" b="1" dirty="0" smtClean="0"/>
              <a:t>Perfectionists: one mistake is UNACCEPTABLE</a:t>
            </a:r>
          </a:p>
          <a:p>
            <a:r>
              <a:rPr lang="en-US" b="1" dirty="0" smtClean="0"/>
              <a:t>Always “FINE,” with smile on face</a:t>
            </a:r>
          </a:p>
          <a:p>
            <a:r>
              <a:rPr lang="en-US" b="1" dirty="0" smtClean="0"/>
              <a:t>“Its not OK for teen to </a:t>
            </a:r>
            <a:r>
              <a:rPr lang="en-US" b="1" i="1" dirty="0" smtClean="0"/>
              <a:t>NOT BE OK!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This student usually is THE LAST person that teacher would have to worry about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Yet, Once Teen is </a:t>
            </a:r>
            <a:r>
              <a:rPr lang="en-US" b="1" i="1" dirty="0" smtClean="0"/>
              <a:t>ALONE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 matter how many </a:t>
            </a:r>
            <a:r>
              <a:rPr lang="en-US" b="1" i="1" dirty="0" smtClean="0"/>
              <a:t>awards won,  A’s achieved, goals kicked, lead in plays given, field goals kicked, newspapers edited, etc.</a:t>
            </a:r>
          </a:p>
          <a:p>
            <a:pPr>
              <a:buNone/>
            </a:pPr>
            <a:r>
              <a:rPr lang="en-US" b="1" i="1" dirty="0" smtClean="0"/>
              <a:t>    ……..it is NEVER ENOUGH!  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dirty="0" smtClean="0"/>
              <a:t>Teen never feels good enough; because comparing herself with others, she always falls short.</a:t>
            </a:r>
          </a:p>
          <a:p>
            <a:endParaRPr lang="en-US" b="1" dirty="0" smtClean="0"/>
          </a:p>
          <a:p>
            <a:r>
              <a:rPr lang="en-US" b="1" dirty="0" smtClean="0"/>
              <a:t>Since a picture is worth a thousand words……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They Fly Under the Radar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They need to hide/deny their pain from adults by literally “keeping it under wraps.”</a:t>
            </a:r>
          </a:p>
          <a:p>
            <a:r>
              <a:rPr lang="en-US" b="1" dirty="0" smtClean="0"/>
              <a:t>Always performing, teen has to prove their value every day to the world, needing constant validation.  </a:t>
            </a:r>
          </a:p>
          <a:p>
            <a:r>
              <a:rPr lang="en-US" b="1" dirty="0" smtClean="0"/>
              <a:t>She is only as good as her last A.</a:t>
            </a:r>
          </a:p>
          <a:p>
            <a:r>
              <a:rPr lang="en-US" b="1" dirty="0" smtClean="0"/>
              <a:t>Getting a “B” means failure:</a:t>
            </a:r>
          </a:p>
          <a:p>
            <a:pPr lvl="1"/>
            <a:r>
              <a:rPr lang="en-US" b="1" dirty="0" smtClean="0"/>
              <a:t>Black and white thinking (all good/bad)</a:t>
            </a:r>
          </a:p>
          <a:p>
            <a:pPr lvl="1"/>
            <a:r>
              <a:rPr lang="en-US" b="1" dirty="0" smtClean="0"/>
              <a:t>Concrete thinking- “Needs to get the bad parts out”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Churchill </a:t>
            </a:r>
            <a:r>
              <a:rPr lang="en-US" b="1" i="1" dirty="0" smtClean="0"/>
              <a:t>High School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98.6% graduates attend college</a:t>
            </a:r>
          </a:p>
          <a:p>
            <a:r>
              <a:rPr lang="en-US" b="1" dirty="0" smtClean="0"/>
              <a:t>Many are over-scheduled with extra-curriculum activities:  (art, music, athletics, clubs, theatre, journalism.)</a:t>
            </a:r>
          </a:p>
          <a:p>
            <a:r>
              <a:rPr lang="en-US" b="1" dirty="0" smtClean="0"/>
              <a:t>Their talents are extremely impressive</a:t>
            </a:r>
          </a:p>
          <a:p>
            <a:r>
              <a:rPr lang="en-US" b="1" dirty="0" smtClean="0"/>
              <a:t>Some kids bite off more than they can chew</a:t>
            </a:r>
          </a:p>
          <a:p>
            <a:r>
              <a:rPr lang="en-US" b="1" dirty="0" smtClean="0"/>
              <a:t>&gt;Academic stress is off the charts</a:t>
            </a:r>
          </a:p>
          <a:p>
            <a:r>
              <a:rPr lang="en-US" b="1" dirty="0" smtClean="0"/>
              <a:t>&gt;Increasing % of school avoidance/refusal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Concrete Thinking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Primitive Defenses: </a:t>
            </a:r>
          </a:p>
          <a:p>
            <a:pPr lvl="1"/>
            <a:r>
              <a:rPr lang="en-US" b="1" dirty="0" smtClean="0"/>
              <a:t>Splitting: black/white thinking, all good/bad</a:t>
            </a:r>
          </a:p>
          <a:p>
            <a:pPr lvl="1"/>
            <a:r>
              <a:rPr lang="en-US" b="1" dirty="0" smtClean="0"/>
              <a:t>If you don’t ask, she won’t tell</a:t>
            </a:r>
          </a:p>
          <a:p>
            <a:pPr lvl="2"/>
            <a:r>
              <a:rPr lang="en-US" b="1" dirty="0" smtClean="0"/>
              <a:t>(“I promise to not cut”)</a:t>
            </a:r>
          </a:p>
          <a:p>
            <a:pPr lvl="2"/>
            <a:r>
              <a:rPr lang="en-US" b="1" dirty="0" smtClean="0"/>
              <a:t>Teen doesn’t trust self /own emotions</a:t>
            </a:r>
          </a:p>
          <a:p>
            <a:pPr lvl="2"/>
            <a:r>
              <a:rPr lang="en-US" b="1" dirty="0" smtClean="0"/>
              <a:t>Unable to talk about /feel intense emotions</a:t>
            </a:r>
          </a:p>
          <a:p>
            <a:pPr lvl="2"/>
            <a:r>
              <a:rPr lang="en-US" b="1" dirty="0" smtClean="0"/>
              <a:t>Speaks in “clipped fashion,” answers questions in  one  word answers (yes/no)</a:t>
            </a:r>
          </a:p>
          <a:p>
            <a:pPr lvl="2"/>
            <a:r>
              <a:rPr lang="en-US" b="1" dirty="0" smtClean="0"/>
              <a:t>Feels empty-no object constancy, needs constant reassurance &gt;YOU feel THEIR emptiness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Making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Proper </a:t>
            </a:r>
            <a:r>
              <a:rPr lang="en-US" sz="4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S.I. Risk Assessment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“Have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ever in your life hurt yourself on purpose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?”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“How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old were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you?” (when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where, what did you use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“Can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tell me about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it?”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“Why?  What are your triggers?”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“How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 times in your life have you hurt yourself on purpose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?”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“When was the last time you hurt yourself ?”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C03A-577E-461E-A25F-E59224F07722}" type="datetime1">
              <a:rPr lang="en-US"/>
              <a:pPr/>
              <a:t>10/4/2010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F629-23E2-4B1A-8AC0-7FCEC21E5F35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Adolescent Suicide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Suicide: The End Game</a:t>
            </a:r>
          </a:p>
          <a:p>
            <a:r>
              <a:rPr lang="en-US" b="1" dirty="0" smtClean="0"/>
              <a:t>Many SI Teens flirt with the idea of suicide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leading cause of death</a:t>
            </a:r>
          </a:p>
          <a:p>
            <a:r>
              <a:rPr lang="en-US" b="1" dirty="0" smtClean="0"/>
              <a:t>Themes of death, dying, hopelessness, and extreme violence can surface in </a:t>
            </a:r>
            <a:r>
              <a:rPr lang="en-US" b="1" dirty="0" err="1" smtClean="0"/>
              <a:t>suicidal’s</a:t>
            </a:r>
            <a:r>
              <a:rPr lang="en-US" b="1" dirty="0" smtClean="0"/>
              <a:t> teens school work.</a:t>
            </a:r>
          </a:p>
          <a:p>
            <a:r>
              <a:rPr lang="en-US" b="1" dirty="0" smtClean="0"/>
              <a:t>Homosexual/gay/lesbian/transgender + adopted teens have highest rates of suicide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for Acute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Suicidality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Assess for depression, helplessness, hopelessness on a scale from 1-10.</a:t>
            </a:r>
          </a:p>
          <a:p>
            <a:r>
              <a:rPr lang="en-US" b="1" dirty="0" smtClean="0"/>
              <a:t>Suicidal ideation, plan and intent, implementation and access to a means of suicide, past suicide attempts</a:t>
            </a:r>
          </a:p>
          <a:p>
            <a:r>
              <a:rPr lang="en-US" b="1" dirty="0" smtClean="0"/>
              <a:t>Family history of suicide, depression, bipolar disorder, alcoholism/drug abuse</a:t>
            </a:r>
          </a:p>
          <a:p>
            <a:r>
              <a:rPr lang="en-US" b="1" dirty="0" smtClean="0"/>
              <a:t>Recent stressors or losses that are triggers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Should Teachers Do?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This is real, not just a teen being “</a:t>
            </a:r>
            <a:r>
              <a:rPr lang="en-US" b="1" i="1" dirty="0" err="1" smtClean="0"/>
              <a:t>emo</a:t>
            </a:r>
            <a:r>
              <a:rPr lang="en-US" b="1" i="1" dirty="0" smtClean="0"/>
              <a:t>.”</a:t>
            </a:r>
          </a:p>
          <a:p>
            <a:r>
              <a:rPr lang="en-US" b="1" i="1" dirty="0" smtClean="0"/>
              <a:t>Treat students with respect and dignity</a:t>
            </a:r>
          </a:p>
          <a:p>
            <a:r>
              <a:rPr lang="en-US" b="1" i="1" dirty="0" smtClean="0"/>
              <a:t>Do NOT talk down or in condescending manner</a:t>
            </a:r>
          </a:p>
          <a:p>
            <a:r>
              <a:rPr lang="en-US" b="1" i="1" dirty="0" smtClean="0"/>
              <a:t>Do NOT judge&gt;LISTEN!</a:t>
            </a:r>
          </a:p>
          <a:p>
            <a:r>
              <a:rPr lang="en-US" b="1" i="1" dirty="0" smtClean="0"/>
              <a:t>They don’t want to be treated like a baby or with “kid gloves”</a:t>
            </a:r>
          </a:p>
          <a:p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Trust your gut feelings</a:t>
            </a:r>
          </a:p>
          <a:p>
            <a:r>
              <a:rPr lang="en-US" b="1" i="1" dirty="0" smtClean="0"/>
              <a:t>Make a referral to school counselor</a:t>
            </a:r>
          </a:p>
          <a:p>
            <a:r>
              <a:rPr lang="en-US" b="1" i="1" dirty="0" smtClean="0"/>
              <a:t>Take this seriously , do not minimize </a:t>
            </a:r>
          </a:p>
          <a:p>
            <a:r>
              <a:rPr lang="en-US" b="1" i="1" dirty="0" smtClean="0"/>
              <a:t>By reaching out and caring, you could be saving a life, yet you might not ever know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Be Aware of Counter-transference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Be aware of your OWN emotional reactions when listening to a student’s problems</a:t>
            </a:r>
          </a:p>
          <a:p>
            <a:r>
              <a:rPr lang="en-US" b="1" dirty="0" smtClean="0"/>
              <a:t>Common negative reactions (“I feel anger, fear, confused, overwhelmed, manipulated.”)</a:t>
            </a:r>
          </a:p>
          <a:p>
            <a:r>
              <a:rPr lang="en-US" b="1" dirty="0" smtClean="0"/>
              <a:t>Reach out to colleagues, department head, supervisor, counselor specialist for assistance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Remember</a:t>
            </a:r>
            <a:r>
              <a:rPr lang="en-US" sz="3200" dirty="0" smtClean="0"/>
              <a:t>, </a:t>
            </a:r>
            <a:r>
              <a:rPr lang="en-US" sz="3200" b="1" dirty="0" smtClean="0"/>
              <a:t>teens who self injure are “bleeding emotionally,”, but don’t have the ability or words to tell you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Self-Monitoring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White et al., 2003 suggested the importance for school counselors to monitor their personal reactions to disclosures of self injury and not make decisions based on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transference </a:t>
            </a:r>
            <a:r>
              <a:rPr lang="en-US" b="1" dirty="0" smtClean="0"/>
              <a:t>reactions such as fear or a desire to control the student’s behavior.</a:t>
            </a:r>
          </a:p>
          <a:p>
            <a:r>
              <a:rPr lang="en-US" b="1" dirty="0" smtClean="0"/>
              <a:t>Shame and embarrassment tend to accompany this symptom, thus increasing the need to keep their S.I. hidden &amp; a “secret.”</a:t>
            </a:r>
          </a:p>
          <a:p>
            <a:r>
              <a:rPr lang="en-US" b="1" dirty="0" smtClean="0"/>
              <a:t>Avoid displaying shock, engaging in shaming, punitive responses.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Whack-A-Mole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Symptoms are addicting but move around</a:t>
            </a:r>
          </a:p>
          <a:p>
            <a:r>
              <a:rPr lang="en-US" b="1" dirty="0" smtClean="0"/>
              <a:t>Teen replaces </a:t>
            </a:r>
            <a:r>
              <a:rPr lang="en-US" b="1" dirty="0" err="1" smtClean="0"/>
              <a:t>s.i</a:t>
            </a:r>
            <a:r>
              <a:rPr lang="en-US" b="1" dirty="0" smtClean="0"/>
              <a:t>. with purging, with pot/cough </a:t>
            </a:r>
            <a:r>
              <a:rPr lang="en-US" b="1" dirty="0" err="1" smtClean="0"/>
              <a:t>syprup</a:t>
            </a:r>
            <a:r>
              <a:rPr lang="en-US" b="1" dirty="0" smtClean="0"/>
              <a:t> (ROBO-</a:t>
            </a:r>
            <a:r>
              <a:rPr lang="en-US" b="1" dirty="0" err="1" smtClean="0"/>
              <a:t>ing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All are forms of “Self Medication”</a:t>
            </a:r>
          </a:p>
          <a:p>
            <a:r>
              <a:rPr lang="en-US" b="1" dirty="0" smtClean="0"/>
              <a:t>A way to Not FEEL PAIN!!!</a:t>
            </a:r>
          </a:p>
          <a:p>
            <a:r>
              <a:rPr lang="en-US" b="1" dirty="0" smtClean="0"/>
              <a:t>Anesthesia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Colored Bracelets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colored bracelets make announcements: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Purple= pro-Bulimia (“Mia”)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Red= pro-Anorexia (“Ana”)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Orange=pro-Self-Injury</a:t>
            </a:r>
          </a:p>
          <a:p>
            <a:r>
              <a:rPr lang="en-US" b="1" i="1" dirty="0" smtClean="0"/>
              <a:t>Understand that these bracelets are supporting illnesses that can result in death</a:t>
            </a:r>
            <a:endParaRPr lang="en-US" b="1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“Can I Tell You a Secret?”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If a Kid comes to you and says this……….</a:t>
            </a:r>
          </a:p>
          <a:p>
            <a:r>
              <a:rPr lang="en-US" b="1" i="1" dirty="0" smtClean="0"/>
              <a:t>Do NOT ENABLE THEM!!!!!!!</a:t>
            </a:r>
          </a:p>
          <a:p>
            <a:r>
              <a:rPr lang="en-US" b="1" dirty="0" smtClean="0"/>
              <a:t>Say</a:t>
            </a:r>
            <a:r>
              <a:rPr lang="en-US" b="1" i="1" dirty="0" smtClean="0"/>
              <a:t>: “It depends on what you tell me.  I am here to help you, so I can’t keep a secret that would hurt you.”</a:t>
            </a:r>
          </a:p>
          <a:p>
            <a:r>
              <a:rPr lang="en-US" b="1" dirty="0" smtClean="0"/>
              <a:t>If they tell you they are suffering from any form of SI or having suicidal ideation:</a:t>
            </a:r>
          </a:p>
          <a:p>
            <a:pPr lvl="1">
              <a:buNone/>
            </a:pPr>
            <a:r>
              <a:rPr lang="en-US" sz="3000" b="1" i="1" dirty="0" smtClean="0"/>
              <a:t>“Thank you for telling me.  We are all here to help you.  Let’s go down to talk to your counselor/school nurse.”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The UPs and DOWNs of Adolescence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*Body Changes:</a:t>
            </a:r>
          </a:p>
          <a:p>
            <a:pPr lvl="1"/>
            <a:r>
              <a:rPr lang="en-US" sz="3200" b="1" dirty="0" smtClean="0"/>
              <a:t>Puberty</a:t>
            </a:r>
          </a:p>
          <a:p>
            <a:pPr lvl="1"/>
            <a:r>
              <a:rPr lang="en-US" sz="3200" b="1" dirty="0" smtClean="0"/>
              <a:t>Raging hormones/New sexual desires</a:t>
            </a:r>
          </a:p>
          <a:p>
            <a:pPr lvl="1"/>
            <a:r>
              <a:rPr lang="en-US" sz="3200" b="1" dirty="0" smtClean="0"/>
              <a:t>Separation/Individuation from Parents</a:t>
            </a:r>
          </a:p>
          <a:p>
            <a:pPr lvl="1"/>
            <a:r>
              <a:rPr lang="en-US" sz="3200" b="1" dirty="0" smtClean="0"/>
              <a:t>Schools /Friends Change</a:t>
            </a:r>
          </a:p>
          <a:p>
            <a:pPr lvl="1">
              <a:buNone/>
            </a:pPr>
            <a:r>
              <a:rPr lang="en-US" sz="3200" b="1" dirty="0" smtClean="0"/>
              <a:t>*Mood Changes:</a:t>
            </a:r>
          </a:p>
          <a:p>
            <a:pPr lvl="1">
              <a:buNone/>
            </a:pPr>
            <a:r>
              <a:rPr lang="en-US" sz="3200" b="1" dirty="0" smtClean="0"/>
              <a:t>It is normal for teen to feel moody, confused, defiant, and reckless as they break rules, test limits, and take risks &gt;identity formation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Believe…….??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friend of Susie comes to you to express worry about Susie, saying that Susie has been cutting herself and is now having suicidal thoughts.</a:t>
            </a:r>
          </a:p>
          <a:p>
            <a:r>
              <a:rPr lang="en-US" dirty="0" smtClean="0"/>
              <a:t>You don’t know Susie.   Susie gets great grades, always has a smile on her face, and has a lot of friends.</a:t>
            </a:r>
          </a:p>
          <a:p>
            <a:r>
              <a:rPr lang="en-US" dirty="0" smtClean="0"/>
              <a:t>When you ask Susie about it, she gets extremely upset, seems to be insulted, and wants to know who “ratted on her.”</a:t>
            </a:r>
          </a:p>
          <a:p>
            <a:r>
              <a:rPr lang="en-US" dirty="0" smtClean="0"/>
              <a:t>Who do you believe?  What do you do?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ACCESS To GUNS:</a:t>
            </a:r>
            <a:endParaRPr lang="en-US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u="sng" dirty="0"/>
              <a:t>Access to GUNS:</a:t>
            </a:r>
          </a:p>
          <a:p>
            <a:pPr lvl="1">
              <a:lnSpc>
                <a:spcPct val="90000"/>
              </a:lnSpc>
            </a:pPr>
            <a:r>
              <a:rPr lang="en-US" sz="2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ask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high risk teen </a:t>
            </a:r>
            <a:r>
              <a:rPr 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(parents) </a:t>
            </a:r>
            <a:r>
              <a:rPr 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the teen has ANY access to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guns</a:t>
            </a:r>
            <a:endParaRPr lang="en-US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Tendency </a:t>
            </a:r>
            <a:r>
              <a:rPr lang="en-US" sz="2000" b="1" dirty="0"/>
              <a:t>to assume that families in opulent Montgomery County do not own guns, so we don’t </a:t>
            </a:r>
            <a:r>
              <a:rPr lang="en-US" sz="2000" b="1" dirty="0" smtClean="0"/>
              <a:t>usually ask</a:t>
            </a:r>
            <a:r>
              <a:rPr lang="en-US" sz="2000" b="1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Depressed/bipolar teens who have access </a:t>
            </a:r>
            <a:r>
              <a:rPr lang="en-US" sz="2000" b="1" dirty="0"/>
              <a:t>to </a:t>
            </a:r>
            <a:r>
              <a:rPr lang="en-US" sz="2000" b="1" dirty="0" smtClean="0"/>
              <a:t>guns are at high  </a:t>
            </a:r>
            <a:r>
              <a:rPr lang="en-US" sz="2000" b="1" dirty="0"/>
              <a:t>risk for </a:t>
            </a:r>
            <a:r>
              <a:rPr lang="en-US" sz="2000" b="1" dirty="0" smtClean="0"/>
              <a:t>suicide.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“</a:t>
            </a:r>
            <a:r>
              <a:rPr lang="en-US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Washington Post</a:t>
            </a:r>
            <a:r>
              <a:rPr lang="en-US" sz="2000" b="1" dirty="0"/>
              <a:t>  </a:t>
            </a:r>
            <a:r>
              <a:rPr lang="en-US" sz="2000" b="1" dirty="0" smtClean="0"/>
              <a:t>10/2007 </a:t>
            </a:r>
            <a:r>
              <a:rPr lang="en-US" sz="2000" b="1" dirty="0"/>
              <a:t>study </a:t>
            </a:r>
            <a:r>
              <a:rPr lang="en-US" sz="2000" b="1" dirty="0" smtClean="0"/>
              <a:t>: </a:t>
            </a:r>
            <a:r>
              <a:rPr lang="en-US" sz="2000" b="1" dirty="0"/>
              <a:t>nearly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twice</a:t>
            </a:r>
            <a:r>
              <a:rPr lang="en-US" sz="2000" b="1" dirty="0">
                <a:solidFill>
                  <a:srgbClr val="800080"/>
                </a:solidFill>
              </a:rPr>
              <a:t> </a:t>
            </a:r>
            <a:r>
              <a:rPr lang="en-US" sz="2000" b="1" dirty="0"/>
              <a:t>as many people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</a:t>
            </a:r>
            <a:r>
              <a:rPr lang="en-US" sz="2000" b="1" i="1" u="sng" dirty="0">
                <a:solidFill>
                  <a:srgbClr val="800080"/>
                </a:solidFill>
              </a:rPr>
              <a:t>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suicide</a:t>
            </a:r>
            <a:r>
              <a:rPr lang="en-US" sz="2000" b="1" dirty="0"/>
              <a:t> in the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US states </a:t>
            </a:r>
            <a:r>
              <a:rPr lang="en-US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 the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highest rates of gun</a:t>
            </a:r>
            <a:r>
              <a:rPr lang="en-US" sz="2000" b="1" dirty="0"/>
              <a:t>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ownership</a:t>
            </a:r>
            <a:r>
              <a:rPr lang="en-US" sz="2000" b="1" dirty="0"/>
              <a:t> than in the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000" b="1" i="1" u="sng" baseline="30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states with the lowest rates</a:t>
            </a:r>
            <a:r>
              <a:rPr lang="en-US" sz="2000" b="1" dirty="0"/>
              <a:t> </a:t>
            </a:r>
            <a:r>
              <a:rPr lang="en-US" sz="20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gun ownership</a:t>
            </a:r>
            <a:r>
              <a:rPr lang="en-US" sz="2000" b="1" dirty="0"/>
              <a:t>, although the population of the two groups is about the same.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F450-FD87-4B39-8F63-F3BE6E7CA7F7}" type="datetime1">
              <a:rPr lang="en-US"/>
              <a:pPr/>
              <a:t>10/4/2010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209-8DD4-4563-A48D-55CBFB78C3AB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Barriers to Effective Treatment:</a:t>
            </a:r>
            <a:b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Parental </a:t>
            </a:r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Denial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My teen is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going through a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phase”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She will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 of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it”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She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wants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attention”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 Fix my kid, I’m NOT putting her on Medication!!!!</a:t>
            </a:r>
            <a:r>
              <a:rPr lang="en-US" sz="2400" dirty="0">
                <a:solidFill>
                  <a:srgbClr val="FF0000"/>
                </a:solidFill>
              </a:rPr>
              <a:t>….’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I am ‘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letting my daughter stop the sessions because they upset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 too much. 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She’s always in a bad mood after.’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Due </a:t>
            </a:r>
            <a:r>
              <a:rPr lang="en-US" sz="2400" dirty="0"/>
              <a:t>to parent’s own fears, some will ‘</a:t>
            </a:r>
            <a:r>
              <a:rPr 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refuse to support the treatment or the use of medication’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210-D5D5-46ED-B0A7-9751033697FB}" type="datetime1">
              <a:rPr lang="en-US"/>
              <a:pPr/>
              <a:t>10/4/2010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FCB9-9734-4BD7-9130-FF7071DE72A9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Help a Teen Who Doesn’t Want Your Help?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Create a Safe Environment for this hard to reach, evasive population.</a:t>
            </a:r>
          </a:p>
          <a:p>
            <a:r>
              <a:rPr lang="en-US" b="1" dirty="0" smtClean="0"/>
              <a:t>If you see unexplained scars, ask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ended </a:t>
            </a:r>
            <a:r>
              <a:rPr lang="en-US" b="1" dirty="0" smtClean="0"/>
              <a:t>questions in a calm and non-judgmental way.</a:t>
            </a:r>
          </a:p>
          <a:p>
            <a:r>
              <a:rPr lang="en-US" b="1" dirty="0" smtClean="0"/>
              <a:t>“What happened?  Can you say more about that?  What was that like for you?”</a:t>
            </a:r>
          </a:p>
          <a:p>
            <a:r>
              <a:rPr lang="en-US" b="1" dirty="0" smtClean="0"/>
              <a:t>Be an active listener while  “mirroring” their emotions.</a:t>
            </a:r>
          </a:p>
          <a:p>
            <a:r>
              <a:rPr lang="en-US" b="1" dirty="0" smtClean="0"/>
              <a:t>Role model structure, consistency, and predictability in your counseling relationship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Barriers: Teen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not a big deal……(I’m not worth it)</a:t>
            </a:r>
          </a:p>
          <a:p>
            <a:r>
              <a:rPr lang="en-US" b="1" dirty="0"/>
              <a:t>Symptom of SI is ego-syntonic where teen is wedded to it.</a:t>
            </a:r>
          </a:p>
          <a:p>
            <a:r>
              <a:rPr lang="en-US" b="1" dirty="0"/>
              <a:t>“If it’s NOT BROKEN, WHY FIX IT?</a:t>
            </a:r>
          </a:p>
          <a:p>
            <a:r>
              <a:rPr lang="en-US" b="1" dirty="0"/>
              <a:t>It’s my body, and I’m not hurting anybody.	[But you are hurting yourself]</a:t>
            </a:r>
          </a:p>
          <a:p>
            <a:pPr lvl="1"/>
            <a:r>
              <a:rPr lang="en-US" b="1" dirty="0"/>
              <a:t>So what?  I don’t </a:t>
            </a:r>
            <a:r>
              <a:rPr lang="en-US" b="1" dirty="0" smtClean="0"/>
              <a:t>care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“BACK-OFF”…. “I DON’T NEED HELP!!!”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</a:t>
            </a:r>
            <a:r>
              <a:rPr lang="en-US" b="1" i="1" dirty="0" smtClean="0"/>
              <a:t>IS</a:t>
            </a:r>
            <a:r>
              <a:rPr lang="en-US" b="1" dirty="0" smtClean="0"/>
              <a:t> the Definition of </a:t>
            </a:r>
            <a:r>
              <a:rPr lang="en-US" b="1" i="1" dirty="0" smtClean="0"/>
              <a:t>SUCCESS?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</a:t>
            </a:r>
            <a:r>
              <a:rPr lang="en-US" b="1" i="1" dirty="0" smtClean="0"/>
              <a:t>“Even Eagles Need a Push” </a:t>
            </a:r>
            <a:r>
              <a:rPr lang="en-US" b="1" dirty="0" smtClean="0"/>
              <a:t>the author interviewed many famous people and asked them if it was their fame or fortune that made them feel successful?</a:t>
            </a:r>
          </a:p>
          <a:p>
            <a:r>
              <a:rPr lang="en-US" b="1" dirty="0" smtClean="0"/>
              <a:t>They gave a surprising answer:</a:t>
            </a:r>
          </a:p>
          <a:p>
            <a:r>
              <a:rPr lang="en-US" b="1" dirty="0" smtClean="0"/>
              <a:t>“To GIVE BACK to the Community.”</a:t>
            </a:r>
          </a:p>
          <a:p>
            <a:r>
              <a:rPr lang="en-US" b="1" dirty="0" smtClean="0"/>
              <a:t>“There </a:t>
            </a:r>
            <a:r>
              <a:rPr lang="en-US" b="1" i="1" dirty="0" smtClean="0"/>
              <a:t>are MANY ROADS that LEAD to ROME</a:t>
            </a:r>
            <a:r>
              <a:rPr lang="en-US" b="1" dirty="0" smtClean="0"/>
              <a:t>.”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Make a Referral to Counseling Office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Adolescent self injury is a “CRY FOR HELP”</a:t>
            </a:r>
          </a:p>
          <a:p>
            <a:r>
              <a:rPr lang="en-US" b="1" dirty="0" smtClean="0"/>
              <a:t>Teen is self-medicating when self injuring</a:t>
            </a:r>
          </a:p>
          <a:p>
            <a:r>
              <a:rPr lang="en-US" b="1" dirty="0" smtClean="0"/>
              <a:t>One episode of self injury is one time too many</a:t>
            </a:r>
          </a:p>
          <a:p>
            <a:r>
              <a:rPr lang="en-US" b="1" dirty="0" smtClean="0"/>
              <a:t>Know resources for therapist/hospital who specialize in the treatment of adolescent self injury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ASIF</a:t>
            </a:r>
            <a:endParaRPr lang="en-US" sz="5400" dirty="0"/>
          </a:p>
        </p:txBody>
      </p:sp>
      <p:pic>
        <p:nvPicPr>
          <p:cNvPr id="4" name="Content Placeholder 3" descr="ASIF LOGO - Copy (3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231" b="2723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hlinkClick r:id="rId3"/>
              </a:rPr>
              <a:t>WWW.adolescentselfinjuryfoundation.com</a:t>
            </a:r>
            <a:endParaRPr lang="en-US" sz="28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ASIF: Website began 2/2010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48,500 hits on the internet since 2/2010</a:t>
            </a:r>
          </a:p>
          <a:p>
            <a:r>
              <a:rPr lang="en-US" dirty="0" smtClean="0"/>
              <a:t>From 5 Countries</a:t>
            </a:r>
          </a:p>
          <a:p>
            <a:r>
              <a:rPr lang="en-US" dirty="0" smtClean="0"/>
              <a:t>This data shows   how rates of Adolescent SI are rising world-wide.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Spread the Word: How to Help</a:t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smtClean="0">
                <a:hlinkClick r:id="rId2"/>
              </a:rPr>
              <a:t>www.adolescentselfinjuryfoundation.com</a:t>
            </a:r>
            <a:endParaRPr lang="en-US" dirty="0" smtClean="0"/>
          </a:p>
          <a:p>
            <a:r>
              <a:rPr lang="en-US" dirty="0" smtClean="0"/>
              <a:t>Find ideas for: how to help S.I. teen,  your SI friend, first steps for parents to take, lists of alternative behaviors to self injury!</a:t>
            </a:r>
          </a:p>
          <a:p>
            <a:r>
              <a:rPr lang="en-US" b="1" i="1" dirty="0" smtClean="0"/>
              <a:t>GOOD LUCK!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Poor Impulse Control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Teen’s judgment can be overwhelmed by the urge for new experiences, thrill seeking, and sexual and aggressive impulses.</a:t>
            </a:r>
          </a:p>
          <a:p>
            <a:r>
              <a:rPr lang="en-US" b="1" dirty="0" smtClean="0"/>
              <a:t>Seem driven to seek experiences that produce strong feelings and sensations.</a:t>
            </a:r>
          </a:p>
          <a:p>
            <a:r>
              <a:rPr lang="en-US" b="1" dirty="0" smtClean="0"/>
              <a:t>In real life, adolescents compared to adults, find it more difficult to:</a:t>
            </a:r>
          </a:p>
          <a:p>
            <a:pPr lvl="1"/>
            <a:r>
              <a:rPr lang="en-US" b="1" dirty="0" smtClean="0"/>
              <a:t> interrupt an action under way  (stop speeding);</a:t>
            </a:r>
          </a:p>
          <a:p>
            <a:pPr lvl="1"/>
            <a:r>
              <a:rPr lang="en-US" b="1" dirty="0" smtClean="0"/>
              <a:t>to think before acting</a:t>
            </a:r>
          </a:p>
          <a:p>
            <a:pPr lvl="1"/>
            <a:r>
              <a:rPr lang="en-US" b="1" dirty="0" smtClean="0"/>
              <a:t>Choose between safer and riskier alternatives.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Neuroscience Explains the “WHY” *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“Accidental deaths, homicides, and binge drinking spike in adolescence.</a:t>
            </a:r>
          </a:p>
          <a:p>
            <a:r>
              <a:rPr lang="en-US" sz="2800" b="1" dirty="0" smtClean="0"/>
              <a:t>It’s  when psychosis, eating disorders, and addictions take hold.</a:t>
            </a:r>
          </a:p>
          <a:p>
            <a:r>
              <a:rPr lang="en-US" sz="2800" b="1" dirty="0" smtClean="0"/>
              <a:t>Surveys show that everyday unhappiness reaches its peak in late adolescence.</a:t>
            </a:r>
          </a:p>
          <a:p>
            <a:r>
              <a:rPr lang="en-US" sz="2800" b="1" dirty="0" smtClean="0"/>
              <a:t>Scientific research  reveals how teens’ unsettled moods and unsettling behavior is rooted in uneven brain development.” [Harvard Mental Health Letter]</a:t>
            </a:r>
          </a:p>
          <a:p>
            <a:pPr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Brain Development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It’s not a question of intellectual maturity</a:t>
            </a:r>
          </a:p>
          <a:p>
            <a:r>
              <a:rPr lang="en-US" b="1" dirty="0" smtClean="0"/>
              <a:t>Studies show that by ages 15 or 16, a teen has abstract reasoning,  memory, and formal capacity for planning.  </a:t>
            </a:r>
          </a:p>
          <a:p>
            <a:r>
              <a:rPr lang="en-US" b="1" dirty="0" smtClean="0"/>
              <a:t>They can give the same answers as adults when asked hypothetical questions about reward and consequences.</a:t>
            </a:r>
          </a:p>
          <a:p>
            <a:r>
              <a:rPr lang="en-US" b="1" dirty="0" smtClean="0"/>
              <a:t>Yet, in real life, adolescents compared to adults, find it more difficult to interrupt an action under way  (stop speeding.)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Prefrontal Cortex and the </a:t>
            </a:r>
            <a:r>
              <a:rPr lang="en-US" b="1" i="1" dirty="0" err="1" smtClean="0"/>
              <a:t>Amygdala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mature until 20’s, last connections are prefrontal cortex (which is seat of judgment and problem solving) with the emotional centers in the limbic system, especially the </a:t>
            </a:r>
            <a:r>
              <a:rPr lang="en-US" b="1" dirty="0" err="1" smtClean="0"/>
              <a:t>amygdala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These links are critical for emotional learning and high-level self-regulation.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Power of Group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Teens “find themselves” by identifying with a peer group</a:t>
            </a:r>
          </a:p>
          <a:p>
            <a:r>
              <a:rPr lang="en-US" sz="2800" b="1" dirty="0" smtClean="0"/>
              <a:t>Teens make more risky decisions when friends were watching.</a:t>
            </a:r>
          </a:p>
          <a:p>
            <a:r>
              <a:rPr lang="en-US" sz="2800" b="1" dirty="0" smtClean="0"/>
              <a:t>This  dynamic is present in gang violence, reckless driving and drinking that occurs in groups  due to group peer pressure.</a:t>
            </a:r>
          </a:p>
          <a:p>
            <a:r>
              <a:rPr lang="en-US" sz="2800" b="1" dirty="0" smtClean="0"/>
              <a:t>“Power in numbers”…..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2899</Words>
  <Application>Microsoft Office PowerPoint</Application>
  <PresentationFormat>On-screen Show (4:3)</PresentationFormat>
  <Paragraphs>359</Paragraphs>
  <Slides>49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Manifestations of Stress: Recognizing the Warning Signs </vt:lpstr>
      <vt:lpstr>Montgomery County, MD:</vt:lpstr>
      <vt:lpstr>Churchill High School</vt:lpstr>
      <vt:lpstr>The UPs and DOWNs of Adolescence</vt:lpstr>
      <vt:lpstr>Poor Impulse Control</vt:lpstr>
      <vt:lpstr>Neuroscience Explains the “WHY” *</vt:lpstr>
      <vt:lpstr>Brain Development</vt:lpstr>
      <vt:lpstr>Prefrontal Cortex and the Amygdala</vt:lpstr>
      <vt:lpstr>The Power of Group </vt:lpstr>
      <vt:lpstr>Challenges ‘At-Risk’ Teens Face</vt:lpstr>
      <vt:lpstr>2009 Study-Journal of Pain</vt:lpstr>
      <vt:lpstr>Anxiety in Adolescents</vt:lpstr>
      <vt:lpstr>Eating Disorders: Anorexia/Bulimia</vt:lpstr>
      <vt:lpstr>Drugs and Alcohol Abuse</vt:lpstr>
      <vt:lpstr>Substances: Denial is a Symptom</vt:lpstr>
      <vt:lpstr>Adolescent Depression</vt:lpstr>
      <vt:lpstr>Adolescent Self Injury</vt:lpstr>
      <vt:lpstr>Teachers and Adolescent Self injury</vt:lpstr>
      <vt:lpstr> Assessing Teacher’s Awareness/Knowledge of S.I. + their Ability to Intervene </vt:lpstr>
      <vt:lpstr>2004 Study Results</vt:lpstr>
      <vt:lpstr>Adolescent Self Injury-[Galley, 2003)</vt:lpstr>
      <vt:lpstr> Common Forms of Self Injury</vt:lpstr>
      <vt:lpstr>Where do their body do they  self-harm?</vt:lpstr>
      <vt:lpstr>Functions of S.I:  </vt:lpstr>
      <vt:lpstr>Functions continued….</vt:lpstr>
      <vt:lpstr>What are the warning signs of SI?</vt:lpstr>
      <vt:lpstr>Typical SI Teen Profile</vt:lpstr>
      <vt:lpstr>Yet, Once Teen is ALONE</vt:lpstr>
      <vt:lpstr>They Fly Under the Radar</vt:lpstr>
      <vt:lpstr>Concrete Thinking</vt:lpstr>
      <vt:lpstr>Making a Proper S.I. Risk Assessment</vt:lpstr>
      <vt:lpstr>Adolescent Suicide</vt:lpstr>
      <vt:lpstr>Assessing for Acute Suicidality</vt:lpstr>
      <vt:lpstr>What Should Teachers Do?</vt:lpstr>
      <vt:lpstr>Be Aware of Counter-transference</vt:lpstr>
      <vt:lpstr>Self-Monitoring</vt:lpstr>
      <vt:lpstr>Whack-A-Mole</vt:lpstr>
      <vt:lpstr>Colored Bracelets</vt:lpstr>
      <vt:lpstr>“Can I Tell You a Secret?”</vt:lpstr>
      <vt:lpstr>Who to Believe…….??</vt:lpstr>
      <vt:lpstr>ACCESS To GUNS:</vt:lpstr>
      <vt:lpstr>Barriers to Effective Treatment: Parental Denial</vt:lpstr>
      <vt:lpstr>How Can You Help a Teen Who Doesn’t Want Your Help?</vt:lpstr>
      <vt:lpstr>Barriers: Teen Denial</vt:lpstr>
      <vt:lpstr>What IS the Definition of SUCCESS?</vt:lpstr>
      <vt:lpstr>Make a Referral to Counseling Office</vt:lpstr>
      <vt:lpstr>ASIF</vt:lpstr>
      <vt:lpstr>ASIF: Website began 2/2010</vt:lpstr>
      <vt:lpstr> Spread the Word: How to Help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Manifestations of Stress</dc:title>
  <dc:creator>Joan Goodman</dc:creator>
  <cp:lastModifiedBy>rothmani</cp:lastModifiedBy>
  <cp:revision>109</cp:revision>
  <dcterms:created xsi:type="dcterms:W3CDTF">2010-09-30T22:53:28Z</dcterms:created>
  <dcterms:modified xsi:type="dcterms:W3CDTF">2010-10-04T19:46:19Z</dcterms:modified>
</cp:coreProperties>
</file>