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Schoolbell" panose="020B0604020202020204" charset="0"/>
      <p:regular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7EAC37-F4BF-43E7-8BD6-E8CEC2292379}">
  <a:tblStyle styleId="{5B7EAC37-F4BF-43E7-8BD6-E8CEC2292379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EAE7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6F5F3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218b6c6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218b6c6a5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9-11 am class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Lunch and recess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1:45 – 3:25 pm class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* Math and reading switch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Same Hmwk start in October, no June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County will mail parent access codes, parents may have already gotten 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Valid for how long? Kim will ask myra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9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012" y="1335087"/>
            <a:ext cx="4760913" cy="324961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10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725" y="2279650"/>
            <a:ext cx="3687763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1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1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8337" y="438150"/>
            <a:ext cx="3402013" cy="54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3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4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521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6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-6350"/>
            <a:ext cx="91567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7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512" y="438150"/>
            <a:ext cx="267017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Default 8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127579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6350" y="-12700"/>
            <a:ext cx="9156700" cy="5218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59607"/>
              </a:srgbClr>
            </a:outerShdw>
          </a:effectLst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385254" y="6080750"/>
            <a:ext cx="315834" cy="32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10800" rIns="10800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RUjyUIxRdG06ZXpC4JRMeARcO10N_3BMpsdfVzroGk/ed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dtCrobY_Gsw__jb3Pzfh2dnz5L33Ynd-RImhJTXhVZg/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 idx="4294967295"/>
          </p:nvPr>
        </p:nvSpPr>
        <p:spPr>
          <a:xfrm>
            <a:off x="304800" y="445501"/>
            <a:ext cx="8839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374"/>
              <a:buFont typeface="Century Gothic"/>
              <a:buNone/>
            </a:pPr>
            <a:r>
              <a:rPr lang="en-US" sz="4374" b="1" i="0" u="none" strike="noStrike" cap="none" dirty="0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to Kindergarten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F18"/>
              </a:buClr>
              <a:buSzPts val="4374"/>
              <a:buFont typeface="Century Gothic"/>
              <a:buNone/>
            </a:pPr>
            <a:r>
              <a:rPr lang="en-US" sz="4200" b="1" i="0" u="none" strike="noStrike" cap="none" dirty="0" err="1">
                <a:solidFill>
                  <a:srgbClr val="931F1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Bienvenido</a:t>
            </a:r>
            <a:r>
              <a:rPr lang="en-US" sz="4200" b="1" i="0" u="none" strike="noStrike" cap="none" dirty="0">
                <a:solidFill>
                  <a:srgbClr val="931F1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Kindergarten</a:t>
            </a:r>
            <a:endParaRPr sz="4200" dirty="0"/>
          </a:p>
        </p:txBody>
      </p:sp>
      <p:pic>
        <p:nvPicPr>
          <p:cNvPr id="69" name="Google Shape;69;p15" descr="Image result for kindergarten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057400"/>
            <a:ext cx="6172200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260350"/>
            <a:ext cx="6461125" cy="5168900"/>
          </a:xfrm>
          <a:prstGeom prst="rect">
            <a:avLst/>
          </a:prstGeom>
          <a:noFill/>
          <a:ln w="762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862" y="1635125"/>
            <a:ext cx="5048251" cy="4038600"/>
          </a:xfrm>
          <a:prstGeom prst="rect">
            <a:avLst/>
          </a:prstGeom>
          <a:noFill/>
          <a:ln w="73025" cap="flat" cmpd="sng">
            <a:solidFill>
              <a:srgbClr val="21212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</p:pic>
      <p:cxnSp>
        <p:nvCxnSpPr>
          <p:cNvPr id="168" name="Google Shape;168;p30"/>
          <p:cNvCxnSpPr/>
          <p:nvPr/>
        </p:nvCxnSpPr>
        <p:spPr>
          <a:xfrm>
            <a:off x="503237" y="3659187"/>
            <a:ext cx="487363" cy="639764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9" name="Google Shape;169;p30"/>
          <p:cNvCxnSpPr/>
          <p:nvPr/>
        </p:nvCxnSpPr>
        <p:spPr>
          <a:xfrm>
            <a:off x="5724525" y="3246437"/>
            <a:ext cx="487363" cy="639764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0" name="Google Shape;170;p30"/>
          <p:cNvSpPr/>
          <p:nvPr/>
        </p:nvSpPr>
        <p:spPr>
          <a:xfrm>
            <a:off x="477837" y="4551362"/>
            <a:ext cx="1828801" cy="696913"/>
          </a:xfrm>
          <a:prstGeom prst="ellipse">
            <a:avLst/>
          </a:prstGeom>
          <a:noFill/>
          <a:ln w="15875" cap="rnd" cmpd="sng">
            <a:solidFill>
              <a:srgbClr val="4A4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6118225" y="3713162"/>
            <a:ext cx="2595563" cy="695326"/>
          </a:xfrm>
          <a:prstGeom prst="ellipse">
            <a:avLst/>
          </a:prstGeom>
          <a:noFill/>
          <a:ln w="15875" cap="rnd" cmpd="sng">
            <a:solidFill>
              <a:srgbClr val="4A4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09550" y="3346450"/>
            <a:ext cx="587375" cy="37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5430837" y="3060700"/>
            <a:ext cx="587376" cy="37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158750" y="5821362"/>
            <a:ext cx="8893175" cy="43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http://www.montgomeryschoolsmd.org/childabuseandneglect/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 idx="4294967295"/>
          </p:nvPr>
        </p:nvSpPr>
        <p:spPr>
          <a:xfrm>
            <a:off x="152400" y="447675"/>
            <a:ext cx="9067800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to bring/not to bring to school.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Century Gothic"/>
              <a:buNone/>
            </a:pPr>
            <a:r>
              <a:rPr lang="en-US" sz="2800" b="0" i="0" u="none" strike="noStrike" cap="none">
                <a:solidFill>
                  <a:srgbClr val="FF2600"/>
                </a:solidFill>
              </a:rPr>
              <a:t>Que traer o no traer a la escuela </a:t>
            </a:r>
            <a:endParaRPr b="0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4294967295"/>
          </p:nvPr>
        </p:nvSpPr>
        <p:spPr>
          <a:xfrm>
            <a:off x="438150" y="2057400"/>
            <a:ext cx="4241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52"/>
              <a:buFont typeface="Noto Sans Symbols"/>
              <a:buNone/>
            </a:pPr>
            <a:r>
              <a:rPr lang="en-US" sz="2752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Bring</a:t>
            </a:r>
            <a:r>
              <a:rPr lang="en-US" sz="2752" b="1" u="sng"/>
              <a:t>:</a:t>
            </a:r>
            <a:r>
              <a:rPr lang="en-US" sz="2752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752" i="0" u="sng" strike="noStrike" cap="none">
                <a:solidFill>
                  <a:srgbClr val="FF2600"/>
                </a:solidFill>
              </a:rPr>
              <a:t>Por favor traer</a:t>
            </a:r>
            <a:r>
              <a:rPr lang="en-US" sz="2752" u="sng">
                <a:solidFill>
                  <a:srgbClr val="FF2600"/>
                </a:solidFill>
              </a:rPr>
              <a:t>:</a:t>
            </a:r>
            <a:endParaRPr sz="1800" b="0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0922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Backpack</a:t>
            </a:r>
            <a:r>
              <a:rPr lang="en-US" sz="1720"/>
              <a:t>   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Mochila </a:t>
            </a:r>
            <a:endParaRPr/>
          </a:p>
          <a:p>
            <a:pPr marL="0" marR="0" lvl="0" indent="-10922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Wednesday envelope </a:t>
            </a:r>
            <a:r>
              <a:rPr lang="en-US" sz="1548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(returned on Thursdays)    </a:t>
            </a:r>
            <a:r>
              <a:rPr lang="en-US" sz="1548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amarillo (devolver los jueves) </a:t>
            </a:r>
            <a:endParaRPr sz="1548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0922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 journal.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ans Symbols"/>
              <a:buNone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(returned on Friday)   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Diario de tareas  (devolver los viernes)</a:t>
            </a:r>
            <a:endParaRPr/>
          </a:p>
          <a:p>
            <a:pPr marL="0" marR="0" lvl="0" indent="-10922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Sneakers on PE day     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Zapatos deportivos en día de educaci</a:t>
            </a:r>
            <a:r>
              <a:rPr lang="en-US" sz="1720">
                <a:solidFill>
                  <a:srgbClr val="FF2600"/>
                </a:solidFill>
              </a:rPr>
              <a:t>ó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física </a:t>
            </a:r>
            <a:endParaRPr/>
          </a:p>
          <a:p>
            <a:pPr marL="0" marR="0" lvl="0" indent="-10922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clothes in labeled plastic bag     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 de ropa en la bolsa plástic</a:t>
            </a:r>
            <a:r>
              <a:rPr lang="en-US" sz="1720">
                <a:solidFill>
                  <a:srgbClr val="FF2600"/>
                </a:solidFill>
              </a:rPr>
              <a:t>a</a:t>
            </a:r>
            <a:r>
              <a:rPr lang="en-US" sz="172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etiquetada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4679950" y="2514600"/>
            <a:ext cx="4312200" cy="4526100"/>
          </a:xfrm>
          <a:prstGeom prst="rect">
            <a:avLst/>
          </a:prstGeom>
          <a:noFill/>
          <a:ln>
            <a:noFill/>
          </a:ln>
          <a:effectLst>
            <a:outerShdw blurRad="50800" rotWithShape="0">
              <a:srgbClr val="000000">
                <a:alpha val="39607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80"/>
              <a:buFont typeface="Century Gothic"/>
              <a:buNone/>
            </a:pPr>
            <a:r>
              <a:rPr lang="en-US" sz="2880" b="1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Bring</a:t>
            </a:r>
            <a:r>
              <a:rPr lang="en-US" sz="288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80" i="0" u="sng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Traer:</a:t>
            </a:r>
            <a:r>
              <a:rPr lang="en-US" sz="2880" b="1" i="0" u="sng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Toys  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Juguetes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Candy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Dulce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Gum 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Chicle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Cell phones 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Celulares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 held electronics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Electr</a:t>
            </a:r>
            <a:r>
              <a:rPr lang="en-US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nicos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Make-up or purses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Maquillajes o carteras 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Weapons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Armas</a:t>
            </a:r>
            <a:endParaRPr/>
          </a:p>
          <a:p>
            <a:pPr marL="0" marR="0" lvl="0" indent="-114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"/>
            </a:pP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Medication</a:t>
            </a: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Medicamentos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 idx="4294967295"/>
          </p:nvPr>
        </p:nvSpPr>
        <p:spPr>
          <a:xfrm>
            <a:off x="-1" y="380999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omic Sans MS"/>
              <a:buNone/>
            </a:pPr>
            <a:r>
              <a:rPr lang="en-US" sz="3000" b="1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help your child at home?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3000"/>
              <a:buFont typeface="Comic Sans MS"/>
              <a:buNone/>
            </a:pPr>
            <a:r>
              <a:rPr lang="en-US" sz="3000" b="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¿Cómo</a:t>
            </a:r>
            <a:r>
              <a:rPr lang="en-US" sz="30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puede ayudar a su hijo(a) en la casa?</a:t>
            </a:r>
            <a:r>
              <a:rPr lang="en-US" sz="3000" b="1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4294967295"/>
          </p:nvPr>
        </p:nvSpPr>
        <p:spPr>
          <a:xfrm>
            <a:off x="152400" y="1938866"/>
            <a:ext cx="8839200" cy="495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0029" marR="0" lvl="0" indent="-2400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mic Sans MS"/>
              <a:buChar char="✓"/>
            </a:pPr>
            <a:r>
              <a:rPr lang="en-US" sz="21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Reading-  read aloud daily (any language), practice sight words (the, like, can, etc.) Writing - Draw and write, practice handwriting.   </a:t>
            </a:r>
            <a:r>
              <a:rPr lang="en-US" sz="210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Lectura-lea en voz alta diariamente (en cualquier idioma), practique las palabras frecuentes. Escritura-dibuje y escriba, practique </a:t>
            </a:r>
            <a:r>
              <a:rPr lang="en-US" sz="21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escritura</a:t>
            </a:r>
            <a:r>
              <a:rPr lang="en-US" sz="210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240029" marR="0" lvl="0" indent="-2400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mic Sans MS"/>
              <a:buChar char="✓"/>
            </a:pPr>
            <a:r>
              <a:rPr lang="en-US" sz="210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 - c</a:t>
            </a:r>
            <a:r>
              <a:rPr lang="en-US" sz="21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ounting, number recognition, number writing.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Matemáticas-contando, </a:t>
            </a:r>
            <a:r>
              <a:rPr lang="en-US" sz="21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identificar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los números, escribir los números</a:t>
            </a:r>
            <a:endParaRPr/>
          </a:p>
          <a:p>
            <a:pPr marL="240029" marR="0" lvl="0" indent="-2400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mic Sans MS"/>
              <a:buChar char="✓"/>
            </a:pPr>
            <a:r>
              <a:rPr lang="en-US" sz="21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regular time and space for homework.                         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</a:t>
            </a:r>
            <a:r>
              <a:rPr lang="en-US" sz="210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vea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tiempo y espacio regular para la tarea</a:t>
            </a:r>
            <a:endParaRPr/>
          </a:p>
          <a:p>
            <a:pPr marL="240029" marR="0" lvl="0" indent="-2400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omic Sans MS"/>
              <a:buChar char="✓"/>
            </a:pPr>
            <a:r>
              <a:rPr lang="en-US" sz="2100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Regular bedtime every night (a minimum of 10 hours).              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Tener una hora regular para dormir cada noche (un mínimo de 10 horas)</a:t>
            </a:r>
            <a:endParaRPr sz="287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 idx="4294967295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Kindergarten Assessments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560"/>
              <a:buFont typeface="Helvetica Neue"/>
              <a:buNone/>
            </a:pPr>
            <a:r>
              <a:rPr lang="en-US" sz="2560" b="0" i="0" u="none" strike="noStrike" cap="none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Evaluaciones de kindergarten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4294967295"/>
          </p:nvPr>
        </p:nvSpPr>
        <p:spPr>
          <a:xfrm>
            <a:off x="304800" y="2057400"/>
            <a:ext cx="8229600" cy="4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4894" marR="0" lvl="0" indent="-294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mCLASS/DIBELS – 3 times/year     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veces en el a</a:t>
            </a:r>
            <a:r>
              <a:rPr lang="en-US" sz="1720" b="1">
                <a:solidFill>
                  <a:srgbClr val="FF2600"/>
                </a:solidFill>
              </a:rPr>
              <a:t>ñ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ans Symbols"/>
              <a:buNone/>
            </a:pPr>
            <a:endParaRPr sz="172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 (Guided Reading Assessment in Spanish)                              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lectura guiada en Español</a:t>
            </a:r>
            <a:endParaRPr/>
          </a:p>
          <a:p>
            <a:pPr marL="294894" marR="0" lvl="0" indent="-18567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None/>
            </a:pPr>
            <a:endParaRPr sz="1720" b="1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MAP-Reading Fluency (RF)  - 3 times/year.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Lectura- 3 veces en el a</a:t>
            </a:r>
            <a:r>
              <a:rPr lang="en-US" sz="1720" b="1">
                <a:solidFill>
                  <a:srgbClr val="FF2600"/>
                </a:solidFill>
              </a:rPr>
              <a:t>ñ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ans Symbols"/>
              <a:buNone/>
            </a:pPr>
            <a:endParaRPr sz="1720" b="1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Kindergarten Readiness Assessment  KRA-September/October     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 preparación para kindergarten  </a:t>
            </a:r>
            <a:r>
              <a:rPr lang="en-US" sz="1720" b="1">
                <a:solidFill>
                  <a:srgbClr val="FF2600"/>
                </a:solidFill>
              </a:rPr>
              <a:t>s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eptiembre/octubre</a:t>
            </a:r>
            <a:endParaRPr/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ans Symbols"/>
              <a:buNone/>
            </a:pPr>
            <a:endParaRPr sz="1720" b="1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– P math assessment 3 times/year                                             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</a:t>
            </a:r>
            <a:r>
              <a:rPr lang="en-US" sz="1720" b="1">
                <a:solidFill>
                  <a:srgbClr val="FF2600"/>
                </a:solidFill>
              </a:rPr>
              <a:t>á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ticas-  3 veces en el a</a:t>
            </a:r>
            <a:r>
              <a:rPr lang="en-US" sz="1720" b="1">
                <a:solidFill>
                  <a:srgbClr val="FF2600"/>
                </a:solidFill>
              </a:rPr>
              <a:t>ñ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Noto Sans Symbols"/>
              <a:buNone/>
            </a:pPr>
            <a:endParaRPr sz="1720" b="1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4894" marR="0" lvl="0" indent="-2948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20"/>
              <a:buFont typeface="Century Gothic"/>
              <a:buChar char=""/>
            </a:pPr>
            <a:r>
              <a:rPr lang="en-US" sz="172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informal assessments in all areas.    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Evaluaciones informales en todo las </a:t>
            </a:r>
            <a:r>
              <a:rPr lang="en-US" sz="1720" b="1">
                <a:solidFill>
                  <a:srgbClr val="FF2600"/>
                </a:solidFill>
              </a:rPr>
              <a:t>áreas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20" b="1">
                <a:solidFill>
                  <a:srgbClr val="FF2600"/>
                </a:solidFill>
              </a:rPr>
              <a:t>académicas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20" b="1">
                <a:solidFill>
                  <a:srgbClr val="FF2600"/>
                </a:solidFill>
              </a:rPr>
              <a:t>durante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a</a:t>
            </a:r>
            <a:r>
              <a:rPr lang="en-US" sz="1720" b="1">
                <a:solidFill>
                  <a:srgbClr val="FF2600"/>
                </a:solidFill>
              </a:rPr>
              <a:t>ñ</a:t>
            </a:r>
            <a:r>
              <a:rPr lang="en-US" sz="1720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 idx="4294967295"/>
          </p:nvPr>
        </p:nvSpPr>
        <p:spPr>
          <a:xfrm>
            <a:off x="304800" y="76199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916"/>
              <a:buFont typeface="Comic Sans MS"/>
              <a:buNone/>
            </a:pPr>
            <a:r>
              <a:rPr lang="en-US" sz="2916" b="1" i="0" u="sng" strike="noStrike" cap="none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Report Cards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6"/>
              <a:buFont typeface="Comic Sans MS"/>
              <a:buNone/>
            </a:pPr>
            <a:r>
              <a:rPr lang="en-US" sz="2916" b="0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Cartas de calificaciones </a:t>
            </a:r>
            <a:endParaRPr b="0"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4294967295"/>
          </p:nvPr>
        </p:nvSpPr>
        <p:spPr>
          <a:xfrm>
            <a:off x="76200" y="21336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0604" marR="0" lvl="0" indent="-26060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Comic Sans MS"/>
              <a:buChar char=""/>
            </a:pPr>
            <a:r>
              <a:rPr lang="en-US" sz="2356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Report cards are sent home 4 times in November, February, April, and June.  </a:t>
            </a:r>
            <a:r>
              <a:rPr lang="en-US" sz="2356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Cartas de calificaciones se envían a casa 4 veces en noviembre, febrero, abril y junio.</a:t>
            </a:r>
            <a:endParaRPr/>
          </a:p>
          <a:p>
            <a:pPr marL="260604" marR="0" lvl="0" indent="-260604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Noto Sans Symbols"/>
              <a:buNone/>
            </a:pPr>
            <a:endParaRPr sz="2356" b="0" i="0" u="none" strike="noStrike" cap="none">
              <a:solidFill>
                <a:srgbClr val="FF2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60604" marR="0" lvl="0" indent="-26060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Comic Sans MS"/>
              <a:buChar char=""/>
            </a:pPr>
            <a:r>
              <a:rPr lang="en-US" sz="2356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Standards-based; ongoing assessments in all areas.  </a:t>
            </a:r>
            <a:r>
              <a:rPr lang="en-US" sz="2356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Estándares; Evaluaciones informales en todo </a:t>
            </a:r>
            <a:r>
              <a:rPr lang="en-US" sz="2356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áreas académicas durante </a:t>
            </a:r>
            <a:r>
              <a:rPr lang="en-US" sz="2356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</a:t>
            </a:r>
            <a:r>
              <a:rPr lang="en-US" sz="2356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año</a:t>
            </a:r>
            <a:endParaRPr/>
          </a:p>
          <a:p>
            <a:pPr marL="260604" marR="0" lvl="0" indent="-260604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Noto Sans Symbols"/>
              <a:buNone/>
            </a:pPr>
            <a:endParaRPr sz="2356" b="0" i="0" u="none" strike="noStrike" cap="none">
              <a:solidFill>
                <a:srgbClr val="FF2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60604" marR="0" lvl="0" indent="-26060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Comic Sans MS"/>
              <a:buChar char=""/>
            </a:pPr>
            <a:r>
              <a:rPr lang="en-US" sz="2356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Conferences on November 12</a:t>
            </a:r>
            <a:r>
              <a:rPr lang="en-US" sz="2356" b="0" i="0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2356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13</a:t>
            </a:r>
            <a:r>
              <a:rPr lang="en-US" sz="2356" b="0" i="0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US" sz="2356" b="0" i="0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(sign up tonight with your child’s teacher).  </a:t>
            </a:r>
            <a:r>
              <a:rPr lang="en-US" sz="2356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Conferencias en noviembre 12 y 13 (inscribirse esta noche con </a:t>
            </a:r>
            <a:r>
              <a:rPr lang="en-US" sz="2356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</a:t>
            </a:r>
            <a:r>
              <a:rPr lang="en-US" sz="2356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maestra de la mañana)</a:t>
            </a:r>
            <a:endParaRPr/>
          </a:p>
        </p:txBody>
      </p:sp>
      <p:pic>
        <p:nvPicPr>
          <p:cNvPr id="200" name="Google Shape;200;p34" descr="MCj0281970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2187" y="76200"/>
            <a:ext cx="1801813" cy="170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/>
        </p:nvSpPr>
        <p:spPr>
          <a:xfrm>
            <a:off x="1201725" y="635620"/>
            <a:ext cx="6847800" cy="491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C6BB"/>
                </a:solidFill>
              </a:rPr>
              <a:t></a:t>
            </a: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00C6B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Comprehensive </a:t>
            </a:r>
            <a:r>
              <a:rPr lang="en-US" sz="3000" dirty="0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Parent Guide </a:t>
            </a:r>
            <a:r>
              <a:rPr lang="en-US" sz="3000" dirty="0" smtClean="0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– </a:t>
            </a: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 dirty="0" err="1" smtClean="0">
                <a:solidFill>
                  <a:srgbClr val="FF0000"/>
                </a:solidFill>
                <a:latin typeface="+mn-lt"/>
                <a:ea typeface="Century Gothic"/>
                <a:cs typeface="Century Gothic"/>
                <a:sym typeface="Century Gothic"/>
              </a:rPr>
              <a:t>Guía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  <a:ea typeface="Century Gothic"/>
                <a:cs typeface="Century Gothic"/>
                <a:sym typeface="Century Gothic"/>
              </a:rPr>
              <a:t>completa</a:t>
            </a:r>
            <a:r>
              <a:rPr lang="en-US" sz="3000" dirty="0" smtClean="0">
                <a:solidFill>
                  <a:srgbClr val="FF0000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+mn-lt"/>
                <a:ea typeface="Century Gothic"/>
                <a:cs typeface="Century Gothic"/>
                <a:sym typeface="Century Gothic"/>
              </a:rPr>
              <a:t>para padres </a:t>
            </a:r>
            <a:r>
              <a:rPr lang="en-US" sz="3000" u="sng" dirty="0" smtClean="0">
                <a:solidFill>
                  <a:schemeClr val="hlink"/>
                </a:solidFill>
                <a:latin typeface="+mn-lt"/>
                <a:ea typeface="Century Gothic"/>
                <a:cs typeface="Century Gothic"/>
                <a:sym typeface="Century Gothic"/>
                <a:hlinkClick r:id="rId3"/>
              </a:rPr>
              <a:t>https</a:t>
            </a:r>
            <a:r>
              <a:rPr lang="en-US" sz="3000" u="sng" dirty="0">
                <a:solidFill>
                  <a:schemeClr val="hlink"/>
                </a:solidFill>
                <a:latin typeface="+mn-lt"/>
                <a:ea typeface="Century Gothic"/>
                <a:cs typeface="Century Gothic"/>
                <a:sym typeface="Century Gothic"/>
                <a:hlinkClick r:id="rId3"/>
              </a:rPr>
              <a:t>://docs.google.com/document/d/17RUjyUIxRdG06ZXpC4JRMeARcO10N_3BMpsdfVzroGk/edit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u="sng" dirty="0">
              <a:solidFill>
                <a:schemeClr val="hlink"/>
              </a:solidFill>
              <a:latin typeface="+mn-lt"/>
              <a:ea typeface="Century Gothic"/>
              <a:cs typeface="Century Gothic"/>
              <a:sym typeface="Century Gothic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+mn-lt"/>
                <a:ea typeface="Century Gothic"/>
                <a:cs typeface="Century Gothic"/>
                <a:sym typeface="Century Gothic"/>
              </a:rPr>
              <a:t>Emergency Card info on the portal</a:t>
            </a:r>
            <a:endParaRPr sz="3000" dirty="0">
              <a:solidFill>
                <a:srgbClr val="FFFFFF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u="sng" dirty="0" smtClean="0">
                <a:solidFill>
                  <a:schemeClr val="hlink"/>
                </a:solidFill>
                <a:latin typeface="+mn-lt"/>
                <a:ea typeface="Century Gothic"/>
                <a:cs typeface="Century Gothic"/>
                <a:sym typeface="Century Gothic"/>
                <a:hlinkClick r:id="rId4"/>
              </a:rPr>
              <a:t>https</a:t>
            </a:r>
            <a:r>
              <a:rPr lang="en-US" sz="3000" u="sng" dirty="0">
                <a:solidFill>
                  <a:schemeClr val="hlink"/>
                </a:solidFill>
                <a:latin typeface="+mn-lt"/>
                <a:ea typeface="Century Gothic"/>
                <a:cs typeface="Century Gothic"/>
                <a:sym typeface="Century Gothic"/>
                <a:hlinkClick r:id="rId4"/>
              </a:rPr>
              <a:t>://docs.google.com/document/d/1dtCrobY_Gsw__jb3Pzfh2dnz5L33Ynd-RImhJTXhVZg/edit</a:t>
            </a:r>
            <a:endParaRPr sz="3000" u="sng" dirty="0">
              <a:solidFill>
                <a:schemeClr val="hlink"/>
              </a:solidFill>
              <a:latin typeface="+mn-lt"/>
              <a:ea typeface="Century Gothic"/>
              <a:cs typeface="Century Gothic"/>
              <a:sym typeface="Century Gothic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 idx="4294967295"/>
          </p:nvPr>
        </p:nvSpPr>
        <p:spPr>
          <a:xfrm>
            <a:off x="304800" y="304799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87"/>
              <a:buFont typeface="Century Gothic"/>
              <a:buNone/>
            </a:pPr>
            <a:r>
              <a:rPr lang="en-US" sz="3387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last note….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3387"/>
              <a:buFont typeface="Century Gothic"/>
              <a:buNone/>
            </a:pPr>
            <a:r>
              <a:rPr lang="en-US" sz="3387" b="0" i="0" u="none" strike="noStrike" cap="none">
                <a:solidFill>
                  <a:srgbClr val="FF2600"/>
                </a:solidFill>
              </a:rPr>
              <a:t>Una </a:t>
            </a:r>
            <a:r>
              <a:rPr lang="en-US" sz="3387" b="0">
                <a:solidFill>
                  <a:srgbClr val="FF2600"/>
                </a:solidFill>
              </a:rPr>
              <a:t>ú</a:t>
            </a:r>
            <a:r>
              <a:rPr lang="en-US" sz="3387" b="0" i="0" u="none" strike="noStrike" cap="none">
                <a:solidFill>
                  <a:srgbClr val="FF2600"/>
                </a:solidFill>
              </a:rPr>
              <a:t>ltima nota…</a:t>
            </a:r>
            <a:endParaRPr b="0"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4294967295"/>
          </p:nvPr>
        </p:nvSpPr>
        <p:spPr>
          <a:xfrm>
            <a:off x="157162" y="2333625"/>
            <a:ext cx="9067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0890" marR="0" lvl="0" indent="-270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r>
              <a:rPr lang="en-US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label ALL of your child’s belongings (backpack, lunch box, sweaters, coats, hats, etc.).  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favor, escriba el nombre de su hijo(a) en todas sus pertenencias (mochila, lonchera, suéteres, abrigos, sombreros, etc.)</a:t>
            </a:r>
            <a:endParaRPr/>
          </a:p>
          <a:p>
            <a:pPr marL="270889" marR="0" lvl="0" indent="-2708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endParaRPr/>
          </a:p>
          <a:p>
            <a:pPr marL="270890" marR="0" lvl="0" indent="-2708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r>
              <a:rPr lang="en-US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Medication/health policy – see nurse. 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Medicina/</a:t>
            </a:r>
            <a:r>
              <a:rPr lang="en-US">
                <a:solidFill>
                  <a:srgbClr val="FF2600"/>
                </a:solidFill>
              </a:rPr>
              <a:t>póliza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salud – ver la enfermera</a:t>
            </a:r>
            <a:endParaRPr/>
          </a:p>
          <a:p>
            <a:pPr marL="270889" marR="0" lvl="0" indent="-2708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endParaRPr/>
          </a:p>
          <a:p>
            <a:pPr marL="270890" marR="0" lvl="0" indent="-2708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r>
              <a:rPr lang="en-US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Breakfast 8:40-9:00- please be on time. 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desayuno 8:40-9:00. Por favor llegar a tiempo</a:t>
            </a:r>
            <a:endParaRPr/>
          </a:p>
          <a:p>
            <a:pPr marL="270889" marR="0" lvl="0" indent="-2708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endParaRPr/>
          </a:p>
          <a:p>
            <a:pPr marL="270890" marR="0" lvl="0" indent="-2708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"/>
            </a:pPr>
            <a:r>
              <a:rPr lang="en-US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remember dismissal is 3:25- please be on time! Send a note if someone else is picking up your child.  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>
                <a:solidFill>
                  <a:srgbClr val="FF2600"/>
                </a:solidFill>
              </a:rPr>
              <a:t>R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ecuerde que el despido es a las 3:25-por favor sea puntual! Envíe una nota si </a:t>
            </a:r>
            <a:r>
              <a:rPr lang="en-US">
                <a:solidFill>
                  <a:srgbClr val="FF2600"/>
                </a:solidFill>
              </a:rPr>
              <a:t>otra persona va recoger</a:t>
            </a:r>
            <a:r>
              <a:rPr lang="en-US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su hijo(a).</a:t>
            </a:r>
            <a:endParaRPr/>
          </a:p>
        </p:txBody>
      </p:sp>
      <p:pic>
        <p:nvPicPr>
          <p:cNvPr id="212" name="Google Shape;212;p36" descr="MCj041363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152400"/>
            <a:ext cx="1219200" cy="157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 idx="4294967295"/>
          </p:nvPr>
        </p:nvSpPr>
        <p:spPr>
          <a:xfrm>
            <a:off x="1187450" y="36671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400"/>
              <a:buFont typeface="Century Gothic"/>
              <a:buNone/>
            </a:pPr>
            <a:r>
              <a:rPr lang="en-US" sz="3400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Mission Statement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637"/>
              </a:buClr>
              <a:buSzPts val="3400"/>
              <a:buFont typeface="Century Gothic"/>
              <a:buNone/>
            </a:pPr>
            <a:r>
              <a:rPr lang="en-US" sz="3400" b="1" i="0" u="none" strike="noStrike" cap="none">
                <a:solidFill>
                  <a:srgbClr val="E636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 Misión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152400" y="2020100"/>
            <a:ext cx="8763000" cy="4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None/>
            </a:pPr>
            <a:r>
              <a:rPr lang="en-US" sz="1924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Rolling Terrace Elementary is a school where students, staff and families are respectful of individual differences and come together in a positive, nurturing environment to produce independent lifelong learners. Our stakeholders are committed to ROAR.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None/>
            </a:pPr>
            <a:endParaRPr sz="1924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None/>
            </a:pPr>
            <a:r>
              <a:rPr lang="en-US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Rolling Terrace es una escuela donde los estudiantes, el personal y las familias son respetu</a:t>
            </a:r>
            <a:r>
              <a:rPr lang="en-US" b="1">
                <a:solidFill>
                  <a:srgbClr val="FF0000"/>
                </a:solidFill>
              </a:rPr>
              <a:t>o</a:t>
            </a:r>
            <a:r>
              <a:rPr lang="en-US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 con las diferencias individuales y se reúnen en un ambiente positivo y enriquecedor para producir aprendizajes independientes de toda la vida. Nuestr</a:t>
            </a:r>
            <a:r>
              <a:rPr lang="en-US" b="1">
                <a:solidFill>
                  <a:srgbClr val="FF0000"/>
                </a:solidFill>
              </a:rPr>
              <a:t>a comunidad</a:t>
            </a:r>
            <a:r>
              <a:rPr lang="en-US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comprometid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rugir. </a:t>
            </a:r>
            <a:endParaRPr/>
          </a:p>
          <a:p>
            <a:pPr marL="0" marR="0" lvl="0" indent="-12217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Century Gothic"/>
              <a:buChar char=""/>
            </a:pPr>
            <a:endParaRPr sz="1924" b="1">
              <a:solidFill>
                <a:srgbClr val="FF0000"/>
              </a:solidFill>
            </a:endParaRPr>
          </a:p>
          <a:p>
            <a:pPr marL="0" marR="0" lvl="0" indent="-12217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Century Gothic"/>
              <a:buChar char=""/>
            </a:pPr>
            <a:r>
              <a:rPr lang="en-US" sz="1924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US" sz="1924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esponsible      </a:t>
            </a:r>
            <a:r>
              <a:rPr lang="en-US" sz="1924" b="0" i="0" u="none" strike="noStrike" cap="none">
                <a:solidFill>
                  <a:srgbClr val="EC33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(responsable)</a:t>
            </a:r>
            <a:endParaRPr/>
          </a:p>
          <a:p>
            <a:pPr marL="0" marR="0" lvl="0" indent="-12217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Century Gothic"/>
              <a:buChar char=""/>
            </a:pPr>
            <a:r>
              <a:rPr lang="en-US" sz="1924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924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rganized     </a:t>
            </a:r>
            <a:r>
              <a:rPr lang="en-US" sz="1924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(organizado)</a:t>
            </a:r>
            <a:endParaRPr>
              <a:solidFill>
                <a:srgbClr val="FF0000"/>
              </a:solidFill>
            </a:endParaRPr>
          </a:p>
          <a:p>
            <a:pPr marL="0" marR="0" lvl="0" indent="-12217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Century Gothic"/>
              <a:buChar char=""/>
            </a:pPr>
            <a:r>
              <a:rPr lang="en-US" sz="1924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924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lways Safe     </a:t>
            </a:r>
            <a:r>
              <a:rPr lang="en-US" sz="1924" b="0" i="0" u="none" strike="noStrike" cap="none">
                <a:solidFill>
                  <a:srgbClr val="EC33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(siempr</a:t>
            </a:r>
            <a:r>
              <a:rPr lang="en-US" sz="1924">
                <a:solidFill>
                  <a:srgbClr val="EC332F"/>
                </a:solidFill>
              </a:rPr>
              <a:t>e </a:t>
            </a:r>
            <a:r>
              <a:rPr lang="en-US" sz="1924" b="0" i="0" u="none" strike="noStrike" cap="none">
                <a:solidFill>
                  <a:srgbClr val="EC33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seguro)</a:t>
            </a:r>
            <a:endParaRPr/>
          </a:p>
          <a:p>
            <a:pPr marL="0" marR="0" lvl="0" indent="-12217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Century Gothic"/>
              <a:buChar char=""/>
            </a:pPr>
            <a:r>
              <a:rPr lang="en-US" sz="1924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US" sz="1924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espectful       </a:t>
            </a:r>
            <a:r>
              <a:rPr lang="en-US" sz="1924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24" b="0" i="0" u="none" strike="noStrike" cap="none">
                <a:solidFill>
                  <a:srgbClr val="EC33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(respetuoso)</a:t>
            </a:r>
            <a:endParaRPr/>
          </a:p>
        </p:txBody>
      </p:sp>
      <p:pic>
        <p:nvPicPr>
          <p:cNvPr id="76" name="Google Shape;76;p16" descr="Image result for tiger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 idx="4294967295"/>
          </p:nvPr>
        </p:nvSpPr>
        <p:spPr>
          <a:xfrm>
            <a:off x="242625" y="381000"/>
            <a:ext cx="89916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24"/>
              <a:buFont typeface="Schoolbell"/>
              <a:buNone/>
            </a:pPr>
            <a:r>
              <a:rPr lang="en-US" sz="2124" b="0" i="0" u="none" strike="noStrike" cap="none">
                <a:solidFill>
                  <a:srgbClr val="000099"/>
                </a:solidFill>
                <a:latin typeface="Schoolbell"/>
                <a:ea typeface="Schoolbell"/>
                <a:cs typeface="Schoolbell"/>
                <a:sym typeface="Schoolbell"/>
              </a:rPr>
              <a:t>A day in the life of your Kindergartener…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124"/>
              <a:buFont typeface="Schoolbell"/>
              <a:buNone/>
            </a:pPr>
            <a:r>
              <a:rPr lang="en-US" sz="2124" b="0" i="0" u="none" strike="noStrike" cap="none">
                <a:solidFill>
                  <a:srgbClr val="FF2600"/>
                </a:solidFill>
                <a:latin typeface="Schoolbell"/>
                <a:ea typeface="Schoolbell"/>
                <a:cs typeface="Schoolbell"/>
                <a:sym typeface="Schoolbell"/>
              </a:rPr>
              <a:t>Un dia en la vida de su Kinder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5180" marR="0" lvl="0" indent="-3051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1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8:40 first bell rings – go to classroom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Suena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timbre-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vaya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aula</a:t>
            </a:r>
            <a:endParaRPr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8:40 – 9:00         unpack, eat breakfast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Desempacar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comer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desayuno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9:00 – 11:00       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Class instruction   </a:t>
            </a:r>
            <a:r>
              <a:rPr lang="en-US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trucción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mañana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b="0" i="0" u="none" strike="noStrike" cap="none" dirty="0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11:00 – 11:45     Specials  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1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12:00 		    AM/ PM Switch    </a:t>
            </a:r>
            <a:r>
              <a:rPr lang="en-US" b="1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</a:t>
            </a:r>
            <a:r>
              <a:rPr lang="en-US" b="1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1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12:35 - 1:10         Lunch  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Almuerzo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1:10 - 1:45          Recess 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Recreo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1:45 </a:t>
            </a:r>
            <a:r>
              <a:rPr lang="en-US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en-US" b="0" i="0" u="none" strike="noStrike" cap="none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2:45        </a:t>
            </a:r>
            <a:r>
              <a:rPr lang="en-US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PM</a:t>
            </a:r>
            <a:r>
              <a:rPr lang="en-US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class instruction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Instrucci</a:t>
            </a:r>
            <a:r>
              <a:rPr lang="en-US" dirty="0" err="1">
                <a:solidFill>
                  <a:srgbClr val="FF2600"/>
                </a:solidFill>
              </a:rPr>
              <a:t>ó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tarde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2:45 – 3:15         Exploration centers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Centros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exploracion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305180" marR="0" lvl="0" indent="-305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3:25 – Dismissal 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Despedida</a:t>
            </a:r>
            <a:endParaRPr dirty="0"/>
          </a:p>
          <a:p>
            <a:pPr marL="305180" marR="0" lvl="0" indent="-30518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58"/>
              <a:buFont typeface="Noto Sans Symbols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*schedule changes evolve depending on needs    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horario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pueden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rgbClr val="FF2600"/>
                </a:solidFill>
              </a:rPr>
              <a:t>pasar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</a:t>
            </a:r>
            <a:r>
              <a:rPr lang="en-US" b="0" i="0" u="none" strike="noStrike" cap="none" dirty="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b="0" i="0" u="none" strike="noStrike" cap="none" dirty="0" err="1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necesidad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 idx="4294967295"/>
          </p:nvPr>
        </p:nvSpPr>
        <p:spPr>
          <a:xfrm>
            <a:off x="481012" y="457200"/>
            <a:ext cx="7524751" cy="9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32"/>
              <a:buFont typeface="Century Gothic"/>
              <a:buNone/>
            </a:pPr>
            <a:r>
              <a:rPr lang="en-US" sz="2832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32"/>
              <a:buFont typeface="Century Gothic"/>
              <a:buNone/>
            </a:pPr>
            <a:r>
              <a:rPr lang="en-US" sz="2832" b="0" i="0" u="none" strike="noStrike" cap="none">
                <a:solidFill>
                  <a:srgbClr val="FF2600"/>
                </a:solidFill>
              </a:rPr>
              <a:t>Especiales</a:t>
            </a:r>
            <a:r>
              <a:rPr lang="en-US" sz="2832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4294967295"/>
          </p:nvPr>
        </p:nvSpPr>
        <p:spPr>
          <a:xfrm>
            <a:off x="304800" y="2362200"/>
            <a:ext cx="7877175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0029" marR="0" lvl="0" indent="-2400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Century Gothic"/>
              <a:buChar char=""/>
            </a:pPr>
            <a:r>
              <a:rPr lang="en-US" sz="301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(must wear sneakers)  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educaci</a:t>
            </a:r>
            <a:r>
              <a:rPr lang="en-US" sz="3010">
                <a:solidFill>
                  <a:srgbClr val="FF2600"/>
                </a:solidFill>
              </a:rPr>
              <a:t>ó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f</a:t>
            </a:r>
            <a:r>
              <a:rPr lang="en-US" sz="3010">
                <a:solidFill>
                  <a:srgbClr val="FF2600"/>
                </a:solidFill>
              </a:rPr>
              <a:t>í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sica (debe usar zapatos deportivos)</a:t>
            </a:r>
            <a:endParaRPr/>
          </a:p>
          <a:p>
            <a:pPr marL="240029" marR="0" lvl="0" indent="-24002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Century Gothic"/>
              <a:buChar char=""/>
            </a:pPr>
            <a:r>
              <a:rPr lang="en-US" sz="301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 (may be messy!)    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 (puede</a:t>
            </a:r>
            <a:r>
              <a:rPr lang="en-US" sz="3010">
                <a:solidFill>
                  <a:srgbClr val="FF2600"/>
                </a:solidFill>
              </a:rPr>
              <a:t>n manchar la ropa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240029" marR="0" lvl="0" indent="-24002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Century Gothic"/>
              <a:buChar char=""/>
            </a:pPr>
            <a:r>
              <a:rPr lang="en-US" sz="301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Library    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endParaRPr/>
          </a:p>
          <a:p>
            <a:pPr marL="240029" marR="0" lvl="0" indent="-24002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Century Gothic"/>
              <a:buChar char=""/>
            </a:pPr>
            <a:r>
              <a:rPr lang="en-US" sz="301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    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US" sz="3010">
                <a:solidFill>
                  <a:srgbClr val="FF2600"/>
                </a:solidFill>
              </a:rPr>
              <a:t>ú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sica</a:t>
            </a:r>
            <a:endParaRPr/>
          </a:p>
          <a:p>
            <a:pPr marL="240029" marR="0" lvl="0" indent="-24002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010"/>
              <a:buFont typeface="Century Gothic"/>
              <a:buChar char=""/>
            </a:pPr>
            <a:r>
              <a:rPr lang="en-US" sz="301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Class    </a:t>
            </a:r>
            <a:r>
              <a:rPr lang="en-US" sz="301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 de c</a:t>
            </a:r>
            <a:r>
              <a:rPr lang="en-US" sz="3010">
                <a:solidFill>
                  <a:srgbClr val="FF2600"/>
                </a:solidFill>
              </a:rPr>
              <a:t>omputadoras</a:t>
            </a:r>
            <a:endParaRPr sz="1800" b="0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2" descr="Image result for music class clipart for ki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296862"/>
            <a:ext cx="1139825" cy="113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 descr="Image result for art class clipart for kid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850" y="184150"/>
            <a:ext cx="1333500" cy="124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 descr="Image result for books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9012" y="5419687"/>
            <a:ext cx="2036763" cy="128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 descr="Image result for p.e.  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8487" y="392112"/>
            <a:ext cx="1263651" cy="103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descr="Image result for laptop 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9587" y="3447250"/>
            <a:ext cx="1470026" cy="1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7524600" cy="14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80"/>
              <a:buFont typeface="Comic Sans MS"/>
              <a:buNone/>
            </a:pPr>
            <a:r>
              <a:rPr lang="en-US" sz="3600" b="1" i="0" u="sng" strike="noStrike" cap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480"/>
              <a:buFont typeface="Comic Sans MS"/>
              <a:buNone/>
            </a:pPr>
            <a:r>
              <a:rPr lang="en-US" sz="3600" b="0" i="0" u="sng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Comunicaci</a:t>
            </a:r>
            <a:r>
              <a:rPr lang="en-US" sz="3600" b="0" u="sng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ó</a:t>
            </a:r>
            <a:r>
              <a:rPr lang="en-US" sz="3600" b="0" i="0" u="sng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3600" b="1" i="0" u="sng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4294967295"/>
          </p:nvPr>
        </p:nvSpPr>
        <p:spPr>
          <a:xfrm>
            <a:off x="228600" y="2332037"/>
            <a:ext cx="8686800" cy="3992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8322" marR="0" lvl="0" indent="-2983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–sent home MONDAY   </a:t>
            </a:r>
            <a:r>
              <a:rPr lang="en-US" sz="174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Tarea-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ser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á enviada a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casa los </a:t>
            </a:r>
            <a:r>
              <a:rPr lang="en-US" sz="1740" b="1" i="0" u="sng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lunes </a:t>
            </a:r>
            <a:endParaRPr b="1" u="sng"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Notes from home (in a LABELED envelope, remind your child to give it to their teacher).    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Notas del hogar (en un sobre etiquetado, recuérdele a su hijo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(a)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 se lo dé a su maestr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newsletter   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Bolet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í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 informativo del equipo de kinder </a:t>
            </a:r>
            <a:endParaRPr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 Wednesday Envelope  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Sobre amarillo los mi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rcoles</a:t>
            </a: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or phone – check with teacher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Correo electr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ó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nico o tel</a:t>
            </a:r>
            <a:r>
              <a:rPr lang="en-US" sz="174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fono- asegurarse con la maestra</a:t>
            </a:r>
            <a:endParaRPr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RT Website – check for updates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Sitio de internet RT- revisar actualizaciones </a:t>
            </a:r>
            <a:endParaRPr/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Parent/Teacher conferences  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Conferencias de padres</a:t>
            </a:r>
            <a:endParaRPr sz="1800" b="0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8322" marR="0" lvl="0" indent="-2983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40"/>
              <a:buFont typeface="Comic Sans MS"/>
              <a:buChar char=""/>
            </a:pPr>
            <a:r>
              <a:rPr lang="en-US" sz="174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MCPS Parent Portal      </a:t>
            </a:r>
            <a:r>
              <a:rPr lang="en-US" sz="1740" b="0" i="0" u="none" strike="noStrike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MCPS portal de padres </a:t>
            </a:r>
            <a:endParaRPr/>
          </a:p>
        </p:txBody>
      </p:sp>
      <p:pic>
        <p:nvPicPr>
          <p:cNvPr id="136" name="Google Shape;136;p25" descr="Image result for writing 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17942">
            <a:off x="7148994" y="133207"/>
            <a:ext cx="1505564" cy="192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 idx="4294967295"/>
          </p:nvPr>
        </p:nvSpPr>
        <p:spPr>
          <a:xfrm>
            <a:off x="457200" y="339724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Century Gothic"/>
              <a:buNone/>
            </a:pPr>
            <a:r>
              <a:rPr lang="en-US" sz="3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myMCPS Parent Portal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entury Gothic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myMCPS Portal de Padres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4294967295"/>
          </p:nvPr>
        </p:nvSpPr>
        <p:spPr>
          <a:xfrm>
            <a:off x="152400" y="2133599"/>
            <a:ext cx="8839200" cy="457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1177" marR="0" lvl="0" indent="-2811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52"/>
              <a:buFont typeface="Century Gothic"/>
              <a:buChar char="✓"/>
            </a:pPr>
            <a:r>
              <a:rPr lang="en-US" sz="2952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portal to share information regarding grades, attendance, and more.    </a:t>
            </a:r>
            <a:r>
              <a:rPr lang="en-US" sz="2952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Portal de padres para compartir información sobre calificaciones, asistencia y más</a:t>
            </a:r>
            <a:endParaRPr/>
          </a:p>
          <a:p>
            <a:pPr marL="281177" marR="0" lvl="0" indent="-28117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952"/>
              <a:buFont typeface="Century Gothic"/>
              <a:buChar char="✓"/>
            </a:pPr>
            <a:r>
              <a:rPr lang="en-US" sz="2952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for more information specific to Rolling Terrace, including login instructions, starting in October. </a:t>
            </a:r>
            <a:r>
              <a:rPr lang="en-US" sz="2952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Busque más información específica para Rolling Terrace, incluidas las instrucci</a:t>
            </a:r>
            <a:r>
              <a:rPr lang="en-US" sz="2952">
                <a:solidFill>
                  <a:srgbClr val="FF2600"/>
                </a:solidFill>
              </a:rPr>
              <a:t>o</a:t>
            </a:r>
            <a:r>
              <a:rPr lang="en-US" sz="2952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 de inicio de sesión, a partir de octubre</a:t>
            </a:r>
            <a:endParaRPr/>
          </a:p>
        </p:txBody>
      </p:sp>
      <p:pic>
        <p:nvPicPr>
          <p:cNvPr id="143" name="Google Shape;143;p26" descr="Classroom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9225" y="152400"/>
            <a:ext cx="2463800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211666" y="380999"/>
            <a:ext cx="8229601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59"/>
              <a:buFont typeface="Century Gothic"/>
              <a:buNone/>
            </a:pPr>
            <a:r>
              <a:rPr lang="en-US" sz="3359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Birthday Celebrations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3359"/>
              <a:buFont typeface="Century Gothic"/>
              <a:buNone/>
            </a:pPr>
            <a:r>
              <a:rPr lang="en-US" sz="3359" b="1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Celebraciones de cumpleaños 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4294967295"/>
          </p:nvPr>
        </p:nvSpPr>
        <p:spPr>
          <a:xfrm>
            <a:off x="152400" y="2065866"/>
            <a:ext cx="8839200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0316" marR="0" lvl="0" indent="-25031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3"/>
              <a:buFont typeface="Century Gothic"/>
              <a:buChar char="✓"/>
            </a:pPr>
            <a:r>
              <a:rPr lang="en-US" sz="2993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with AM teacher in advance.  </a:t>
            </a:r>
            <a:r>
              <a:rPr lang="en-US" sz="2993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Arregle con la maestra de la mañana por adelantado</a:t>
            </a:r>
            <a:endParaRPr/>
          </a:p>
          <a:p>
            <a:pPr marL="250316" marR="0" lvl="0" indent="-250316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993"/>
              <a:buFont typeface="Century Gothic"/>
              <a:buChar char="✓"/>
            </a:pPr>
            <a:r>
              <a:rPr lang="en-US" sz="2993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Store bought items only.  </a:t>
            </a:r>
            <a:r>
              <a:rPr lang="en-US" sz="2993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Solamente cosas compradas en la tienda </a:t>
            </a:r>
            <a:endParaRPr/>
          </a:p>
          <a:p>
            <a:pPr marL="250316" marR="0" lvl="0" indent="-250316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993"/>
              <a:buFont typeface="Century Gothic"/>
              <a:buChar char="✓"/>
            </a:pPr>
            <a:r>
              <a:rPr lang="en-US" sz="2993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healthy options -  check with teacher about allergies. </a:t>
            </a:r>
            <a:r>
              <a:rPr lang="en-US" sz="2993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Elija opciones saludables - consulte con la maestra sobre alergias</a:t>
            </a:r>
            <a:endParaRPr/>
          </a:p>
          <a:p>
            <a:pPr marL="250316" marR="0" lvl="0" indent="-250316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993"/>
              <a:buFont typeface="Century Gothic"/>
              <a:buChar char="✓"/>
            </a:pPr>
            <a:r>
              <a:rPr lang="en-US" sz="2993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lunch only, parent supervises.  </a:t>
            </a:r>
            <a:r>
              <a:rPr lang="en-US" sz="2993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padres supervisan </a:t>
            </a:r>
            <a:r>
              <a:rPr lang="en-US" sz="2993">
                <a:solidFill>
                  <a:srgbClr val="FF2600"/>
                </a:solidFill>
              </a:rPr>
              <a:t>solamente durante el almuerzo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 idx="4294967295"/>
          </p:nvPr>
        </p:nvSpPr>
        <p:spPr>
          <a:xfrm>
            <a:off x="28575" y="263524"/>
            <a:ext cx="8839200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59"/>
              <a:buFont typeface="Century Gothic"/>
              <a:buNone/>
            </a:pPr>
            <a:r>
              <a:rPr lang="en-US" sz="3359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Involvement Opportunities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3359"/>
              <a:buFont typeface="Century Gothic"/>
              <a:buNone/>
            </a:pPr>
            <a:r>
              <a:rPr lang="en-US" sz="3359" b="0" i="0" u="none" strike="noStrike" cap="none">
                <a:solidFill>
                  <a:srgbClr val="FF2600"/>
                </a:solidFill>
              </a:rPr>
              <a:t>Oportunidades de Participación </a:t>
            </a:r>
            <a:endParaRPr b="0"/>
          </a:p>
        </p:txBody>
      </p:sp>
      <p:sp>
        <p:nvSpPr>
          <p:cNvPr id="155" name="Google Shape;155;p28"/>
          <p:cNvSpPr txBox="1"/>
          <p:nvPr/>
        </p:nvSpPr>
        <p:spPr>
          <a:xfrm>
            <a:off x="152400" y="2057400"/>
            <a:ext cx="8839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Century Gothic"/>
              <a:buNone/>
            </a:pPr>
            <a:r>
              <a:rPr lang="en-US" sz="3600" b="1" i="0" u="sng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FIELD TRIPS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en-US" sz="3600" b="1" u="sng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PASEOS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Century Gothic"/>
              <a:buChar char="•"/>
            </a:pPr>
            <a:r>
              <a:rPr lang="en-US" sz="360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field trips a year   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paseos en el a</a:t>
            </a:r>
            <a:r>
              <a:rPr lang="en-US" sz="36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360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Century Gothic"/>
              <a:buChar char="•"/>
            </a:pPr>
            <a:r>
              <a:rPr lang="en-US" sz="3600" b="1" i="0" u="sng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</a:t>
            </a:r>
            <a:r>
              <a:rPr lang="en-US" sz="360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Chaperones –</a:t>
            </a:r>
            <a:r>
              <a:rPr lang="en-US" sz="3600" b="0" i="0" u="none" strike="noStrike" cap="none">
                <a:solidFill>
                  <a:srgbClr val="3333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must complete MCPS required training.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36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Chaparrones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limitado</a:t>
            </a:r>
            <a:r>
              <a:rPr lang="en-US" sz="36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debe completar MCPS entrenamiento re</a:t>
            </a:r>
            <a:r>
              <a:rPr lang="en-US" sz="3600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uerido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Century Gothic"/>
              <a:buChar char="•"/>
            </a:pPr>
            <a:r>
              <a:rPr lang="en-US" sz="3600" b="0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siblings permitted   </a:t>
            </a:r>
            <a:r>
              <a:rPr lang="en-US" sz="36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 permiten hermanos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body" idx="4294967295"/>
          </p:nvPr>
        </p:nvSpPr>
        <p:spPr>
          <a:xfrm>
            <a:off x="190500" y="1991585"/>
            <a:ext cx="8610600" cy="483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6888" marR="0" lvl="0" indent="-2339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entury Gothic"/>
              <a:buChar char=""/>
            </a:pPr>
            <a:r>
              <a:rPr lang="en-US" sz="2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30-minute mandatory training (on the computer) about MCPS child abuse and neglect.                                   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entrenamiento obligatorio de 30 minutos (en la computadora) sobre MCPS abuso y negligencia del niño.</a:t>
            </a:r>
            <a:endParaRPr sz="2100" b="0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6888" marR="0" lvl="0" indent="-2339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100"/>
              <a:buFont typeface="Century Gothic"/>
              <a:buChar char=""/>
            </a:pPr>
            <a:endParaRPr sz="2100">
              <a:solidFill>
                <a:srgbClr val="FF2600"/>
              </a:solidFill>
            </a:endParaRPr>
          </a:p>
          <a:p>
            <a:pPr marL="246888" marR="0" lvl="0" indent="-23393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entury Gothic"/>
              <a:buChar char=""/>
            </a:pPr>
            <a:r>
              <a:rPr lang="en-US" sz="2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will be needed by everyone that wishes to </a:t>
            </a:r>
            <a:r>
              <a:rPr lang="en-US" sz="2100" b="1" i="0" u="sng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regularly</a:t>
            </a:r>
            <a:r>
              <a:rPr lang="en-US" sz="2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 at the school or on field trips.                                    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 será necesario para todos aquellos que deseen ser voluntarios </a:t>
            </a:r>
            <a:r>
              <a:rPr lang="en-US" sz="2100" b="1" i="0" u="sng" strike="noStrike" cap="none">
                <a:solidFill>
                  <a:srgbClr val="FF2600"/>
                </a:solidFill>
              </a:rPr>
              <a:t>regularmente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escuela o paseos.</a:t>
            </a:r>
            <a:endParaRPr sz="2100" b="0" i="0" u="none" strike="noStrike" cap="none">
              <a:solidFill>
                <a:srgbClr val="FF2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6888" marR="0" lvl="0" indent="-23393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2600"/>
              </a:buClr>
              <a:buSzPts val="2100"/>
              <a:buFont typeface="Century Gothic"/>
              <a:buChar char=""/>
            </a:pPr>
            <a:endParaRPr sz="2100">
              <a:solidFill>
                <a:srgbClr val="FF2600"/>
              </a:solidFill>
            </a:endParaRPr>
          </a:p>
          <a:p>
            <a:pPr marL="246888" marR="0" lvl="0" indent="-23393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entury Gothic"/>
              <a:buChar char=""/>
            </a:pPr>
            <a:r>
              <a:rPr lang="en-US" sz="2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have any questions or need more information, see the front office staff.                                                                                </a:t>
            </a:r>
            <a:r>
              <a:rPr lang="en-US" sz="2100" b="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alguna pregunta o necesita más información, consulte al personal de la oficina.</a:t>
            </a:r>
            <a:endParaRPr sz="2100"/>
          </a:p>
        </p:txBody>
      </p:sp>
      <p:sp>
        <p:nvSpPr>
          <p:cNvPr id="161" name="Google Shape;161;p29"/>
          <p:cNvSpPr txBox="1"/>
          <p:nvPr/>
        </p:nvSpPr>
        <p:spPr>
          <a:xfrm>
            <a:off x="191257" y="275484"/>
            <a:ext cx="8761486" cy="129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0000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Mandatory Volunteer Training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3800"/>
              <a:buFont typeface="Century Gothic"/>
              <a:buNone/>
            </a:pPr>
            <a:r>
              <a:rPr lang="en-US" sz="3600" i="0" u="none" strike="noStrike" cap="none">
                <a:solidFill>
                  <a:srgbClr val="FF2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Entrenamiento Voluntario Obligatorio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212121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1241</Words>
  <Application>Microsoft Office PowerPoint</Application>
  <PresentationFormat>On-screen Show (4:3)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Comic Sans MS</vt:lpstr>
      <vt:lpstr>Noto Sans Symbols</vt:lpstr>
      <vt:lpstr>Schoolbell</vt:lpstr>
      <vt:lpstr>Helvetica Neue</vt:lpstr>
      <vt:lpstr>Century Gothic</vt:lpstr>
      <vt:lpstr>Arial</vt:lpstr>
      <vt:lpstr>Quotable</vt:lpstr>
      <vt:lpstr>Welcome to Kindergarten Bienvenido a Kindergarten</vt:lpstr>
      <vt:lpstr>Our Mission Statement Nuestra Misión</vt:lpstr>
      <vt:lpstr>A day in the life of your Kindergartener… Un dia en la vida de su Kinder</vt:lpstr>
      <vt:lpstr>Specials Especiales </vt:lpstr>
      <vt:lpstr>Communication Comunicación </vt:lpstr>
      <vt:lpstr>myMCPS Parent Portal myMCPS Portal de Padres</vt:lpstr>
      <vt:lpstr>Birthday Celebrations Celebraciones de cumpleaños </vt:lpstr>
      <vt:lpstr>Involvement Opportunities Oportunidades de Participación </vt:lpstr>
      <vt:lpstr>PowerPoint Presentation</vt:lpstr>
      <vt:lpstr>PowerPoint Presentation</vt:lpstr>
      <vt:lpstr>What to bring/not to bring to school. Que traer o no traer a la escuela </vt:lpstr>
      <vt:lpstr>How can you help your child at home? ¿Cómo puede ayudar a su hijo(a) en la casa? </vt:lpstr>
      <vt:lpstr>Kindergarten Assessments Evaluaciones de kindergarten</vt:lpstr>
      <vt:lpstr>Report Cards Cartas de calificaciones </vt:lpstr>
      <vt:lpstr>PowerPoint Presentation</vt:lpstr>
      <vt:lpstr>One last note…. Una última nota…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Kindergarten Bienvenido a Kindergarten</dc:title>
  <dc:creator>Guardado, Lorena O</dc:creator>
  <cp:lastModifiedBy>Livingston, Kaneene A</cp:lastModifiedBy>
  <cp:revision>4</cp:revision>
  <dcterms:modified xsi:type="dcterms:W3CDTF">2018-10-05T16:46:22Z</dcterms:modified>
</cp:coreProperties>
</file>