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64" r:id="rId3"/>
    <p:sldId id="282" r:id="rId4"/>
    <p:sldId id="285" r:id="rId5"/>
    <p:sldId id="281" r:id="rId6"/>
    <p:sldId id="276" r:id="rId7"/>
    <p:sldId id="283" r:id="rId8"/>
    <p:sldId id="284" r:id="rId9"/>
    <p:sldId id="270" r:id="rId10"/>
    <p:sldId id="266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 showGuides="1">
      <p:cViewPr varScale="1">
        <p:scale>
          <a:sx n="81" d="100"/>
          <a:sy n="81" d="100"/>
        </p:scale>
        <p:origin x="60" y="49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1/14/2014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1/14/2014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bcPrint" panose="00000400000000000000" pitchFamily="2" charset="0"/>
                <a:ea typeface="Times New Roman" panose="02020603050405020304" pitchFamily="18" charset="0"/>
              </a:rPr>
              <a:t>Hold up your fist.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bcPrint" panose="00000400000000000000" pitchFamily="2" charset="0"/>
                <a:ea typeface="Times New Roman" panose="02020603050405020304" pitchFamily="18" charset="0"/>
              </a:rPr>
              <a:t> Put one finger up each time you come to a word you do not know.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bcPrint" panose="00000400000000000000" pitchFamily="2" charset="0"/>
                <a:ea typeface="Times New Roman" panose="02020603050405020304" pitchFamily="18" charset="0"/>
              </a:rPr>
              <a:t> If there are more than five fingers up at the end of the page, the book is too hard.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bcPrint" panose="00000400000000000000" pitchFamily="2" charset="0"/>
                <a:ea typeface="Times New Roman" panose="02020603050405020304" pitchFamily="18" charset="0"/>
              </a:rPr>
              <a:t> Choose a book that was read aloud in class.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9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1/14/2014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1/14/2014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1/14/2014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1/14/2014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1/14/2014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1/14/2014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1/14/2014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1/14/2014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4612" y="1676400"/>
            <a:ext cx="8024945" cy="205422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Reading Strategies for Parents 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0412" y="4191000"/>
            <a:ext cx="7008574" cy="1244600"/>
          </a:xfrm>
        </p:spPr>
        <p:txBody>
          <a:bodyPr/>
          <a:lstStyle/>
          <a:p>
            <a:pPr algn="ctr"/>
            <a:r>
              <a:rPr lang="en-US" dirty="0" smtClean="0"/>
              <a:t>Parent Involvement Meeting</a:t>
            </a:r>
          </a:p>
          <a:p>
            <a:pPr algn="ctr"/>
            <a:r>
              <a:rPr lang="en-US" dirty="0" smtClean="0"/>
              <a:t>January 15,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143000"/>
            <a:ext cx="11277600" cy="508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 smtClean="0"/>
              <a:t>“The single </a:t>
            </a:r>
            <a:r>
              <a:rPr lang="en-US" sz="3200" i="1" dirty="0"/>
              <a:t>most important thing that a parent can do to help their </a:t>
            </a:r>
            <a:r>
              <a:rPr lang="en-US" sz="3200" i="1" dirty="0" smtClean="0"/>
              <a:t>child acquire </a:t>
            </a:r>
            <a:r>
              <a:rPr lang="en-US" sz="3200" i="1" dirty="0"/>
              <a:t>language, prepare their child for school, and instill a love of learning in their child, is </a:t>
            </a:r>
            <a:r>
              <a:rPr lang="en-US" sz="3200" i="1" dirty="0" smtClean="0"/>
              <a:t>to read </a:t>
            </a:r>
            <a:r>
              <a:rPr lang="en-US" sz="3200" i="1" dirty="0"/>
              <a:t>to </a:t>
            </a:r>
            <a:r>
              <a:rPr lang="en-US" sz="3200" i="1" dirty="0"/>
              <a:t>them”</a:t>
            </a:r>
            <a:r>
              <a:rPr lang="en-US" sz="2000" i="1" dirty="0" smtClean="0"/>
              <a:t> </a:t>
            </a:r>
            <a:r>
              <a:rPr lang="en-US" sz="2000" i="1" dirty="0"/>
              <a:t>(</a:t>
            </a:r>
            <a:r>
              <a:rPr lang="en-US" sz="2000" i="1" dirty="0" smtClean="0"/>
              <a:t>Russ, </a:t>
            </a:r>
            <a:r>
              <a:rPr lang="en-US" sz="2000" i="1" dirty="0"/>
              <a:t>2007</a:t>
            </a:r>
            <a:r>
              <a:rPr lang="en-US" sz="2000" i="1" dirty="0" smtClean="0"/>
              <a:t>).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47" y="3505200"/>
            <a:ext cx="4444929" cy="31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4572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How can we make reading part of our family’s lifestyle? 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536174"/>
            <a:ext cx="11582400" cy="5321826"/>
          </a:xfrm>
        </p:spPr>
        <p:txBody>
          <a:bodyPr>
            <a:normAutofit/>
          </a:bodyPr>
          <a:lstStyle/>
          <a:p>
            <a:pPr marL="0" lvl="0" indent="0" defTabSz="914400" eaLnBrk="0" fontAlgn="b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</a:rPr>
              <a:t>Turn off the </a:t>
            </a: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tube.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Start </a:t>
            </a:r>
            <a:r>
              <a:rPr lang="en-US" dirty="0" smtClean="0">
                <a:latin typeface="Arial" panose="020B0604020202020204" pitchFamily="34" charset="0"/>
              </a:rPr>
              <a:t>by limiting your family’s television viewing </a:t>
            </a:r>
            <a:r>
              <a:rPr lang="en-US" dirty="0">
                <a:latin typeface="Arial" panose="020B0604020202020204" pitchFamily="34" charset="0"/>
              </a:rPr>
              <a:t>time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</a:p>
          <a:p>
            <a:pPr marL="0" lvl="0" indent="0" defTabSz="914400" eaLnBrk="0" fontAlgn="b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en-US" sz="2600" dirty="0"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</a:rPr>
              <a:t>Teach by </a:t>
            </a: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example.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If you have books, newspapers and magazines around your house, and your child </a:t>
            </a:r>
            <a:r>
              <a:rPr lang="en-US" b="1" i="1" dirty="0">
                <a:latin typeface="Arial" panose="020B0604020202020204" pitchFamily="34" charset="0"/>
              </a:rPr>
              <a:t>sees you reading</a:t>
            </a:r>
            <a:r>
              <a:rPr lang="en-US" i="1" dirty="0">
                <a:latin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</a:rPr>
              <a:t> then your child will learn that you value reading. You can’t over-estimate the value of modeling. </a:t>
            </a:r>
            <a:endParaRPr lang="en-US" dirty="0" smtClean="0"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</a:rPr>
              <a:t>Read together.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Reading with your child is a great activity. It not only teaches your child that reading is important to you, but it also offers a chance to talk about the book, and often other issues will come up. </a:t>
            </a:r>
            <a:endParaRPr lang="en-US" dirty="0" smtClean="0"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Visit the 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</a:rPr>
              <a:t>library.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Try finding library books about current issues or interests in your family’s or child’s life, and then reading them together. For example, read a book about going to the dentist prior to your child’s next dental exam, or get some books about </a:t>
            </a:r>
            <a:r>
              <a:rPr lang="en-US" dirty="0" smtClean="0">
                <a:latin typeface="Arial" panose="020B0604020202020204" pitchFamily="34" charset="0"/>
              </a:rPr>
              <a:t>sea </a:t>
            </a:r>
            <a:r>
              <a:rPr lang="en-US" dirty="0">
                <a:latin typeface="Arial" panose="020B0604020202020204" pitchFamily="34" charset="0"/>
              </a:rPr>
              <a:t>life after a trip to the </a:t>
            </a:r>
            <a:r>
              <a:rPr lang="en-US" dirty="0" smtClean="0">
                <a:latin typeface="Arial" panose="020B0604020202020204" pitchFamily="34" charset="0"/>
              </a:rPr>
              <a:t>beach.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1536174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605" y="946091"/>
            <a:ext cx="1133784" cy="118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5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9412" y="1160896"/>
            <a:ext cx="11809413" cy="74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ea typeface="Times New Roman" panose="02020603050405020304" pitchFamily="18" charset="0"/>
              </a:rPr>
              <a:t>Choose an author or topic you </a:t>
            </a:r>
            <a:r>
              <a:rPr lang="en-US" sz="2800" b="1" dirty="0" smtClean="0">
                <a:latin typeface="+mj-lt"/>
                <a:ea typeface="Times New Roman" panose="02020603050405020304" pitchFamily="18" charset="0"/>
              </a:rPr>
              <a:t>like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ea typeface="Times New Roman" panose="02020603050405020304" pitchFamily="18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ea typeface="Times New Roman" panose="02020603050405020304" pitchFamily="18" charset="0"/>
              </a:rPr>
              <a:t>Look at the picture on the cover. Read the title. Does it </a:t>
            </a:r>
            <a:r>
              <a:rPr lang="en-US" sz="2800" b="1" dirty="0" smtClean="0">
                <a:latin typeface="+mj-lt"/>
                <a:ea typeface="Times New Roman" panose="02020603050405020304" pitchFamily="18" charset="0"/>
              </a:rPr>
              <a:t>look interesting</a:t>
            </a:r>
            <a:r>
              <a:rPr lang="en-US" sz="2800" b="1" dirty="0">
                <a:latin typeface="+mj-lt"/>
                <a:ea typeface="Times New Roman" panose="02020603050405020304" pitchFamily="18" charset="0"/>
              </a:rPr>
              <a:t>? 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200" b="1" dirty="0" smtClean="0">
              <a:latin typeface="+mj-lt"/>
              <a:ea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+mj-lt"/>
                <a:ea typeface="Times New Roman" panose="02020603050405020304" pitchFamily="18" charset="0"/>
              </a:rPr>
              <a:t>		</a:t>
            </a:r>
            <a:r>
              <a:rPr lang="en-US" sz="3200" b="1" u="sng" dirty="0" smtClean="0">
                <a:latin typeface="+mj-lt"/>
                <a:ea typeface="Times New Roman" panose="02020603050405020304" pitchFamily="18" charset="0"/>
              </a:rPr>
              <a:t>The </a:t>
            </a:r>
            <a:r>
              <a:rPr lang="en-US" sz="3200" b="1" u="sng" dirty="0">
                <a:latin typeface="+mj-lt"/>
                <a:ea typeface="Times New Roman" panose="02020603050405020304" pitchFamily="18" charset="0"/>
              </a:rPr>
              <a:t>Five- Finger </a:t>
            </a:r>
            <a:r>
              <a:rPr lang="en-US" sz="3200" b="1" u="sng" dirty="0" smtClean="0">
                <a:latin typeface="+mj-lt"/>
                <a:ea typeface="Times New Roman" panose="02020603050405020304" pitchFamily="18" charset="0"/>
              </a:rPr>
              <a:t>Rule: </a:t>
            </a:r>
            <a:endParaRPr lang="en-US" sz="3200" b="1" u="sng" dirty="0" smtClean="0">
              <a:latin typeface="+mj-lt"/>
              <a:ea typeface="Times New Roman" panose="02020603050405020304" pitchFamily="18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+mj-lt"/>
              <a:ea typeface="Times New Roman" panose="02020603050405020304" pitchFamily="18" charset="0"/>
            </a:endParaRPr>
          </a:p>
          <a:p>
            <a:r>
              <a:rPr lang="en-US" sz="2800" dirty="0" smtClean="0">
                <a:latin typeface="+mj-lt"/>
              </a:rPr>
              <a:t>	         0‐1 </a:t>
            </a:r>
            <a:r>
              <a:rPr lang="en-US" sz="2800" dirty="0">
                <a:latin typeface="+mj-lt"/>
              </a:rPr>
              <a:t>Fingers-Too </a:t>
            </a:r>
            <a:r>
              <a:rPr lang="en-US" sz="2800" dirty="0" smtClean="0">
                <a:latin typeface="+mj-lt"/>
              </a:rPr>
              <a:t>Easy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	         2-3 </a:t>
            </a:r>
            <a:r>
              <a:rPr lang="en-US" sz="2800" dirty="0">
                <a:latin typeface="+mj-lt"/>
              </a:rPr>
              <a:t>Fingers -Just </a:t>
            </a:r>
            <a:r>
              <a:rPr lang="en-US" sz="2800" dirty="0" smtClean="0">
                <a:latin typeface="+mj-lt"/>
              </a:rPr>
              <a:t>Right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	         4-5 </a:t>
            </a:r>
            <a:r>
              <a:rPr lang="en-US" sz="2800" dirty="0">
                <a:latin typeface="+mj-lt"/>
              </a:rPr>
              <a:t>Fingers -Too Hard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200" b="1" dirty="0" smtClean="0">
              <a:latin typeface="AbcPrint" panose="00000400000000000000" pitchFamily="2" charset="0"/>
              <a:ea typeface="Times New Roman" panose="02020603050405020304" pitchFamily="18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AbcPrint" panose="00000400000000000000" pitchFamily="2" charset="0"/>
              <a:ea typeface="Times New Roman" panose="02020603050405020304" pitchFamily="18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200" b="1" dirty="0" smtClean="0">
              <a:latin typeface="AbcPrint" panose="00000400000000000000" pitchFamily="2" charset="0"/>
              <a:ea typeface="Times New Roman" panose="02020603050405020304" pitchFamily="18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200" b="1" dirty="0" smtClean="0">
              <a:latin typeface="AbcPrint" panose="00000400000000000000" pitchFamily="2" charset="0"/>
              <a:ea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3200" dirty="0" smtClean="0">
                <a:latin typeface="AbcPrint" panose="00000400000000000000" pitchFamily="2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AbcPrint" panose="000004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2569" y="-46920"/>
            <a:ext cx="123791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 to choose a </a:t>
            </a:r>
            <a:r>
              <a:rPr lang="en-US" sz="5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“just right” </a:t>
            </a:r>
            <a:r>
              <a:rPr lang="en-US" sz="5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book</a:t>
            </a:r>
            <a:endParaRPr lang="en-US" sz="5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2" y="2586265"/>
            <a:ext cx="3310880" cy="427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9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2" y="242682"/>
            <a:ext cx="10157354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4000" b="1" i="1" dirty="0" smtClean="0"/>
              <a:t>Before Reading Questions</a:t>
            </a:r>
            <a:br>
              <a:rPr lang="en-US" sz="4000" b="1" i="1" dirty="0" smtClean="0"/>
            </a:br>
            <a:endParaRPr lang="en-US" sz="4000" b="1" i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2819400"/>
            <a:ext cx="11353800" cy="4470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By looking at the title/ front cover, what do you think this story will be about? </a:t>
            </a:r>
          </a:p>
          <a:p>
            <a:endParaRPr lang="en-US" sz="2000" b="1" dirty="0"/>
          </a:p>
          <a:p>
            <a:r>
              <a:rPr lang="en-US" sz="2000" b="1" dirty="0" smtClean="0"/>
              <a:t>What do </a:t>
            </a:r>
            <a:r>
              <a:rPr lang="en-US" sz="2000" b="1" dirty="0"/>
              <a:t>you </a:t>
            </a:r>
            <a:r>
              <a:rPr lang="en-US" sz="2000" b="1" dirty="0" smtClean="0"/>
              <a:t>already know </a:t>
            </a:r>
            <a:r>
              <a:rPr lang="en-US" sz="2000" b="1" dirty="0"/>
              <a:t>about this topic?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Why </a:t>
            </a:r>
            <a:r>
              <a:rPr lang="en-US" sz="2000" b="1" dirty="0"/>
              <a:t>are you reading this </a:t>
            </a:r>
            <a:r>
              <a:rPr lang="en-US" sz="2000" b="1" dirty="0" smtClean="0"/>
              <a:t>book? </a:t>
            </a:r>
            <a:r>
              <a:rPr lang="en-US" sz="2000" b="1" dirty="0"/>
              <a:t>What is your goal? (Set a purpose for reading.)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Why </a:t>
            </a:r>
            <a:r>
              <a:rPr lang="en-US" sz="2000" b="1" dirty="0"/>
              <a:t>do you think the author wrote this </a:t>
            </a:r>
            <a:r>
              <a:rPr lang="en-US" sz="2000" b="1" dirty="0" smtClean="0"/>
              <a:t>story? </a:t>
            </a:r>
            <a:endParaRPr lang="en-US" sz="2000" b="1" dirty="0"/>
          </a:p>
          <a:p>
            <a:pPr lvl="0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4212" y="649082"/>
            <a:ext cx="1165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Activate </a:t>
            </a:r>
            <a:r>
              <a:rPr lang="en-US" sz="1800" b="1" dirty="0" smtClean="0"/>
              <a:t>background knowledge, make predictions, and review difficult vocabulary</a:t>
            </a:r>
            <a:endParaRPr lang="en-US" sz="1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1134967"/>
            <a:ext cx="2628900" cy="14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12" y="364441"/>
            <a:ext cx="6781800" cy="685800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During Reading </a:t>
            </a:r>
            <a:r>
              <a:rPr lang="en-US" sz="4000" b="1" i="1" dirty="0" smtClean="0"/>
              <a:t>Questions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187180"/>
            <a:ext cx="99060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/>
              <a:t>Make sure your child is using reading strategies and self-monitoring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9412" y="2133600"/>
            <a:ext cx="1135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What </a:t>
            </a:r>
            <a:r>
              <a:rPr lang="en-US" dirty="0" smtClean="0">
                <a:latin typeface="+mj-lt"/>
              </a:rPr>
              <a:t>did you learn about after reading that page, paragraph, chapter, etc.?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Do </a:t>
            </a:r>
            <a:r>
              <a:rPr lang="en-US" dirty="0">
                <a:latin typeface="+mj-lt"/>
              </a:rPr>
              <a:t>you need to reread the paragraph to understand what the author is saying?</a:t>
            </a:r>
            <a:r>
              <a:rPr lang="en-US" dirty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Do you need to slow down your reading in order to understand the ideas? What strategies can you use to </a:t>
            </a:r>
            <a:r>
              <a:rPr lang="en-US" dirty="0" smtClean="0">
                <a:latin typeface="+mj-lt"/>
              </a:rPr>
              <a:t>better understand the text? 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724" y="364441"/>
            <a:ext cx="2383091" cy="15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2" y="-152400"/>
            <a:ext cx="6248400" cy="939800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After Reading </a:t>
            </a:r>
            <a:r>
              <a:rPr lang="en-US" sz="4000" b="1" i="1" dirty="0" smtClean="0"/>
              <a:t>Questions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19250"/>
            <a:ext cx="11353800" cy="5485368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are the main ideas of this </a:t>
            </a:r>
            <a:r>
              <a:rPr lang="en-US" dirty="0" smtClean="0"/>
              <a:t>text? </a:t>
            </a:r>
          </a:p>
          <a:p>
            <a:endParaRPr lang="en-US" sz="1600" dirty="0"/>
          </a:p>
          <a:p>
            <a:r>
              <a:rPr lang="en-US" dirty="0" smtClean="0"/>
              <a:t>What </a:t>
            </a:r>
            <a:r>
              <a:rPr lang="en-US" dirty="0"/>
              <a:t>is the overall theme of this </a:t>
            </a:r>
            <a:r>
              <a:rPr lang="en-US" dirty="0" smtClean="0"/>
              <a:t>story? </a:t>
            </a:r>
          </a:p>
          <a:p>
            <a:endParaRPr lang="en-US" sz="1600" dirty="0"/>
          </a:p>
          <a:p>
            <a:r>
              <a:rPr lang="en-US" dirty="0"/>
              <a:t>What connections did you make with the information in this </a:t>
            </a:r>
            <a:r>
              <a:rPr lang="en-US" dirty="0" smtClean="0"/>
              <a:t>text? </a:t>
            </a:r>
          </a:p>
          <a:p>
            <a:endParaRPr lang="en-US" sz="1600" dirty="0"/>
          </a:p>
          <a:p>
            <a:r>
              <a:rPr lang="en-US" dirty="0"/>
              <a:t>Would you recommend this </a:t>
            </a:r>
            <a:r>
              <a:rPr lang="en-US" dirty="0" smtClean="0"/>
              <a:t>text to other readers? </a:t>
            </a:r>
            <a:r>
              <a:rPr lang="en-US" dirty="0"/>
              <a:t>Why or why not?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0212" y="8244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Discuss the text, make connections</a:t>
            </a:r>
            <a:r>
              <a:rPr lang="en-US" sz="1800" b="1" dirty="0"/>
              <a:t>, </a:t>
            </a:r>
            <a:r>
              <a:rPr lang="en-US" sz="1800" b="1" dirty="0" smtClean="0"/>
              <a:t>ask questions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224" y="824468"/>
            <a:ext cx="18383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22" y="1600200"/>
            <a:ext cx="6595555" cy="4940300"/>
          </a:xfrm>
        </p:spPr>
      </p:pic>
      <p:sp>
        <p:nvSpPr>
          <p:cNvPr id="5" name="Rectangle 4"/>
          <p:cNvSpPr/>
          <p:nvPr/>
        </p:nvSpPr>
        <p:spPr>
          <a:xfrm>
            <a:off x="2542548" y="228600"/>
            <a:ext cx="6991017" cy="1107996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/>
              <a:t>Discussion Break</a:t>
            </a:r>
            <a:endParaRPr lang="en-US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0"/>
            <a:ext cx="8610600" cy="67056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Thank you for joinin</a:t>
            </a:r>
            <a:r>
              <a:rPr lang="en-US" sz="6000" dirty="0" smtClean="0"/>
              <a:t>g us </a:t>
            </a:r>
            <a:r>
              <a:rPr lang="en-US" sz="6000" dirty="0" smtClean="0"/>
              <a:t>today! </a:t>
            </a:r>
          </a:p>
          <a:p>
            <a:endParaRPr lang="en-US" sz="4800" dirty="0" smtClean="0"/>
          </a:p>
          <a:p>
            <a:endParaRPr lang="en-US" sz="2000" dirty="0" smtClean="0"/>
          </a:p>
          <a:p>
            <a:pPr algn="ctr"/>
            <a:r>
              <a:rPr lang="en-US" sz="6000" dirty="0"/>
              <a:t>Please complete the evaluation and have a great day!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528</Words>
  <Application>Microsoft Office PowerPoint</Application>
  <PresentationFormat>Custom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AbcPrint</vt:lpstr>
      <vt:lpstr>Arial</vt:lpstr>
      <vt:lpstr>Century Gothic</vt:lpstr>
      <vt:lpstr>Times New Roman</vt:lpstr>
      <vt:lpstr>Books 16x9</vt:lpstr>
      <vt:lpstr>Reading Strategies for Parents </vt:lpstr>
      <vt:lpstr>PowerPoint Presentation</vt:lpstr>
      <vt:lpstr>How can we make reading part of our family’s lifestyle?  </vt:lpstr>
      <vt:lpstr>PowerPoint Presentation</vt:lpstr>
      <vt:lpstr> Before Reading Questions </vt:lpstr>
      <vt:lpstr>During Reading Questions</vt:lpstr>
      <vt:lpstr>After Reading Questions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2014-01-14T16:15:42Z</dcterms:created>
  <dcterms:modified xsi:type="dcterms:W3CDTF">2014-01-14T21:45:57Z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