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57" r:id="rId6"/>
    <p:sldId id="29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8"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4" autoAdjust="0"/>
  </p:normalViewPr>
  <p:slideViewPr>
    <p:cSldViewPr>
      <p:cViewPr>
        <p:scale>
          <a:sx n="87" d="100"/>
          <a:sy n="87" d="100"/>
        </p:scale>
        <p:origin x="114" y="1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B3715-4A40-493F-93D4-DC9ECF5D32B7}" type="datetimeFigureOut">
              <a:rPr lang="en-US" smtClean="0"/>
              <a:pPr/>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2A752-99AC-4DE6-967C-753D527F6DF1}" type="slidenum">
              <a:rPr lang="en-US" smtClean="0"/>
              <a:pPr/>
              <a:t>‹#›</a:t>
            </a:fld>
            <a:endParaRPr lang="en-US"/>
          </a:p>
        </p:txBody>
      </p:sp>
    </p:spTree>
    <p:extLst>
      <p:ext uri="{BB962C8B-B14F-4D97-AF65-F5344CB8AC3E}">
        <p14:creationId xmlns:p14="http://schemas.microsoft.com/office/powerpoint/2010/main" val="11797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lickr.com/photos/gabdurakhmanov/363607068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brighton/407256939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lickr.com/photos/gabdurakhmanov/363526780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guyal/159321886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lickr.com/photos/thedimka/294601297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lickr.com/photos/86778817@N00/8636978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argenberg/27481133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lickr.com/photos/cliche/473737278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flickr.com/photos/ivankovpak/280058896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acidka/319739650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dieterkarner/49659884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lickr.com/photos/brostad/276528277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lickr.com/photos/mlevisay/502650248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lickr.com/photos/argenberg/11886222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lickr.com/photos/sashapo/258366760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lickr.com/photos/brostad/276248588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lickr.com/photos/kirandulo/234079496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ickr.com/photos/sashafujin/328375618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ickr.com/photos/acidka/319655767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lickr.com/photos/dr_tr/392260655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jackversloot/90557679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lickr.com/photos/dr_tr/457934297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lickr.com/photos/dr_tr/457871333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flickr.com/photos/12333120@N00/367915596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lickr.com/photos/brostad/2765215914/in/photostrea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flickr.com/photos/belenko/424891219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flickr.com/photos/cliche/4788791453/"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lickr.com/photos/argenberg/213093416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flickr.com/photos/jussihuotari/2563497373/"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flickr.com/photos/beggs/304396412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flickr.com/photos/rneches/488087030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brostad/276324073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lickr.com/photos/ugra/44812213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lickr.com/photos/44353614@N02/490077254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ickr.com/photos/ugra/44811886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lickr.com/photos/44353614@N02/475838695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ugra/44812218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Russia_LakieBaikal_seals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http://www.flickr.com/photos/gabdurakhmanov/3636070682/</a:t>
            </a:r>
            <a:endParaRPr lang="en-US" sz="1200" u="sng"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National</a:t>
            </a:r>
            <a:r>
              <a:rPr lang="en-US" sz="1200" u="sng" kern="1200" baseline="0" dirty="0" smtClean="0">
                <a:solidFill>
                  <a:schemeClr val="tx1"/>
                </a:solidFill>
                <a:latin typeface="+mn-lt"/>
                <a:ea typeface="+mn-ea"/>
                <a:cs typeface="+mn-cs"/>
              </a:rPr>
              <a:t> Geographic Video :   http://natgeotv.com/in/wild-russia/videos/siberia-lake-baikal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Body: </a:t>
            </a:r>
            <a:r>
              <a:rPr lang="en-US" b="1" dirty="0" smtClean="0"/>
              <a:t>Appearance</a:t>
            </a:r>
          </a:p>
          <a:p>
            <a:r>
              <a:rPr lang="en-US" dirty="0" smtClean="0"/>
              <a:t>Mature specimens have thick, dark fur. The frontal portions of their bodies are grayish-silver, while the backs are a paler grayish-yellow. Baikal seals are sexually dimorphic, as the females are usually just a bit smaller than the males. They usually grow to roughly 4.5 feet long, with typical weights of between around 110 and 290 pounds. Although highly uncommon, some Baikal seals sport mottled coats. Their frontal limbs are especially big and sturdy in comparison to the majority of their fellow seals.  (Source: http://animals.pawnation.com/miscellaneous-baikal-seals-6002.html)</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Lifestyle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dirty="0" smtClean="0">
                <a:effectLst/>
              </a:rPr>
              <a:t>Pupping takes place on the Lake Baikal ice from February to March, the pups being born in lairs that have been hollowed out on the fast ice. Baikal seals maintain breathing and </a:t>
            </a:r>
            <a:r>
              <a:rPr lang="en-US" dirty="0" err="1" smtClean="0">
                <a:effectLst/>
              </a:rPr>
              <a:t>haulout</a:t>
            </a:r>
            <a:r>
              <a:rPr lang="en-US" dirty="0" smtClean="0">
                <a:effectLst/>
              </a:rPr>
              <a:t> holes in the ice, adults usually maintaining one main hole and several auxiliary holes, juveniles usually only a solitary hole. Pups are born with a white woolly coat that is </a:t>
            </a:r>
            <a:r>
              <a:rPr lang="en-US" dirty="0" err="1" smtClean="0">
                <a:effectLst/>
              </a:rPr>
              <a:t>moulted</a:t>
            </a:r>
            <a:r>
              <a:rPr lang="en-US" dirty="0" smtClean="0">
                <a:effectLst/>
              </a:rPr>
              <a:t> after 6-8 weeks, still in the lair, to be replaced by a silvery grey coat. This coat is eventually replaced by the adult coat of a uniformly dark silvery grey back and a lighter yellowish grey front, rare individuals also having a spotted coat. Pups are nursed for 2-2.5 months but in the southern part of the lake the ice breaks up earlier causing weaning to occur prematurely and thus the pups to be smaller. (Source: http://www.pinnipeds.org/seal-information/species-information-pages/the-phocid-seals/baikal-seal)</a:t>
            </a:r>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Russia_LakeBaikal_frozenship</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http://www.flickr.com/photos/brighton/4072569396/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a:t>
            </a:r>
            <a:r>
              <a:rPr lang="en-US" sz="1200" kern="1200" dirty="0" smtClean="0">
                <a:solidFill>
                  <a:schemeClr val="tx1"/>
                </a:solidFill>
                <a:latin typeface="+mn-lt"/>
                <a:ea typeface="+mn-ea"/>
                <a:cs typeface="+mn-cs"/>
              </a:rPr>
              <a:t> Baikal</a:t>
            </a:r>
          </a:p>
          <a:p>
            <a:r>
              <a:rPr lang="en-US" sz="1200" u="sng" kern="1200" dirty="0" smtClean="0">
                <a:solidFill>
                  <a:schemeClr val="tx1"/>
                </a:solidFill>
                <a:latin typeface="+mn-lt"/>
                <a:ea typeface="+mn-ea"/>
                <a:cs typeface="+mn-cs"/>
                <a:hlinkClick r:id="rId3"/>
              </a:rPr>
              <a:t>http://www.flickr.com/photos/gabdurakhmanov/3635267805/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Britannica</a:t>
            </a:r>
            <a:r>
              <a:rPr lang="en-US" sz="1200" kern="1200" baseline="0" dirty="0" smtClean="0">
                <a:solidFill>
                  <a:schemeClr val="tx1"/>
                </a:solidFill>
                <a:latin typeface="+mn-lt"/>
                <a:ea typeface="+mn-ea"/>
                <a:cs typeface="+mn-cs"/>
              </a:rPr>
              <a:t> School article:</a:t>
            </a:r>
          </a:p>
          <a:p>
            <a:r>
              <a:rPr lang="en-US" sz="1200" kern="1200" smtClean="0">
                <a:solidFill>
                  <a:schemeClr val="tx1"/>
                </a:solidFill>
                <a:latin typeface="+mn-lt"/>
                <a:ea typeface="+mn-ea"/>
                <a:cs typeface="+mn-cs"/>
              </a:rPr>
              <a:t>http://school.eb.com/levels/elementary/article/602893</a:t>
            </a:r>
          </a:p>
          <a:p>
            <a:endParaRPr lang="en-US" sz="1200" kern="120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Russia_lakeBaikal_house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http://www.flickr.com/photos/guyal/1593218861/</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Russia_LakeBaikal_village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http://www.flickr.com/photos/thedimka/2946012975/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Russia_LakeBaikal_VillageofKhoujir</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http://www.flickr.com/photos/86778817@N00/86369787/</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Russia_Moscow_WhiteHouse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http://www.flickr.com/photos/argenberg/274811330/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http://en.wikipedia.org/wiki/White_House_(Moscow)</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19</a:t>
            </a:fld>
            <a:endParaRPr lang="en-US"/>
          </a:p>
        </p:txBody>
      </p:sp>
    </p:spTree>
    <p:extLst>
      <p:ext uri="{BB962C8B-B14F-4D97-AF65-F5344CB8AC3E}">
        <p14:creationId xmlns:p14="http://schemas.microsoft.com/office/powerpoint/2010/main" val="358592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Russia_Moscow_roadway</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http://www.flickr.com/photos/cliche/4737372782/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Russia_Moscow_construction</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http://www.flickr.com/photos/ivankovpak/2800588964/</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Dombay</a:t>
            </a:r>
            <a:r>
              <a:rPr lang="en-US" sz="1200" kern="1200" dirty="0" smtClean="0">
                <a:solidFill>
                  <a:schemeClr val="tx1"/>
                </a:solidFill>
                <a:latin typeface="+mn-lt"/>
                <a:ea typeface="+mn-ea"/>
                <a:cs typeface="+mn-cs"/>
              </a:rPr>
              <a:t>, Caucasus, Russia</a:t>
            </a:r>
          </a:p>
          <a:p>
            <a:r>
              <a:rPr lang="en-US" sz="1200" u="sng" kern="1200" dirty="0" smtClean="0">
                <a:solidFill>
                  <a:schemeClr val="tx1"/>
                </a:solidFill>
                <a:latin typeface="+mn-lt"/>
                <a:ea typeface="+mn-ea"/>
                <a:cs typeface="+mn-cs"/>
                <a:hlinkClick r:id="rId3"/>
              </a:rPr>
              <a:t>http://www.flickr.com/photos/acidka/3197396500/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F2A752-99AC-4DE6-967C-753D527F6DF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Russia_Moscow_skyline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http://www.flickr.com/photos/dieterkarner/496598848/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Russia_ObRiver_Novosibirsk</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http://www.flickr.com/photos/brostad/2765282774/</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Russia_VolgaRiver</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http://www.flickr.com/photos/mlevisay/5026502482/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Russia_Steppes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http://www.flickr.com/photos/argenberg/118862229/</a:t>
            </a:r>
            <a:endParaRPr lang="en-US" sz="1200" u="sng"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National</a:t>
            </a:r>
            <a:r>
              <a:rPr lang="en-US" sz="1200" u="sng" kern="1200" baseline="0" dirty="0" smtClean="0">
                <a:solidFill>
                  <a:schemeClr val="tx1"/>
                </a:solidFill>
                <a:latin typeface="+mn-lt"/>
                <a:ea typeface="+mn-ea"/>
                <a:cs typeface="+mn-cs"/>
              </a:rPr>
              <a:t> Geographic:   http://education.nationalgeographic.com/education/encyclopedia/steppe/?ar_a=1</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Russia_Steppes_Yurt</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http://www.flickr.com/photos/sashapo/2583667607/</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Russia_road_Siberia</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http://www.flickr.com/photos/brostad/2762485881/</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Russia_MountElbrus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http://www.flickr.com/photos/kirandulo/2340794969/</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Russia_CaucaususMtn_waterfall</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http://www.flickr.com/photos/sashafujin/3283756185/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Russia_Caucasus_Dombay</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http://www.flickr.com/photos/acidka/3196557675/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Russia_Lake_Ladoga_grasses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http://www.flickr.com/photos/dr_tr/3922606558/</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Russia </a:t>
            </a:r>
            <a:r>
              <a:rPr lang="en-US" sz="1200" b="1" kern="1200" dirty="0" err="1" smtClean="0">
                <a:solidFill>
                  <a:schemeClr val="tx1"/>
                </a:solidFill>
                <a:latin typeface="+mn-lt"/>
                <a:ea typeface="+mn-ea"/>
                <a:cs typeface="+mn-cs"/>
              </a:rPr>
              <a:t>MoscowStBasil'sCathedral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3"/>
              </a:rPr>
              <a:t>http://www.flickr.com/photos/jackversloot/905576796/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Russia_Oreshek_FortressNevariverLadoga</a:t>
            </a:r>
            <a:r>
              <a:rPr lang="en-US" sz="1200" kern="1200" dirty="0" smtClean="0">
                <a:solidFill>
                  <a:schemeClr val="tx1"/>
                </a:solidFill>
                <a:latin typeface="+mn-lt"/>
                <a:ea typeface="+mn-ea"/>
                <a:cs typeface="+mn-cs"/>
              </a:rPr>
              <a:t> Lake</a:t>
            </a:r>
          </a:p>
          <a:p>
            <a:r>
              <a:rPr lang="en-US" sz="1200" u="sng" kern="1200" dirty="0" smtClean="0">
                <a:solidFill>
                  <a:schemeClr val="tx1"/>
                </a:solidFill>
                <a:latin typeface="+mn-lt"/>
                <a:ea typeface="+mn-ea"/>
                <a:cs typeface="+mn-cs"/>
                <a:hlinkClick r:id="rId3"/>
              </a:rPr>
              <a:t>http://www.flickr.com/photos/dr_tr/4579342976/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Russia_Lake_Ladoga_fishing</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http://www.flickr.com/photos/dr_tr/4578713333/</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Russia_Windmill_Volkostrov_Onega_Lake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http://www.flickr.com/photos/12333120@N00/3679155969/</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Russia_train_station</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http://www.flickr.com/photos/brostad/2765215914/in/photostream/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Russia_Moscow_Ostankino_TV_Tower</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http://www.flickr.com/photos/belenko/4248912190/</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Russia_Moscow_streetwithtraffic</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http://www.flickr.com/photos/cliche/4788791453/</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Russia_StPetersburg</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http://www.flickr.com/photos/argenberg/2130934164/</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Russia_marblequarry</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http://www.flickr.com/photos/jussihuotari/2563497373/</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Russia_SiberianForest</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http://www.flickr.com/photos/beggs/3043964126/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Russia_Eruption_of_Karymsky_volcano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3"/>
              </a:rPr>
              <a:t>http://www.flickr.com/photos/rneches/4880870305/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Russia_railway</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http://www.flickr.com/photos/brostad/2763240734/</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Russia_Saranpaul_Mountains_Ural</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http://www.flickr.com/photos/ugra/448122135/</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3F2A752-99AC-4DE6-967C-753D527F6DF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Russia_NationalParkZuratkul_Urals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http://www.flickr.com/photos/44353614@N02/4900772547/</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Russia_SaranpaulMtns_waterfall</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http://www.flickr.com/photos/ugra/448118866/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Russia_Ural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Mtns_field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3"/>
              </a:rPr>
              <a:t>http://www.flickr.com/photos/44353614@N02/4758386956/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Russia_SaranpaulMtns_river</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http://www.flickr.com/photos/ugra/448122183/</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F2A752-99AC-4DE6-967C-753D527F6DF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E6C6F-77AA-4611-8AF1-4CF62DB87A92}"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6C6F-77AA-4611-8AF1-4CF62DB87A92}"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6C6F-77AA-4611-8AF1-4CF62DB87A92}"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6C6F-77AA-4611-8AF1-4CF62DB87A92}"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E6C6F-77AA-4611-8AF1-4CF62DB87A92}"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E6C6F-77AA-4611-8AF1-4CF62DB87A92}"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E6C6F-77AA-4611-8AF1-4CF62DB87A92}"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E6C6F-77AA-4611-8AF1-4CF62DB87A92}"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E6C6F-77AA-4611-8AF1-4CF62DB87A92}"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6C6F-77AA-4611-8AF1-4CF62DB87A92}"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6C6F-77AA-4611-8AF1-4CF62DB87A92}"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1F7CA-2B20-4238-95E9-FF3A9DDFF9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E6C6F-77AA-4611-8AF1-4CF62DB87A92}" type="datetimeFigureOut">
              <a:rPr lang="en-US" smtClean="0"/>
              <a:pPr/>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1F7CA-2B20-4238-95E9-FF3A9DDFF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natgeotv.com/in/wild-russia/videos/siberia-lake-baik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chool.eb.com/levels/elementary/article/60289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education.nationalgeographic.com/education/encyclopedia/steppe/?ar_a=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kids.nationalgeographic.com/kids/places/find/russi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19200" y="0"/>
            <a:ext cx="6858000" cy="6858000"/>
          </a:xfrm>
          <a:prstGeom prst="rect">
            <a:avLst/>
          </a:prstGeom>
          <a:noFill/>
          <a:ln w="9525">
            <a:noFill/>
            <a:miter lim="800000"/>
            <a:headEnd/>
            <a:tailEnd/>
          </a:ln>
        </p:spPr>
      </p:pic>
      <p:sp>
        <p:nvSpPr>
          <p:cNvPr id="8" name="TextBox 7"/>
          <p:cNvSpPr txBox="1"/>
          <p:nvPr/>
        </p:nvSpPr>
        <p:spPr>
          <a:xfrm>
            <a:off x="762000" y="914400"/>
            <a:ext cx="7924800" cy="5401479"/>
          </a:xfrm>
          <a:prstGeom prst="rect">
            <a:avLst/>
          </a:prstGeom>
          <a:noFill/>
        </p:spPr>
        <p:txBody>
          <a:bodyPr wrap="square" rtlCol="0">
            <a:spAutoFit/>
          </a:bodyPr>
          <a:lstStyle/>
          <a:p>
            <a:pPr algn="ctr"/>
            <a:r>
              <a:rPr lang="en-US" sz="11500" dirty="0" smtClean="0">
                <a:effectLst>
                  <a:outerShdw blurRad="38100" dist="38100" dir="2700000" algn="tl">
                    <a:srgbClr val="000000">
                      <a:alpha val="43137"/>
                    </a:srgbClr>
                  </a:outerShdw>
                </a:effectLst>
              </a:rPr>
              <a:t>Young Geographers</a:t>
            </a:r>
          </a:p>
          <a:p>
            <a:pPr algn="ctr"/>
            <a:r>
              <a:rPr lang="en-US" sz="11500" dirty="0" smtClean="0">
                <a:effectLst>
                  <a:outerShdw blurRad="38100" dist="38100" dir="2700000" algn="tl">
                    <a:srgbClr val="000000">
                      <a:alpha val="43137"/>
                    </a:srgbClr>
                  </a:outerShdw>
                </a:effectLst>
              </a:rPr>
              <a:t>Project</a:t>
            </a:r>
            <a:endParaRPr lang="en-US" sz="11500" dirty="0">
              <a:effectLst>
                <a:outerShdw blurRad="38100" dist="38100" dir="2700000" algn="tl">
                  <a:srgbClr val="000000">
                    <a:alpha val="43137"/>
                  </a:srgbClr>
                </a:outerShdw>
              </a:effectLst>
            </a:endParaRPr>
          </a:p>
        </p:txBody>
      </p:sp>
      <p:sp>
        <p:nvSpPr>
          <p:cNvPr id="6" name="TextBox 5"/>
          <p:cNvSpPr txBox="1"/>
          <p:nvPr/>
        </p:nvSpPr>
        <p:spPr>
          <a:xfrm>
            <a:off x="685800" y="846921"/>
            <a:ext cx="7924800" cy="5401479"/>
          </a:xfrm>
          <a:prstGeom prst="rect">
            <a:avLst/>
          </a:prstGeom>
          <a:noFill/>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rPr>
              <a:t>Young Geographers</a:t>
            </a:r>
          </a:p>
          <a:p>
            <a:pPr algn="ctr"/>
            <a:r>
              <a:rPr lang="en-US" sz="11500" dirty="0" smtClean="0">
                <a:solidFill>
                  <a:schemeClr val="bg1"/>
                </a:solidFill>
                <a:effectLst>
                  <a:outerShdw blurRad="38100" dist="38100" dir="2700000" algn="tl">
                    <a:srgbClr val="000000">
                      <a:alpha val="43137"/>
                    </a:srgbClr>
                  </a:outerShdw>
                </a:effectLst>
              </a:rPr>
              <a:t>Project</a:t>
            </a:r>
            <a:endParaRPr lang="en-US" sz="115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UralMtns_fiel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6096000" y="685800"/>
            <a:ext cx="2449901" cy="369332"/>
          </a:xfrm>
          <a:prstGeom prst="rect">
            <a:avLst/>
          </a:prstGeom>
        </p:spPr>
        <p:txBody>
          <a:bodyPr wrap="none">
            <a:spAutoFit/>
          </a:bodyPr>
          <a:lstStyle/>
          <a:p>
            <a:r>
              <a:rPr lang="en-US" b="1" dirty="0" smtClean="0"/>
              <a:t>Russia - Ural Mountains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aranpaul_Mtns_ri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648152"/>
          </a:xfrm>
          <a:prstGeom prst="rect">
            <a:avLst/>
          </a:prstGeom>
        </p:spPr>
      </p:pic>
      <p:sp>
        <p:nvSpPr>
          <p:cNvPr id="3" name="Rectangle 2"/>
          <p:cNvSpPr/>
          <p:nvPr/>
        </p:nvSpPr>
        <p:spPr>
          <a:xfrm>
            <a:off x="152400" y="304800"/>
            <a:ext cx="3180358" cy="369332"/>
          </a:xfrm>
          <a:prstGeom prst="rect">
            <a:avLst/>
          </a:prstGeom>
        </p:spPr>
        <p:txBody>
          <a:bodyPr wrap="none">
            <a:spAutoFit/>
          </a:bodyPr>
          <a:lstStyle/>
          <a:p>
            <a:r>
              <a:rPr lang="en-US" b="1" dirty="0" err="1" smtClean="0"/>
              <a:t>Saranpaul</a:t>
            </a:r>
            <a:r>
              <a:rPr lang="en-US" b="1" dirty="0" smtClean="0"/>
              <a:t> Mountains and River</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ieBaikal_seal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0582"/>
            <a:ext cx="9144000" cy="6116836"/>
          </a:xfrm>
          <a:prstGeom prst="rect">
            <a:avLst/>
          </a:prstGeom>
        </p:spPr>
      </p:pic>
      <p:sp>
        <p:nvSpPr>
          <p:cNvPr id="3" name="Rectangle 2"/>
          <p:cNvSpPr/>
          <p:nvPr/>
        </p:nvSpPr>
        <p:spPr>
          <a:xfrm>
            <a:off x="10886" y="1250"/>
            <a:ext cx="1847365" cy="369332"/>
          </a:xfrm>
          <a:prstGeom prst="rect">
            <a:avLst/>
          </a:prstGeom>
        </p:spPr>
        <p:txBody>
          <a:bodyPr wrap="none">
            <a:spAutoFit/>
          </a:bodyPr>
          <a:lstStyle/>
          <a:p>
            <a:r>
              <a:rPr lang="en-US" b="1" dirty="0" smtClean="0"/>
              <a:t>Lake </a:t>
            </a:r>
            <a:r>
              <a:rPr lang="en-US" b="1" dirty="0" smtClean="0"/>
              <a:t>Baikal Seals</a:t>
            </a:r>
            <a:endParaRPr lang="en-US" b="1" dirty="0"/>
          </a:p>
        </p:txBody>
      </p:sp>
      <p:sp>
        <p:nvSpPr>
          <p:cNvPr id="4" name="TextBox 3"/>
          <p:cNvSpPr txBox="1"/>
          <p:nvPr/>
        </p:nvSpPr>
        <p:spPr>
          <a:xfrm>
            <a:off x="6096000" y="0"/>
            <a:ext cx="2747099" cy="369332"/>
          </a:xfrm>
          <a:prstGeom prst="rect">
            <a:avLst/>
          </a:prstGeom>
          <a:noFill/>
        </p:spPr>
        <p:txBody>
          <a:bodyPr wrap="none" rtlCol="0">
            <a:spAutoFit/>
          </a:bodyPr>
          <a:lstStyle/>
          <a:p>
            <a:r>
              <a:rPr lang="en-US" b="1" dirty="0" smtClean="0">
                <a:hlinkClick r:id="rId4"/>
              </a:rPr>
              <a:t>National Geographic Video</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Baikal_frozensh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9" y="990600"/>
            <a:ext cx="9123521" cy="5025003"/>
          </a:xfrm>
          <a:prstGeom prst="rect">
            <a:avLst/>
          </a:prstGeom>
        </p:spPr>
      </p:pic>
      <p:sp>
        <p:nvSpPr>
          <p:cNvPr id="3" name="Rectangle 2"/>
          <p:cNvSpPr/>
          <p:nvPr/>
        </p:nvSpPr>
        <p:spPr>
          <a:xfrm>
            <a:off x="228600" y="228600"/>
            <a:ext cx="3551678" cy="369332"/>
          </a:xfrm>
          <a:prstGeom prst="rect">
            <a:avLst/>
          </a:prstGeom>
        </p:spPr>
        <p:txBody>
          <a:bodyPr wrap="none">
            <a:spAutoFit/>
          </a:bodyPr>
          <a:lstStyle/>
          <a:p>
            <a:r>
              <a:rPr lang="en-US" b="1" dirty="0" smtClean="0"/>
              <a:t>Lake Baikal – Ship Frozen in the Ice</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Baik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0582"/>
            <a:ext cx="9144000" cy="6116836"/>
          </a:xfrm>
          <a:prstGeom prst="rect">
            <a:avLst/>
          </a:prstGeom>
        </p:spPr>
      </p:pic>
      <p:sp>
        <p:nvSpPr>
          <p:cNvPr id="3" name="Rectangle 2"/>
          <p:cNvSpPr/>
          <p:nvPr/>
        </p:nvSpPr>
        <p:spPr>
          <a:xfrm>
            <a:off x="0" y="1250"/>
            <a:ext cx="1246367" cy="369332"/>
          </a:xfrm>
          <a:prstGeom prst="rect">
            <a:avLst/>
          </a:prstGeom>
        </p:spPr>
        <p:txBody>
          <a:bodyPr wrap="none">
            <a:spAutoFit/>
          </a:bodyPr>
          <a:lstStyle/>
          <a:p>
            <a:r>
              <a:rPr lang="en-US" b="1" dirty="0" smtClean="0"/>
              <a:t>Lake Baikal</a:t>
            </a:r>
            <a:endParaRPr lang="en-US" b="1" dirty="0"/>
          </a:p>
        </p:txBody>
      </p:sp>
      <p:sp>
        <p:nvSpPr>
          <p:cNvPr id="4" name="TextBox 3"/>
          <p:cNvSpPr txBox="1"/>
          <p:nvPr/>
        </p:nvSpPr>
        <p:spPr>
          <a:xfrm>
            <a:off x="6096000" y="11353"/>
            <a:ext cx="2819400" cy="381000"/>
          </a:xfrm>
          <a:prstGeom prst="rect">
            <a:avLst/>
          </a:prstGeom>
          <a:noFill/>
        </p:spPr>
        <p:txBody>
          <a:bodyPr wrap="square" rtlCol="0">
            <a:spAutoFit/>
          </a:bodyPr>
          <a:lstStyle/>
          <a:p>
            <a:r>
              <a:rPr lang="en-US" dirty="0" smtClean="0">
                <a:hlinkClick r:id="rId4"/>
              </a:rPr>
              <a:t>Britannica School article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Baikal_hou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21771" y="10179"/>
            <a:ext cx="2251450" cy="369332"/>
          </a:xfrm>
          <a:prstGeom prst="rect">
            <a:avLst/>
          </a:prstGeom>
        </p:spPr>
        <p:txBody>
          <a:bodyPr wrap="none">
            <a:spAutoFit/>
          </a:bodyPr>
          <a:lstStyle/>
          <a:p>
            <a:r>
              <a:rPr lang="en-US" b="1" dirty="0" smtClean="0"/>
              <a:t>House on Lake Baikal </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Baikal_villag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0911"/>
            <a:ext cx="9144000" cy="5170289"/>
          </a:xfrm>
          <a:prstGeom prst="rect">
            <a:avLst/>
          </a:prstGeom>
        </p:spPr>
      </p:pic>
      <p:sp>
        <p:nvSpPr>
          <p:cNvPr id="3" name="Rectangle 2"/>
          <p:cNvSpPr/>
          <p:nvPr/>
        </p:nvSpPr>
        <p:spPr>
          <a:xfrm>
            <a:off x="152400" y="152400"/>
            <a:ext cx="1912318" cy="369332"/>
          </a:xfrm>
          <a:prstGeom prst="rect">
            <a:avLst/>
          </a:prstGeom>
        </p:spPr>
        <p:txBody>
          <a:bodyPr wrap="none">
            <a:spAutoFit/>
          </a:bodyPr>
          <a:lstStyle/>
          <a:p>
            <a:r>
              <a:rPr lang="en-US" b="1" dirty="0" smtClean="0"/>
              <a:t>Lake Baikal village</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Baikal_VillageofKhouji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0277"/>
            <a:ext cx="9060966" cy="5229523"/>
          </a:xfrm>
          <a:prstGeom prst="rect">
            <a:avLst/>
          </a:prstGeom>
        </p:spPr>
      </p:pic>
      <p:sp>
        <p:nvSpPr>
          <p:cNvPr id="3" name="Rectangle 2"/>
          <p:cNvSpPr/>
          <p:nvPr/>
        </p:nvSpPr>
        <p:spPr>
          <a:xfrm>
            <a:off x="152400" y="228600"/>
            <a:ext cx="2936638" cy="369332"/>
          </a:xfrm>
          <a:prstGeom prst="rect">
            <a:avLst/>
          </a:prstGeom>
        </p:spPr>
        <p:txBody>
          <a:bodyPr wrap="none">
            <a:spAutoFit/>
          </a:bodyPr>
          <a:lstStyle/>
          <a:p>
            <a:r>
              <a:rPr lang="en-US" b="1" dirty="0" smtClean="0"/>
              <a:t>Lake Baikal Village of </a:t>
            </a:r>
            <a:r>
              <a:rPr lang="en-US" b="1" dirty="0" err="1" smtClean="0"/>
              <a:t>Khoujir</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scow_WhiteHou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 y="785515"/>
            <a:ext cx="9134856" cy="6083957"/>
          </a:xfrm>
          <a:prstGeom prst="rect">
            <a:avLst/>
          </a:prstGeom>
        </p:spPr>
      </p:pic>
      <p:sp>
        <p:nvSpPr>
          <p:cNvPr id="3" name="Rectangle 2"/>
          <p:cNvSpPr/>
          <p:nvPr/>
        </p:nvSpPr>
        <p:spPr>
          <a:xfrm>
            <a:off x="9144" y="106012"/>
            <a:ext cx="5557804" cy="369332"/>
          </a:xfrm>
          <a:prstGeom prst="rect">
            <a:avLst/>
          </a:prstGeom>
        </p:spPr>
        <p:txBody>
          <a:bodyPr wrap="none">
            <a:spAutoFit/>
          </a:bodyPr>
          <a:lstStyle/>
          <a:p>
            <a:r>
              <a:rPr lang="en-US" b="1" dirty="0" smtClean="0"/>
              <a:t>Cityscape - Moscow White House, buildings, and bridges</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563" y="11113"/>
            <a:ext cx="8778875"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100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903514" y="304800"/>
            <a:ext cx="7467600" cy="5632311"/>
          </a:xfrm>
          <a:prstGeom prst="rect">
            <a:avLst/>
          </a:prstGeom>
          <a:noFill/>
        </p:spPr>
        <p:txBody>
          <a:bodyPr wrap="square" rtlCol="0">
            <a:spAutoFit/>
          </a:bodyPr>
          <a:lstStyle/>
          <a:p>
            <a:pPr algn="ctr"/>
            <a:r>
              <a:rPr lang="en-US" sz="9600" spc="300" dirty="0" smtClean="0">
                <a:solidFill>
                  <a:schemeClr val="bg1"/>
                </a:solidFill>
              </a:rPr>
              <a:t>Young </a:t>
            </a:r>
          </a:p>
          <a:p>
            <a:pPr algn="ctr"/>
            <a:r>
              <a:rPr lang="en-US" sz="9600" spc="300" dirty="0" smtClean="0">
                <a:solidFill>
                  <a:schemeClr val="bg1"/>
                </a:solidFill>
              </a:rPr>
              <a:t>Geographers</a:t>
            </a:r>
          </a:p>
          <a:p>
            <a:pPr algn="ctr"/>
            <a:r>
              <a:rPr lang="en-US" sz="6000" spc="300" dirty="0" smtClean="0">
                <a:solidFill>
                  <a:schemeClr val="bg1"/>
                </a:solidFill>
              </a:rPr>
              <a:t>Russia Images</a:t>
            </a:r>
          </a:p>
          <a:p>
            <a:pPr algn="ctr"/>
            <a:endParaRPr lang="en-US" sz="6000" spc="300" dirty="0" smtClean="0">
              <a:solidFill>
                <a:schemeClr val="bg1"/>
              </a:solidFill>
            </a:endParaRPr>
          </a:p>
          <a:p>
            <a:pPr algn="ctr"/>
            <a:r>
              <a:rPr lang="en-US" sz="2800" spc="300" dirty="0" smtClean="0">
                <a:solidFill>
                  <a:schemeClr val="bg1"/>
                </a:solidFill>
              </a:rPr>
              <a:t>MCPS Curriculum 2.0</a:t>
            </a:r>
          </a:p>
          <a:p>
            <a:pPr algn="ctr"/>
            <a:r>
              <a:rPr lang="en-US" sz="2000" spc="300" dirty="0" smtClean="0">
                <a:solidFill>
                  <a:schemeClr val="bg1"/>
                </a:solidFill>
              </a:rPr>
              <a:t>Updated by Melissa McDonald, MLS</a:t>
            </a:r>
            <a:endParaRPr lang="en-US" sz="2000" spc="300" dirty="0">
              <a:solidFill>
                <a:schemeClr val="bg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2286000"/>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scow_roadwa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2"/>
            <a:ext cx="9144000" cy="6098976"/>
          </a:xfrm>
          <a:prstGeom prst="rect">
            <a:avLst/>
          </a:prstGeom>
        </p:spPr>
      </p:pic>
      <p:sp>
        <p:nvSpPr>
          <p:cNvPr id="3" name="Rectangle 2"/>
          <p:cNvSpPr/>
          <p:nvPr/>
        </p:nvSpPr>
        <p:spPr>
          <a:xfrm>
            <a:off x="38100" y="10180"/>
            <a:ext cx="1831976" cy="369332"/>
          </a:xfrm>
          <a:prstGeom prst="rect">
            <a:avLst/>
          </a:prstGeom>
        </p:spPr>
        <p:txBody>
          <a:bodyPr wrap="none">
            <a:spAutoFit/>
          </a:bodyPr>
          <a:lstStyle/>
          <a:p>
            <a:r>
              <a:rPr lang="en-US" dirty="0" smtClean="0"/>
              <a:t>Moscow roadway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scow_construc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28600" y="152400"/>
            <a:ext cx="2239203" cy="369332"/>
          </a:xfrm>
          <a:prstGeom prst="rect">
            <a:avLst/>
          </a:prstGeom>
        </p:spPr>
        <p:txBody>
          <a:bodyPr wrap="none">
            <a:spAutoFit/>
          </a:bodyPr>
          <a:lstStyle/>
          <a:p>
            <a:r>
              <a:rPr lang="en-US" b="1" dirty="0" smtClean="0"/>
              <a:t>Moscow construction</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scow_sky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1836"/>
            <a:ext cx="9144000" cy="6054328"/>
          </a:xfrm>
          <a:prstGeom prst="rect">
            <a:avLst/>
          </a:prstGeom>
        </p:spPr>
      </p:pic>
      <p:sp>
        <p:nvSpPr>
          <p:cNvPr id="3" name="Rectangle 2"/>
          <p:cNvSpPr/>
          <p:nvPr/>
        </p:nvSpPr>
        <p:spPr>
          <a:xfrm>
            <a:off x="38100" y="47863"/>
            <a:ext cx="1685461" cy="369332"/>
          </a:xfrm>
          <a:prstGeom prst="rect">
            <a:avLst/>
          </a:prstGeom>
        </p:spPr>
        <p:txBody>
          <a:bodyPr wrap="none">
            <a:spAutoFit/>
          </a:bodyPr>
          <a:lstStyle/>
          <a:p>
            <a:r>
              <a:rPr lang="en-US" dirty="0" smtClean="0"/>
              <a:t>Moscow Skyline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ObRiver_Novosibirs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0" y="-3691"/>
            <a:ext cx="2172646" cy="369332"/>
          </a:xfrm>
          <a:prstGeom prst="rect">
            <a:avLst/>
          </a:prstGeom>
        </p:spPr>
        <p:txBody>
          <a:bodyPr wrap="none">
            <a:spAutoFit/>
          </a:bodyPr>
          <a:lstStyle/>
          <a:p>
            <a:r>
              <a:rPr lang="en-US" b="1" dirty="0" smtClean="0"/>
              <a:t>Ob River Novosibirsk</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VolgaRi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304800" y="205859"/>
            <a:ext cx="1251496" cy="369332"/>
          </a:xfrm>
          <a:prstGeom prst="rect">
            <a:avLst/>
          </a:prstGeom>
        </p:spPr>
        <p:txBody>
          <a:bodyPr wrap="none">
            <a:spAutoFit/>
          </a:bodyPr>
          <a:lstStyle/>
          <a:p>
            <a:r>
              <a:rPr lang="en-US" b="1" dirty="0" smtClean="0"/>
              <a:t>Volga River</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tepp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3" name="Rectangle 2"/>
          <p:cNvSpPr/>
          <p:nvPr/>
        </p:nvSpPr>
        <p:spPr>
          <a:xfrm>
            <a:off x="28575" y="12858"/>
            <a:ext cx="1571969" cy="369332"/>
          </a:xfrm>
          <a:prstGeom prst="rect">
            <a:avLst/>
          </a:prstGeom>
        </p:spPr>
        <p:txBody>
          <a:bodyPr wrap="none">
            <a:spAutoFit/>
          </a:bodyPr>
          <a:lstStyle/>
          <a:p>
            <a:r>
              <a:rPr lang="en-US" dirty="0" smtClean="0"/>
              <a:t>Russia Steppes</a:t>
            </a:r>
            <a:endParaRPr lang="en-US" dirty="0"/>
          </a:p>
        </p:txBody>
      </p:sp>
      <p:sp>
        <p:nvSpPr>
          <p:cNvPr id="4" name="TextBox 3"/>
          <p:cNvSpPr txBox="1"/>
          <p:nvPr/>
        </p:nvSpPr>
        <p:spPr>
          <a:xfrm>
            <a:off x="6477000" y="0"/>
            <a:ext cx="2104615" cy="369332"/>
          </a:xfrm>
          <a:prstGeom prst="rect">
            <a:avLst/>
          </a:prstGeom>
          <a:noFill/>
        </p:spPr>
        <p:txBody>
          <a:bodyPr wrap="none" rtlCol="0">
            <a:spAutoFit/>
          </a:bodyPr>
          <a:lstStyle/>
          <a:p>
            <a:r>
              <a:rPr lang="en-US" dirty="0" smtClean="0">
                <a:hlinkClick r:id="rId4"/>
              </a:rPr>
              <a:t>National Geographic</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teppes_Yu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8656"/>
            <a:ext cx="9144000" cy="5500688"/>
          </a:xfrm>
          <a:prstGeom prst="rect">
            <a:avLst/>
          </a:prstGeom>
        </p:spPr>
      </p:pic>
      <p:sp>
        <p:nvSpPr>
          <p:cNvPr id="3" name="Rectangle 2"/>
          <p:cNvSpPr/>
          <p:nvPr/>
        </p:nvSpPr>
        <p:spPr>
          <a:xfrm>
            <a:off x="152400" y="152400"/>
            <a:ext cx="2005421" cy="369332"/>
          </a:xfrm>
          <a:prstGeom prst="rect">
            <a:avLst/>
          </a:prstGeom>
        </p:spPr>
        <p:txBody>
          <a:bodyPr wrap="none">
            <a:spAutoFit/>
          </a:bodyPr>
          <a:lstStyle/>
          <a:p>
            <a:r>
              <a:rPr lang="en-US" dirty="0" smtClean="0"/>
              <a:t>Russia Steppes Yurt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road_Siberi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0" y="16013"/>
            <a:ext cx="1579343" cy="369332"/>
          </a:xfrm>
          <a:prstGeom prst="rect">
            <a:avLst/>
          </a:prstGeom>
        </p:spPr>
        <p:txBody>
          <a:bodyPr wrap="none">
            <a:spAutoFit/>
          </a:bodyPr>
          <a:lstStyle/>
          <a:p>
            <a:r>
              <a:rPr lang="en-US" dirty="0" smtClean="0"/>
              <a:t>Road in Siberia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untElbrus.jpg"/>
          <p:cNvPicPr>
            <a:picLocks noChangeAspect="1"/>
          </p:cNvPicPr>
          <p:nvPr/>
        </p:nvPicPr>
        <p:blipFill>
          <a:blip r:embed="rId3"/>
          <a:stretch>
            <a:fillRect/>
          </a:stretch>
        </p:blipFill>
        <p:spPr>
          <a:xfrm>
            <a:off x="-1" y="1600200"/>
            <a:ext cx="9092339" cy="3352800"/>
          </a:xfrm>
          <a:prstGeom prst="rect">
            <a:avLst/>
          </a:prstGeom>
        </p:spPr>
      </p:pic>
      <p:sp>
        <p:nvSpPr>
          <p:cNvPr id="3" name="Rectangle 2"/>
          <p:cNvSpPr/>
          <p:nvPr/>
        </p:nvSpPr>
        <p:spPr>
          <a:xfrm>
            <a:off x="276225" y="914400"/>
            <a:ext cx="1453731" cy="369332"/>
          </a:xfrm>
          <a:prstGeom prst="rect">
            <a:avLst/>
          </a:prstGeom>
        </p:spPr>
        <p:txBody>
          <a:bodyPr wrap="none">
            <a:spAutoFit/>
          </a:bodyPr>
          <a:lstStyle/>
          <a:p>
            <a:r>
              <a:rPr lang="en-US" dirty="0" smtClean="0"/>
              <a:t>Mount Elbrus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CaucaususMtn_waterfall.jpg"/>
          <p:cNvPicPr>
            <a:picLocks noChangeAspect="1"/>
          </p:cNvPicPr>
          <p:nvPr/>
        </p:nvPicPr>
        <p:blipFill>
          <a:blip r:embed="rId3"/>
          <a:stretch>
            <a:fillRect/>
          </a:stretch>
        </p:blipFill>
        <p:spPr>
          <a:xfrm>
            <a:off x="2286000" y="-5366"/>
            <a:ext cx="4568428" cy="6863366"/>
          </a:xfrm>
          <a:prstGeom prst="rect">
            <a:avLst/>
          </a:prstGeom>
        </p:spPr>
      </p:pic>
      <p:sp>
        <p:nvSpPr>
          <p:cNvPr id="3" name="Rectangle 2"/>
          <p:cNvSpPr/>
          <p:nvPr/>
        </p:nvSpPr>
        <p:spPr>
          <a:xfrm>
            <a:off x="457200" y="304800"/>
            <a:ext cx="1223092" cy="923330"/>
          </a:xfrm>
          <a:prstGeom prst="rect">
            <a:avLst/>
          </a:prstGeom>
        </p:spPr>
        <p:txBody>
          <a:bodyPr wrap="none">
            <a:spAutoFit/>
          </a:bodyPr>
          <a:lstStyle/>
          <a:p>
            <a:r>
              <a:rPr lang="en-US" dirty="0" err="1" smtClean="0"/>
              <a:t>Caucausus</a:t>
            </a:r>
            <a:r>
              <a:rPr lang="en-US" dirty="0" smtClean="0"/>
              <a:t> </a:t>
            </a:r>
          </a:p>
          <a:p>
            <a:r>
              <a:rPr lang="en-US" dirty="0" smtClean="0"/>
              <a:t>Mountain</a:t>
            </a:r>
          </a:p>
          <a:p>
            <a:r>
              <a:rPr lang="en-US" dirty="0" smtClean="0"/>
              <a:t>waterfall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buNone/>
            </a:pPr>
            <a:r>
              <a:rPr lang="en-US" dirty="0" smtClean="0">
                <a:hlinkClick r:id="rId2"/>
              </a:rPr>
              <a:t>National Geographic - Russia</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769918"/>
            <a:ext cx="6896100" cy="454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923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Caucasus_Domba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3587"/>
            <a:ext cx="9144000" cy="6110825"/>
          </a:xfrm>
          <a:prstGeom prst="rect">
            <a:avLst/>
          </a:prstGeom>
        </p:spPr>
      </p:pic>
      <p:sp>
        <p:nvSpPr>
          <p:cNvPr id="3" name="Rectangle 2"/>
          <p:cNvSpPr/>
          <p:nvPr/>
        </p:nvSpPr>
        <p:spPr>
          <a:xfrm>
            <a:off x="19050" y="4255"/>
            <a:ext cx="1882438" cy="369332"/>
          </a:xfrm>
          <a:prstGeom prst="rect">
            <a:avLst/>
          </a:prstGeom>
        </p:spPr>
        <p:txBody>
          <a:bodyPr wrap="none">
            <a:spAutoFit/>
          </a:bodyPr>
          <a:lstStyle/>
          <a:p>
            <a:r>
              <a:rPr lang="en-US" dirty="0" smtClean="0"/>
              <a:t>Caucasus </a:t>
            </a:r>
            <a:r>
              <a:rPr lang="en-US" dirty="0" err="1" smtClean="0"/>
              <a:t>Dombay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_Ladoga_grass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0209"/>
            <a:ext cx="9143999" cy="6077582"/>
          </a:xfrm>
          <a:prstGeom prst="rect">
            <a:avLst/>
          </a:prstGeom>
        </p:spPr>
      </p:pic>
      <p:sp>
        <p:nvSpPr>
          <p:cNvPr id="3" name="Rectangle 2"/>
          <p:cNvSpPr/>
          <p:nvPr/>
        </p:nvSpPr>
        <p:spPr>
          <a:xfrm>
            <a:off x="0" y="26711"/>
            <a:ext cx="2088136" cy="369332"/>
          </a:xfrm>
          <a:prstGeom prst="rect">
            <a:avLst/>
          </a:prstGeom>
        </p:spPr>
        <p:txBody>
          <a:bodyPr wrap="none">
            <a:spAutoFit/>
          </a:bodyPr>
          <a:lstStyle/>
          <a:p>
            <a:r>
              <a:rPr lang="en-US" b="1" dirty="0" smtClean="0"/>
              <a:t>Lake Ladoga grasses</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Oreshek_FortressNevariverLadoga Lak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4048"/>
            <a:ext cx="8919748" cy="5940552"/>
          </a:xfrm>
          <a:prstGeom prst="rect">
            <a:avLst/>
          </a:prstGeom>
        </p:spPr>
      </p:pic>
      <p:sp>
        <p:nvSpPr>
          <p:cNvPr id="3" name="Rectangle 2"/>
          <p:cNvSpPr/>
          <p:nvPr/>
        </p:nvSpPr>
        <p:spPr>
          <a:xfrm>
            <a:off x="0" y="14716"/>
            <a:ext cx="3919214" cy="369332"/>
          </a:xfrm>
          <a:prstGeom prst="rect">
            <a:avLst/>
          </a:prstGeom>
        </p:spPr>
        <p:txBody>
          <a:bodyPr wrap="none">
            <a:spAutoFit/>
          </a:bodyPr>
          <a:lstStyle/>
          <a:p>
            <a:r>
              <a:rPr lang="en-US" dirty="0" err="1" smtClean="0"/>
              <a:t>Oreshek</a:t>
            </a:r>
            <a:r>
              <a:rPr lang="en-US" dirty="0" smtClean="0"/>
              <a:t> Fortress </a:t>
            </a:r>
            <a:r>
              <a:rPr lang="en-US" dirty="0" err="1" smtClean="0"/>
              <a:t>Nevariver</a:t>
            </a:r>
            <a:r>
              <a:rPr lang="en-US" dirty="0" smtClean="0"/>
              <a:t> Ladoga </a:t>
            </a:r>
            <a:r>
              <a:rPr lang="en-US" dirty="0"/>
              <a:t>Lake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Lake_Ladoga_fish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7" y="381000"/>
            <a:ext cx="9148577" cy="6092952"/>
          </a:xfrm>
          <a:prstGeom prst="rect">
            <a:avLst/>
          </a:prstGeom>
        </p:spPr>
      </p:pic>
      <p:sp>
        <p:nvSpPr>
          <p:cNvPr id="3" name="Rectangle 2"/>
          <p:cNvSpPr/>
          <p:nvPr/>
        </p:nvSpPr>
        <p:spPr>
          <a:xfrm>
            <a:off x="0" y="11668"/>
            <a:ext cx="2270750" cy="369332"/>
          </a:xfrm>
          <a:prstGeom prst="rect">
            <a:avLst/>
          </a:prstGeom>
        </p:spPr>
        <p:txBody>
          <a:bodyPr wrap="none">
            <a:spAutoFit/>
          </a:bodyPr>
          <a:lstStyle/>
          <a:p>
            <a:r>
              <a:rPr lang="en-US" dirty="0" smtClean="0"/>
              <a:t>Fishing at Lake Ladoga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Windmill_Volkostrov_Onega_Lak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1500"/>
            <a:ext cx="9144000" cy="5715000"/>
          </a:xfrm>
          <a:prstGeom prst="rect">
            <a:avLst/>
          </a:prstGeom>
        </p:spPr>
      </p:pic>
      <p:sp>
        <p:nvSpPr>
          <p:cNvPr id="3" name="Rectangle 2"/>
          <p:cNvSpPr/>
          <p:nvPr/>
        </p:nvSpPr>
        <p:spPr>
          <a:xfrm>
            <a:off x="9525" y="76200"/>
            <a:ext cx="3536930" cy="369332"/>
          </a:xfrm>
          <a:prstGeom prst="rect">
            <a:avLst/>
          </a:prstGeom>
        </p:spPr>
        <p:txBody>
          <a:bodyPr wrap="none">
            <a:spAutoFit/>
          </a:bodyPr>
          <a:lstStyle/>
          <a:p>
            <a:r>
              <a:rPr lang="en-US" b="1" dirty="0" smtClean="0"/>
              <a:t>Windmill in </a:t>
            </a:r>
            <a:r>
              <a:rPr lang="en-US" b="1" dirty="0" err="1" smtClean="0"/>
              <a:t>Volkostrov</a:t>
            </a:r>
            <a:r>
              <a:rPr lang="en-US" b="1" dirty="0" smtClean="0"/>
              <a:t>  Onega Lake</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train_st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28575" y="10179"/>
            <a:ext cx="2173544" cy="369332"/>
          </a:xfrm>
          <a:prstGeom prst="rect">
            <a:avLst/>
          </a:prstGeom>
        </p:spPr>
        <p:txBody>
          <a:bodyPr wrap="none">
            <a:spAutoFit/>
          </a:bodyPr>
          <a:lstStyle/>
          <a:p>
            <a:r>
              <a:rPr lang="en-US" b="1" dirty="0" smtClean="0"/>
              <a:t>Russian Train Station</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scow_Ostankino_TV_Tow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4884" y="0"/>
            <a:ext cx="4574232" cy="6858000"/>
          </a:xfrm>
          <a:prstGeom prst="rect">
            <a:avLst/>
          </a:prstGeom>
        </p:spPr>
      </p:pic>
      <p:sp>
        <p:nvSpPr>
          <p:cNvPr id="3" name="Rectangle 2"/>
          <p:cNvSpPr/>
          <p:nvPr/>
        </p:nvSpPr>
        <p:spPr>
          <a:xfrm>
            <a:off x="152400" y="228600"/>
            <a:ext cx="2132484" cy="646331"/>
          </a:xfrm>
          <a:prstGeom prst="rect">
            <a:avLst/>
          </a:prstGeom>
        </p:spPr>
        <p:txBody>
          <a:bodyPr wrap="square">
            <a:spAutoFit/>
          </a:bodyPr>
          <a:lstStyle/>
          <a:p>
            <a:r>
              <a:rPr lang="en-US" b="1" dirty="0" smtClean="0"/>
              <a:t>Moscow </a:t>
            </a:r>
          </a:p>
          <a:p>
            <a:r>
              <a:rPr lang="en-US" b="1" dirty="0" err="1" smtClean="0"/>
              <a:t>Ostankino</a:t>
            </a:r>
            <a:r>
              <a:rPr lang="en-US" b="1" dirty="0" smtClean="0"/>
              <a:t> TV Tower</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oscow_streetwithtraffi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2"/>
            <a:ext cx="9144000" cy="6098976"/>
          </a:xfrm>
          <a:prstGeom prst="rect">
            <a:avLst/>
          </a:prstGeom>
        </p:spPr>
      </p:pic>
      <p:sp>
        <p:nvSpPr>
          <p:cNvPr id="3" name="Rectangle 2"/>
          <p:cNvSpPr/>
          <p:nvPr/>
        </p:nvSpPr>
        <p:spPr>
          <a:xfrm>
            <a:off x="11875" y="24426"/>
            <a:ext cx="2780569" cy="369332"/>
          </a:xfrm>
          <a:prstGeom prst="rect">
            <a:avLst/>
          </a:prstGeom>
        </p:spPr>
        <p:txBody>
          <a:bodyPr wrap="none">
            <a:spAutoFit/>
          </a:bodyPr>
          <a:lstStyle/>
          <a:p>
            <a:r>
              <a:rPr lang="en-US" b="1" dirty="0" smtClean="0"/>
              <a:t>Moscow Street with Traffic</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tPettersbur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25730" y="-9505"/>
            <a:ext cx="1749453" cy="369332"/>
          </a:xfrm>
          <a:prstGeom prst="rect">
            <a:avLst/>
          </a:prstGeom>
        </p:spPr>
        <p:txBody>
          <a:bodyPr wrap="none">
            <a:spAutoFit/>
          </a:bodyPr>
          <a:lstStyle/>
          <a:p>
            <a:r>
              <a:rPr lang="en-US" b="1" dirty="0" smtClean="0"/>
              <a:t>Saint Petersburg</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marblequarr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4585855" y="6096000"/>
            <a:ext cx="1599540" cy="369332"/>
          </a:xfrm>
          <a:prstGeom prst="rect">
            <a:avLst/>
          </a:prstGeom>
        </p:spPr>
        <p:txBody>
          <a:bodyPr wrap="none">
            <a:spAutoFit/>
          </a:bodyPr>
          <a:lstStyle/>
          <a:p>
            <a:r>
              <a:rPr lang="en-US" b="1" dirty="0" smtClean="0">
                <a:solidFill>
                  <a:schemeClr val="bg1"/>
                </a:solidFill>
              </a:rPr>
              <a:t>Marble Quarry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mbay, Caucasus, Russi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3587"/>
            <a:ext cx="9144000" cy="6110825"/>
          </a:xfrm>
          <a:prstGeom prst="rect">
            <a:avLst/>
          </a:prstGeom>
        </p:spPr>
      </p:pic>
      <p:sp>
        <p:nvSpPr>
          <p:cNvPr id="3" name="Rectangle 2"/>
          <p:cNvSpPr/>
          <p:nvPr/>
        </p:nvSpPr>
        <p:spPr>
          <a:xfrm>
            <a:off x="6927" y="0"/>
            <a:ext cx="2673874" cy="369332"/>
          </a:xfrm>
          <a:prstGeom prst="rect">
            <a:avLst/>
          </a:prstGeom>
        </p:spPr>
        <p:txBody>
          <a:bodyPr wrap="none">
            <a:spAutoFit/>
          </a:bodyPr>
          <a:lstStyle/>
          <a:p>
            <a:r>
              <a:rPr lang="en-US" b="1" dirty="0" err="1"/>
              <a:t>Dombay</a:t>
            </a:r>
            <a:r>
              <a:rPr lang="en-US" b="1" dirty="0"/>
              <a:t>, Caucasus, Russia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iberianFore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3958" y="12549"/>
            <a:ext cx="1606594" cy="369332"/>
          </a:xfrm>
          <a:prstGeom prst="rect">
            <a:avLst/>
          </a:prstGeom>
        </p:spPr>
        <p:txBody>
          <a:bodyPr wrap="none">
            <a:spAutoFit/>
          </a:bodyPr>
          <a:lstStyle/>
          <a:p>
            <a:r>
              <a:rPr lang="en-US" b="1" dirty="0" smtClean="0"/>
              <a:t>Siberian Forest</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Eruption_of_Karymsky_volcan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371"/>
            <a:ext cx="9144000" cy="6063258"/>
          </a:xfrm>
          <a:prstGeom prst="rect">
            <a:avLst/>
          </a:prstGeom>
        </p:spPr>
      </p:pic>
      <p:sp>
        <p:nvSpPr>
          <p:cNvPr id="3" name="Rectangle 2"/>
          <p:cNvSpPr/>
          <p:nvPr/>
        </p:nvSpPr>
        <p:spPr>
          <a:xfrm>
            <a:off x="0" y="28039"/>
            <a:ext cx="3051989" cy="369332"/>
          </a:xfrm>
          <a:prstGeom prst="rect">
            <a:avLst/>
          </a:prstGeom>
        </p:spPr>
        <p:txBody>
          <a:bodyPr wrap="none">
            <a:spAutoFit/>
          </a:bodyPr>
          <a:lstStyle/>
          <a:p>
            <a:r>
              <a:rPr lang="en-US" b="1" dirty="0" smtClean="0"/>
              <a:t>Eruption of </a:t>
            </a:r>
            <a:r>
              <a:rPr lang="en-US" b="1" dirty="0" err="1" smtClean="0"/>
              <a:t>Karymsky</a:t>
            </a:r>
            <a:r>
              <a:rPr lang="en-US" b="1" dirty="0" smtClean="0"/>
              <a:t> Volcano</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 MoscowStBasil'sCathedr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2906"/>
            <a:ext cx="9144000" cy="6072188"/>
          </a:xfrm>
          <a:prstGeom prst="rect">
            <a:avLst/>
          </a:prstGeom>
        </p:spPr>
      </p:pic>
      <p:sp>
        <p:nvSpPr>
          <p:cNvPr id="3" name="Rectangle 2"/>
          <p:cNvSpPr/>
          <p:nvPr/>
        </p:nvSpPr>
        <p:spPr>
          <a:xfrm>
            <a:off x="-36616" y="26121"/>
            <a:ext cx="3857979" cy="369332"/>
          </a:xfrm>
          <a:prstGeom prst="rect">
            <a:avLst/>
          </a:prstGeom>
        </p:spPr>
        <p:txBody>
          <a:bodyPr wrap="none">
            <a:spAutoFit/>
          </a:bodyPr>
          <a:lstStyle/>
          <a:p>
            <a:r>
              <a:rPr lang="en-US" b="1" dirty="0" smtClean="0"/>
              <a:t>Russia -  Moscow – St Basil's Cathedral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railwa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
        <p:nvSpPr>
          <p:cNvPr id="3" name="Rectangle 2"/>
          <p:cNvSpPr/>
          <p:nvPr/>
        </p:nvSpPr>
        <p:spPr>
          <a:xfrm>
            <a:off x="25730" y="0"/>
            <a:ext cx="1657313" cy="369332"/>
          </a:xfrm>
          <a:prstGeom prst="rect">
            <a:avLst/>
          </a:prstGeom>
        </p:spPr>
        <p:txBody>
          <a:bodyPr wrap="none">
            <a:spAutoFit/>
          </a:bodyPr>
          <a:lstStyle/>
          <a:p>
            <a:r>
              <a:rPr lang="en-US" b="1" dirty="0" smtClean="0"/>
              <a:t>Russian railway</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aranpaul_Mountains_Ur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1302"/>
            <a:ext cx="9144000" cy="6200061"/>
          </a:xfrm>
          <a:prstGeom prst="rect">
            <a:avLst/>
          </a:prstGeom>
        </p:spPr>
      </p:pic>
      <p:sp>
        <p:nvSpPr>
          <p:cNvPr id="3" name="Rectangle 2"/>
          <p:cNvSpPr/>
          <p:nvPr/>
        </p:nvSpPr>
        <p:spPr>
          <a:xfrm>
            <a:off x="0" y="51970"/>
            <a:ext cx="3456331" cy="369332"/>
          </a:xfrm>
          <a:prstGeom prst="rect">
            <a:avLst/>
          </a:prstGeom>
        </p:spPr>
        <p:txBody>
          <a:bodyPr wrap="none">
            <a:spAutoFit/>
          </a:bodyPr>
          <a:lstStyle/>
          <a:p>
            <a:r>
              <a:rPr lang="en-US" b="1" dirty="0" smtClean="0"/>
              <a:t>Russia - </a:t>
            </a:r>
            <a:r>
              <a:rPr lang="en-US" b="1" dirty="0" err="1" smtClean="0"/>
              <a:t>Saranpaul</a:t>
            </a:r>
            <a:r>
              <a:rPr lang="en-US" b="1" dirty="0" smtClean="0"/>
              <a:t> Mountains Ural</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NationalParkZuratkul_Ural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0" y="685800"/>
            <a:ext cx="9149958" cy="5486400"/>
          </a:xfrm>
          <a:prstGeom prst="rect">
            <a:avLst/>
          </a:prstGeom>
        </p:spPr>
      </p:pic>
      <p:sp>
        <p:nvSpPr>
          <p:cNvPr id="3" name="Rectangle 2"/>
          <p:cNvSpPr/>
          <p:nvPr/>
        </p:nvSpPr>
        <p:spPr>
          <a:xfrm>
            <a:off x="152400" y="228600"/>
            <a:ext cx="3587008" cy="369332"/>
          </a:xfrm>
          <a:prstGeom prst="rect">
            <a:avLst/>
          </a:prstGeom>
        </p:spPr>
        <p:txBody>
          <a:bodyPr wrap="none">
            <a:spAutoFit/>
          </a:bodyPr>
          <a:lstStyle/>
          <a:p>
            <a:r>
              <a:rPr lang="en-US" b="1" dirty="0" smtClean="0"/>
              <a:t>Russia: National Park </a:t>
            </a:r>
            <a:r>
              <a:rPr lang="en-US" b="1" dirty="0" err="1" smtClean="0"/>
              <a:t>Zuratkul</a:t>
            </a:r>
            <a:r>
              <a:rPr lang="en-US" b="1" dirty="0" smtClean="0"/>
              <a:t> Urals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ssia_SaranpaulMtns_waterfa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7957" y="0"/>
            <a:ext cx="4688086" cy="6858000"/>
          </a:xfrm>
          <a:prstGeom prst="rect">
            <a:avLst/>
          </a:prstGeom>
        </p:spPr>
      </p:pic>
      <p:sp>
        <p:nvSpPr>
          <p:cNvPr id="3" name="Rectangle 2"/>
          <p:cNvSpPr/>
          <p:nvPr/>
        </p:nvSpPr>
        <p:spPr>
          <a:xfrm>
            <a:off x="152400" y="533400"/>
            <a:ext cx="1217449" cy="923330"/>
          </a:xfrm>
          <a:prstGeom prst="rect">
            <a:avLst/>
          </a:prstGeom>
        </p:spPr>
        <p:txBody>
          <a:bodyPr wrap="none">
            <a:spAutoFit/>
          </a:bodyPr>
          <a:lstStyle/>
          <a:p>
            <a:r>
              <a:rPr lang="en-US" b="1" dirty="0" err="1" smtClean="0"/>
              <a:t>Saranpaul</a:t>
            </a:r>
            <a:endParaRPr lang="en-US" b="1" dirty="0" smtClean="0"/>
          </a:p>
          <a:p>
            <a:r>
              <a:rPr lang="en-US" b="1" dirty="0" smtClean="0"/>
              <a:t>Mountains</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MaterialType xmlns="9D99EE6D-6836-44B2-80E4-FC5C373DFA9C">MarkingPeriod</MaterialType>
    <UnitId xmlns="9D99EE6D-6836-44B2-80E4-FC5C373DFA9C">0</UnitId>
    <MarkingPeriodId xmlns="9D99EE6D-6836-44B2-80E4-FC5C373DFA9C">3</MarkingPeriodId>
    <SubjectAreaId xmlns="9D99EE6D-6836-44B2-80E4-FC5C373DFA9C">0</SubjectAreaId>
    <Index xmlns="9D99EE6D-6836-44B2-80E4-FC5C373DFA9C">8</Index>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aterialItem" ma:contentTypeID="0x010100F3D1D3AF139DB84985AF8E737712B4E300ED640F42210D1241884E696B7897296D" ma:contentTypeVersion="" ma:contentTypeDescription="Content Type for all OLC materials" ma:contentTypeScope="" ma:versionID="d03f08179a6a5d5efcdbef933aaf2984">
  <xsd:schema xmlns:xsd="http://www.w3.org/2001/XMLSchema" xmlns:xs="http://www.w3.org/2001/XMLSchema" xmlns:p="http://schemas.microsoft.com/office/2006/metadata/properties" xmlns:ns2="9D99EE6D-6836-44B2-80E4-FC5C373DFA9C" targetNamespace="http://schemas.microsoft.com/office/2006/metadata/properties" ma:root="true" ma:fieldsID="346eb11adee9a4aa8d0027863a6e69f9" ns2:_="">
    <xsd:import namespace="9D99EE6D-6836-44B2-80E4-FC5C373DFA9C"/>
    <xsd:element name="properties">
      <xsd:complexType>
        <xsd:sequence>
          <xsd:element name="documentManagement">
            <xsd:complexType>
              <xsd:all>
                <xsd:element ref="ns2:MaterialType" minOccurs="0"/>
                <xsd:element ref="ns2:Index" minOccurs="0"/>
                <xsd:element ref="ns2:UnitId" minOccurs="0"/>
                <xsd:element ref="ns2:SubjectAreaId" minOccurs="0"/>
                <xsd:element ref="ns2:MarkingPeriod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9EE6D-6836-44B2-80E4-FC5C373DFA9C" elementFormDefault="qualified">
    <xsd:import namespace="http://schemas.microsoft.com/office/2006/documentManagement/types"/>
    <xsd:import namespace="http://schemas.microsoft.com/office/infopath/2007/PartnerControls"/>
    <xsd:element name="MaterialType" ma:index="8" nillable="true" ma:displayName="Material Type" ma:internalName="MaterialType">
      <xsd:simpleType>
        <xsd:restriction base="dms:Text"/>
      </xsd:simpleType>
    </xsd:element>
    <xsd:element name="Index" ma:index="9" nillable="true" ma:displayName="Index" ma:internalName="Index">
      <xsd:simpleType>
        <xsd:restriction base="dms:Unknown"/>
      </xsd:simpleType>
    </xsd:element>
    <xsd:element name="UnitId" ma:index="10" nillable="true" ma:displayName="Unit Id" ma:internalName="UnitId">
      <xsd:simpleType>
        <xsd:restriction base="dms:Unknown"/>
      </xsd:simpleType>
    </xsd:element>
    <xsd:element name="SubjectAreaId" ma:index="11" nillable="true" ma:displayName="Subject Area Id" ma:internalName="SubjectAreaId">
      <xsd:simpleType>
        <xsd:restriction base="dms:Unknown"/>
      </xsd:simpleType>
    </xsd:element>
    <xsd:element name="MarkingPeriodId" ma:index="12" nillable="true" ma:displayName="Marking Period Id" ma:internalName="MarkingPeriod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BD0589-4AA7-436E-AD01-168122E99859}">
  <ds:schemaRef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9D99EE6D-6836-44B2-80E4-FC5C373DFA9C"/>
    <ds:schemaRef ds:uri="http://purl.org/dc/terms/"/>
  </ds:schemaRefs>
</ds:datastoreItem>
</file>

<file path=customXml/itemProps2.xml><?xml version="1.0" encoding="utf-8"?>
<ds:datastoreItem xmlns:ds="http://schemas.openxmlformats.org/officeDocument/2006/customXml" ds:itemID="{5078B883-2261-4ED2-9569-1C6EBC417D47}">
  <ds:schemaRefs>
    <ds:schemaRef ds:uri="http://schemas.microsoft.com/sharepoint/v3/contenttype/forms"/>
  </ds:schemaRefs>
</ds:datastoreItem>
</file>

<file path=customXml/itemProps3.xml><?xml version="1.0" encoding="utf-8"?>
<ds:datastoreItem xmlns:ds="http://schemas.openxmlformats.org/officeDocument/2006/customXml" ds:itemID="{809F97D0-22EF-45A7-8476-081E08EF6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99EE6D-6836-44B2-80E4-FC5C373DF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960</TotalTime>
  <Words>413</Words>
  <Application>Microsoft Office PowerPoint</Application>
  <PresentationFormat>On-screen Show (4:3)</PresentationFormat>
  <Paragraphs>221</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YoungGeographersImagesRussia</dc:title>
  <dc:creator>mcps</dc:creator>
  <cp:lastModifiedBy>Administrator</cp:lastModifiedBy>
  <cp:revision>100</cp:revision>
  <dcterms:created xsi:type="dcterms:W3CDTF">2010-12-14T14:46:33Z</dcterms:created>
  <dcterms:modified xsi:type="dcterms:W3CDTF">2014-03-12T19:02:46Z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0x010100F3D1D3AF139DB84985AF8E737712B4E300ED640F42210D1241884E696B7897296D</vt:lpwstr>
  </property>
</Properties>
</file>