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80" r:id="rId3"/>
    <p:sldId id="259" r:id="rId4"/>
    <p:sldId id="257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78" r:id="rId16"/>
    <p:sldId id="279" r:id="rId1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0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2" y="4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E139FE7-9257-4773-B83F-95AA533FB976}" type="datetimeFigureOut">
              <a:rPr lang="en-US" smtClean="0"/>
              <a:t>1/24/2017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B817D68-9D5A-450B-8C0F-F79848AAF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600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159F20-21B2-4DD2-9CD5-592C3EBF286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51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17D68-9D5A-450B-8C0F-F79848AAFC7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079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D68A6-5A53-482C-8447-550A64D4FB0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683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173162"/>
          </a:xfrm>
        </p:spPr>
        <p:txBody>
          <a:bodyPr anchor="b">
            <a:normAutofit/>
          </a:bodyPr>
          <a:lstStyle>
            <a:lvl1pPr algn="ctr">
              <a:defRPr sz="6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059113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 Title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20E0-C36B-4924-A8AF-29EF615A1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494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20E0-C36B-4924-A8AF-29EF615A1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001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173162"/>
          </a:xfrm>
        </p:spPr>
        <p:txBody>
          <a:bodyPr anchor="b">
            <a:normAutofit/>
          </a:bodyPr>
          <a:lstStyle>
            <a:lvl1pPr algn="ctr">
              <a:defRPr sz="6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059113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 Title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20E0-C36B-4924-A8AF-29EF615A1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537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20E0-C36B-4924-A8AF-29EF615A1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004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5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6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20E0-C36B-4924-A8AF-29EF615A1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85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20E0-C36B-4924-A8AF-29EF615A1FE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38200" y="1371600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5789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20E0-C36B-4924-A8AF-29EF615A1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045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20E0-C36B-4924-A8AF-29EF615A1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00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20E0-C36B-4924-A8AF-29EF615A1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354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20E0-C36B-4924-A8AF-29EF615A1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829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20E0-C36B-4924-A8AF-29EF615A1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924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20E0-C36B-4924-A8AF-29EF615A1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4365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20E0-C36B-4924-A8AF-29EF615A1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08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5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6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20E0-C36B-4924-A8AF-29EF615A1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03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20E0-C36B-4924-A8AF-29EF615A1FE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38200" y="1371600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937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20E0-C36B-4924-A8AF-29EF615A1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138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20E0-C36B-4924-A8AF-29EF615A1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2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20E0-C36B-4924-A8AF-29EF615A1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005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20E0-C36B-4924-A8AF-29EF615A1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286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20E0-C36B-4924-A8AF-29EF615A1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50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fld id="{30B220E0-C36B-4924-A8AF-29EF615A1F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0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fld id="{30B220E0-C36B-4924-A8AF-29EF615A1F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62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ntgomeryschoolsmd.org/departments/planning/unityarea.asp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5494" y="353746"/>
            <a:ext cx="8458200" cy="634934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 eaLnBrk="1" hangingPunct="1"/>
            <a:r>
              <a:rPr lang="en-US" sz="3600" dirty="0"/>
              <a:t>Unity Area Boundary Study</a:t>
            </a:r>
            <a:endParaRPr lang="en-US" sz="53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2583" y="1001446"/>
            <a:ext cx="8524022" cy="1295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900" b="1" dirty="0" smtClean="0"/>
              <a:t>Community Meeting</a:t>
            </a:r>
            <a:endParaRPr lang="en-US" sz="3900" dirty="0"/>
          </a:p>
          <a:p>
            <a:pPr algn="ctr" eaLnBrk="1" hangingPunct="1"/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8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1600" y="5980332"/>
            <a:ext cx="13716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099" y="2309612"/>
            <a:ext cx="5630990" cy="31674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813" y="5584373"/>
            <a:ext cx="874678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January 18, 2017</a:t>
            </a:r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www.montgomeryschoolsmd.org/departments/planning/unityarea.aspx</a:t>
            </a: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78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on Demographics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20E0-C36B-4924-A8AF-29EF615A1FEB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838200" y="1767231"/>
          <a:ext cx="10520039" cy="3678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678"/>
                <a:gridCol w="1215261"/>
                <a:gridCol w="1270487"/>
                <a:gridCol w="137300"/>
                <a:gridCol w="1247616"/>
                <a:gridCol w="1251752"/>
                <a:gridCol w="1145219"/>
                <a:gridCol w="1189608"/>
                <a:gridCol w="1225118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School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Afr. Amer.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Asian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Hispanic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White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2 or More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FARMS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ESOL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70840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Change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309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Gaithersburg MS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23.3%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46.3%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&lt;5%</a:t>
                      </a:r>
                      <a:endParaRPr 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13.0%</a:t>
                      </a:r>
                    </a:p>
                  </a:txBody>
                  <a:tcPr marL="9525" marR="9525" marT="9525" marB="0" anchor="b"/>
                </a:tc>
              </a:tr>
              <a:tr h="370840">
                <a:tc gridSpan="9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Change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Gaithersburg MS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21.5%</a:t>
                      </a: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46.6%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&lt;5%</a:t>
                      </a:r>
                      <a:endParaRPr 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13.1%</a:t>
                      </a:r>
                    </a:p>
                  </a:txBody>
                  <a:tcPr marL="9525" marR="9525" marT="9525" marB="0" anchor="b"/>
                </a:tc>
              </a:tr>
              <a:tr h="430239">
                <a:tc gridSpan="9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Change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641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Rosa Parks MS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10.2%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61.7%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&lt;5%</a:t>
                      </a:r>
                      <a:endParaRPr 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&lt;5.0%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70840">
                <a:tc gridSpan="9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Change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Rosa Parks MS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11.8%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10.1%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11.6%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61.8%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&lt;5%</a:t>
                      </a:r>
                      <a:endParaRPr lang="en-US" sz="2000" b="0" i="1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&lt;5.0%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38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258" y="34736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Gaithersburg HS Enrollment and Capacity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(Maximum # of Seats=2407) 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20E0-C36B-4924-A8AF-29EF615A1FEB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38200" y="1834801"/>
          <a:ext cx="9969625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1979"/>
                <a:gridCol w="1269507"/>
                <a:gridCol w="1345704"/>
                <a:gridCol w="1148921"/>
                <a:gridCol w="1162975"/>
                <a:gridCol w="1047565"/>
                <a:gridCol w="1162974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2017–18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2018–19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2019–20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2020–21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2021–22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2022–23</a:t>
                      </a:r>
                    </a:p>
                  </a:txBody>
                  <a:tcPr/>
                </a:tc>
              </a:tr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No Change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Number of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2736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%</a:t>
                      </a:r>
                      <a:r>
                        <a:rPr lang="en-US" sz="2000" i="1" baseline="0" dirty="0" smtClean="0"/>
                        <a:t> of Building Occupied</a:t>
                      </a:r>
                      <a:endParaRPr lang="en-US" sz="20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Available</a:t>
                      </a:r>
                      <a:r>
                        <a:rPr lang="en-US" sz="2000" baseline="0" dirty="0" smtClean="0"/>
                        <a:t> Seats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-329</a:t>
                      </a:r>
                    </a:p>
                  </a:txBody>
                  <a:tcPr marL="9525" marR="9525" marT="9525" marB="0" anchor="b"/>
                </a:tc>
              </a:tr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With Change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Number of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2731</a:t>
                      </a:r>
                    </a:p>
                  </a:txBody>
                  <a:tcPr marL="9525" marR="9525" marT="9525" marB="0" anchor="b"/>
                </a:tc>
              </a:tr>
              <a:tr h="360351"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%</a:t>
                      </a:r>
                      <a:r>
                        <a:rPr lang="en-US" sz="2000" i="1" baseline="0" dirty="0" smtClean="0"/>
                        <a:t> of Building Occupied</a:t>
                      </a:r>
                      <a:endParaRPr lang="en-US" sz="20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103%</a:t>
                      </a:r>
                      <a:endParaRPr lang="en-US" sz="2000" b="0" i="1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103%</a:t>
                      </a:r>
                      <a:endParaRPr lang="en-US" sz="2000" b="0" i="1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105%</a:t>
                      </a:r>
                      <a:endParaRPr lang="en-US" sz="2000" b="0" i="1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105%</a:t>
                      </a:r>
                      <a:endParaRPr lang="en-US" sz="2000" b="0" i="1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107%</a:t>
                      </a:r>
                      <a:endParaRPr lang="en-US" sz="2000" b="0" i="1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113%</a:t>
                      </a:r>
                      <a:endParaRPr lang="en-US" sz="2000" b="0" i="1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Available</a:t>
                      </a:r>
                      <a:r>
                        <a:rPr lang="en-US" sz="2000" baseline="0" dirty="0" smtClean="0"/>
                        <a:t> Seats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-324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319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258" y="34736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Sherwood HS Enrollment and Capacity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(Maximum # of Seats=2183) 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20E0-C36B-4924-A8AF-29EF615A1FEB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38200" y="1834801"/>
          <a:ext cx="9969625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1979"/>
                <a:gridCol w="1269507"/>
                <a:gridCol w="1345704"/>
                <a:gridCol w="1148921"/>
                <a:gridCol w="1162975"/>
                <a:gridCol w="1047565"/>
                <a:gridCol w="1162974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2017–18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2018–19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2019–20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2020–21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2021–22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2022–23</a:t>
                      </a:r>
                    </a:p>
                  </a:txBody>
                  <a:tcPr/>
                </a:tc>
              </a:tr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No Change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Number of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1959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%</a:t>
                      </a:r>
                      <a:r>
                        <a:rPr lang="en-US" sz="2000" i="1" baseline="0" dirty="0" smtClean="0"/>
                        <a:t> of Building Occupied</a:t>
                      </a:r>
                      <a:endParaRPr lang="en-US" sz="20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89%</a:t>
                      </a:r>
                      <a:endParaRPr lang="en-US" sz="2000" b="0" i="1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Available</a:t>
                      </a:r>
                      <a:r>
                        <a:rPr lang="en-US" sz="2000" baseline="0" dirty="0" smtClean="0"/>
                        <a:t> Seats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224</a:t>
                      </a:r>
                    </a:p>
                  </a:txBody>
                  <a:tcPr marL="9525" marR="9525" marT="9525" marB="0" anchor="b"/>
                </a:tc>
              </a:tr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With Change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Number of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1964</a:t>
                      </a:r>
                    </a:p>
                  </a:txBody>
                  <a:tcPr marL="9525" marR="9525" marT="9525" marB="0" anchor="b"/>
                </a:tc>
              </a:tr>
              <a:tr h="360351"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%</a:t>
                      </a:r>
                      <a:r>
                        <a:rPr lang="en-US" sz="2000" i="1" baseline="0" dirty="0" smtClean="0"/>
                        <a:t> of Building Occupied</a:t>
                      </a:r>
                      <a:endParaRPr lang="en-US" sz="20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Available</a:t>
                      </a:r>
                      <a:r>
                        <a:rPr lang="en-US" sz="2000" baseline="0" dirty="0" smtClean="0"/>
                        <a:t> Seats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219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109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on Demographics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20E0-C36B-4924-A8AF-29EF615A1FEB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838200" y="1767231"/>
          <a:ext cx="10520039" cy="3619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678"/>
                <a:gridCol w="1215261"/>
                <a:gridCol w="1270487"/>
                <a:gridCol w="137300"/>
                <a:gridCol w="1247616"/>
                <a:gridCol w="1251752"/>
                <a:gridCol w="1145219"/>
                <a:gridCol w="1189608"/>
                <a:gridCol w="1225118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School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Afr. Amer.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Asian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Hispanic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White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2 or More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FARMS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ESOL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70840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Change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309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Gaithersburg HS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24.8%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49.1%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&lt;5.0%</a:t>
                      </a:r>
                      <a:endParaRPr 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41.3%</a:t>
                      </a:r>
                      <a:endParaRPr 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19.9%</a:t>
                      </a:r>
                      <a:endParaRPr 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 gridSpan="9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Change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Gaithersburg HS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24.8%</a:t>
                      </a: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49.1%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&lt;5.0%</a:t>
                      </a:r>
                      <a:endParaRPr 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41.3%</a:t>
                      </a:r>
                      <a:endParaRPr 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19.9%</a:t>
                      </a:r>
                      <a:endParaRPr 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 gridSpan="9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Change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641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Sherwood HS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11.5%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49.2%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&lt;5.0%</a:t>
                      </a:r>
                      <a:endParaRPr 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5.2%</a:t>
                      </a:r>
                      <a:endParaRPr 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&lt;5.0%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70840">
                <a:tc gridSpan="9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Change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Sherwood HS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17.1%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11.5%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18.1%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49.3%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&lt;5.0%</a:t>
                      </a:r>
                      <a:endParaRPr lang="en-US" sz="2000" b="0" i="1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5.2%</a:t>
                      </a:r>
                      <a:endParaRPr lang="en-US" sz="2000" b="0" i="1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&lt;5.0%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82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PTAs and organizations should hold meetings to gather input about option</a:t>
            </a:r>
          </a:p>
          <a:p>
            <a:r>
              <a:rPr lang="en-US" dirty="0" smtClean="0"/>
              <a:t>Committee members will share the input at the next meeting</a:t>
            </a:r>
          </a:p>
          <a:p>
            <a:r>
              <a:rPr lang="en-US" dirty="0" smtClean="0"/>
              <a:t>Committee members should fill out evaluation forms for next meeting</a:t>
            </a:r>
          </a:p>
          <a:p>
            <a:r>
              <a:rPr lang="en-US" dirty="0" smtClean="0"/>
              <a:t>PTAs should prepare position papers for next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20E0-C36B-4924-A8AF-29EF615A1FE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06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materials will be posted on the following website: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http://www.montgomeryschoolsmd.org/departments/planning/unityarea.aspx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20E0-C36B-4924-A8AF-29EF615A1FE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07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Sign in – I will call on people in order</a:t>
            </a:r>
          </a:p>
          <a:p>
            <a:pPr lvl="0"/>
            <a:r>
              <a:rPr lang="en-US" dirty="0" smtClean="0"/>
              <a:t>Ground Rules</a:t>
            </a:r>
          </a:p>
          <a:p>
            <a:pPr lvl="0"/>
            <a:r>
              <a:rPr lang="en-US" dirty="0" smtClean="0"/>
              <a:t>Review Option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23533" y="270933"/>
            <a:ext cx="8144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1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Be true to the </a:t>
            </a:r>
            <a:r>
              <a:rPr lang="en-US" dirty="0" smtClean="0"/>
              <a:t>charge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Share </a:t>
            </a:r>
            <a:r>
              <a:rPr lang="en-US" dirty="0" smtClean="0"/>
              <a:t>openly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Participate </a:t>
            </a:r>
            <a:r>
              <a:rPr lang="en-US" dirty="0" smtClean="0"/>
              <a:t>enthusiastically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Give and receive constructive </a:t>
            </a:r>
            <a:r>
              <a:rPr lang="en-US" dirty="0" smtClean="0"/>
              <a:t>feedback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Appreciate everyone’s </a:t>
            </a:r>
            <a:r>
              <a:rPr lang="en-US" dirty="0" smtClean="0"/>
              <a:t>ideas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Suspend </a:t>
            </a:r>
            <a:r>
              <a:rPr lang="en-US" dirty="0" smtClean="0"/>
              <a:t>judgment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Limit discussions to the </a:t>
            </a:r>
            <a:r>
              <a:rPr lang="en-US" dirty="0" smtClean="0"/>
              <a:t>topic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Do homework and be </a:t>
            </a:r>
            <a:r>
              <a:rPr lang="en-US" dirty="0" smtClean="0"/>
              <a:t>prepared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Abide by decisions made by the </a:t>
            </a:r>
            <a:r>
              <a:rPr lang="en-US" dirty="0" smtClean="0"/>
              <a:t>facilitator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Cell phones—turn off, vibrate, or answer on first </a:t>
            </a:r>
            <a:r>
              <a:rPr lang="en-US" dirty="0" smtClean="0"/>
              <a:t>ring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Start and end meetings on time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20E0-C36B-4924-A8AF-29EF615A1FE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63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676401" y="1086"/>
          <a:ext cx="8953500" cy="6918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Acrobat Document" r:id="rId4" imgW="6034932" imgH="4663356" progId="AcroExch.Document.11">
                  <p:embed/>
                </p:oleObj>
              </mc:Choice>
              <mc:Fallback>
                <p:oleObj name="Acrobat Document" r:id="rId4" imgW="6034932" imgH="4663356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6401" y="1086"/>
                        <a:ext cx="8953500" cy="69188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3174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258" y="34736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Laytonsville ES Enrollment and Capacity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(Maximum # of Seats=449) 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20E0-C36B-4924-A8AF-29EF615A1FEB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38200" y="1834801"/>
          <a:ext cx="9969625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1979"/>
                <a:gridCol w="1269507"/>
                <a:gridCol w="1345704"/>
                <a:gridCol w="1148921"/>
                <a:gridCol w="1162975"/>
                <a:gridCol w="1047565"/>
                <a:gridCol w="1162974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2017–18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2018–19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2019–20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2020–21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2021–22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2022–23</a:t>
                      </a:r>
                    </a:p>
                  </a:txBody>
                  <a:tcPr/>
                </a:tc>
              </a:tr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No Change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Number of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376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313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382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374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390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%</a:t>
                      </a:r>
                      <a:r>
                        <a:rPr lang="en-US" sz="2000" i="1" baseline="0" dirty="0" smtClean="0"/>
                        <a:t> of Building Occupied</a:t>
                      </a:r>
                      <a:endParaRPr lang="en-US" sz="20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  <a:endParaRPr lang="en-US" sz="2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  <a:endParaRPr lang="en-US" sz="2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  <a:endParaRPr lang="en-US" sz="2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  <a:endParaRPr lang="en-US" sz="2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83%</a:t>
                      </a:r>
                      <a:endParaRPr lang="en-US" sz="2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87%</a:t>
                      </a:r>
                      <a:endParaRPr lang="en-US" sz="2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Available</a:t>
                      </a:r>
                      <a:r>
                        <a:rPr lang="en-US" sz="2000" baseline="0" dirty="0" smtClean="0"/>
                        <a:t> Seats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With Change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Number of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360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366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303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372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364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380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60351"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%</a:t>
                      </a:r>
                      <a:r>
                        <a:rPr lang="en-US" sz="2000" i="1" baseline="0" dirty="0" smtClean="0"/>
                        <a:t> of Building Occupied</a:t>
                      </a:r>
                      <a:endParaRPr lang="en-US" sz="20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  <a:endParaRPr lang="en-US" sz="2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  <a:endParaRPr lang="en-US" sz="2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  <a:endParaRPr lang="en-US" sz="2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83%</a:t>
                      </a:r>
                      <a:endParaRPr lang="en-US" sz="2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81%</a:t>
                      </a:r>
                      <a:endParaRPr lang="en-US" sz="2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  <a:endParaRPr lang="en-US" sz="2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Available</a:t>
                      </a:r>
                      <a:r>
                        <a:rPr lang="en-US" sz="2000" baseline="0" dirty="0" smtClean="0"/>
                        <a:t> Seats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72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258" y="34736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Greenwood ES Enrollment and Capacity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(Maximum # of Seats=584) 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20E0-C36B-4924-A8AF-29EF615A1FEB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38200" y="1834801"/>
          <a:ext cx="9969625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1979"/>
                <a:gridCol w="1269507"/>
                <a:gridCol w="1345704"/>
                <a:gridCol w="1148921"/>
                <a:gridCol w="1162975"/>
                <a:gridCol w="1047565"/>
                <a:gridCol w="1162974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2017–18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2018–19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2019–20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2020–21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2021–22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2022–23</a:t>
                      </a:r>
                    </a:p>
                  </a:txBody>
                  <a:tcPr/>
                </a:tc>
              </a:tr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No Change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Number of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450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443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450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447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432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%</a:t>
                      </a:r>
                      <a:r>
                        <a:rPr lang="en-US" sz="2000" i="1" baseline="0" dirty="0" smtClean="0"/>
                        <a:t> of Building Occupied</a:t>
                      </a:r>
                      <a:endParaRPr lang="en-US" sz="20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79%</a:t>
                      </a:r>
                      <a:endParaRPr lang="en-US" sz="2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77%</a:t>
                      </a:r>
                      <a:endParaRPr lang="en-US" sz="2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76%</a:t>
                      </a:r>
                      <a:endParaRPr lang="en-US" sz="2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77%</a:t>
                      </a:r>
                      <a:endParaRPr lang="en-US" sz="2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77%</a:t>
                      </a:r>
                      <a:endParaRPr lang="en-US" sz="2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74%</a:t>
                      </a:r>
                      <a:endParaRPr lang="en-US" sz="2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Available</a:t>
                      </a:r>
                      <a:r>
                        <a:rPr lang="en-US" sz="2000" baseline="0" dirty="0" smtClean="0"/>
                        <a:t> Seats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With Change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Number of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472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460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453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460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457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442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60351"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%</a:t>
                      </a:r>
                      <a:r>
                        <a:rPr lang="en-US" sz="2000" i="1" baseline="0" dirty="0" smtClean="0"/>
                        <a:t> of Building Occupied</a:t>
                      </a:r>
                      <a:endParaRPr lang="en-US" sz="20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81%</a:t>
                      </a:r>
                      <a:endParaRPr lang="en-US" sz="2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79%</a:t>
                      </a:r>
                      <a:endParaRPr lang="en-US" sz="2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79%</a:t>
                      </a:r>
                      <a:endParaRPr lang="en-US" sz="2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79%</a:t>
                      </a:r>
                      <a:endParaRPr lang="en-US" sz="2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78%</a:t>
                      </a:r>
                      <a:endParaRPr lang="en-US" sz="2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76%</a:t>
                      </a:r>
                      <a:endParaRPr lang="en-US" sz="2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Available</a:t>
                      </a:r>
                      <a:r>
                        <a:rPr lang="en-US" sz="2000" baseline="0" dirty="0" smtClean="0"/>
                        <a:t> Seats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73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on Demographics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20E0-C36B-4924-A8AF-29EF615A1FEB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838200" y="1767231"/>
          <a:ext cx="10520039" cy="3597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678"/>
                <a:gridCol w="1215261"/>
                <a:gridCol w="1270487"/>
                <a:gridCol w="137300"/>
                <a:gridCol w="1247616"/>
                <a:gridCol w="1251752"/>
                <a:gridCol w="1145219"/>
                <a:gridCol w="1189608"/>
                <a:gridCol w="1225118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School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Afr. Amer.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Asian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Hispanic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White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2 or More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FARMS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ESOL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70840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Change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Laytonsville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20.9%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47.9%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20.8%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70840">
                <a:tc gridSpan="9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Change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Laytonsville 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16.0%</a:t>
                      </a: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47.5%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8.3%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70840">
                <a:tc gridSpan="9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Change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641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Greenwood 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7.8%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7.8%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66.7%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&lt;5.0%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70840">
                <a:tc gridSpan="9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Change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Greenwood 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10.3%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7.7%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7.9%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66.7%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7.5%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8.9%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&lt;5.0%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562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258" y="34736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Gaithersburg MS Enrollment and Capacity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(Maximum # of Seats=962) 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20E0-C36B-4924-A8AF-29EF615A1FEB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38200" y="1834801"/>
          <a:ext cx="9969625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1979"/>
                <a:gridCol w="1269507"/>
                <a:gridCol w="1345704"/>
                <a:gridCol w="1148921"/>
                <a:gridCol w="1162975"/>
                <a:gridCol w="1047565"/>
                <a:gridCol w="1162974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2017–18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2018–19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2019–20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2020–21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2021–22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2022–23</a:t>
                      </a:r>
                    </a:p>
                  </a:txBody>
                  <a:tcPr/>
                </a:tc>
              </a:tr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No Change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Number of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957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%</a:t>
                      </a:r>
                      <a:r>
                        <a:rPr lang="en-US" sz="2000" i="1" baseline="0" dirty="0" smtClean="0"/>
                        <a:t> of Building Occupied</a:t>
                      </a:r>
                      <a:endParaRPr lang="en-US" sz="20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Available</a:t>
                      </a:r>
                      <a:r>
                        <a:rPr lang="en-US" sz="2000" baseline="0" dirty="0" smtClean="0"/>
                        <a:t> Seats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</a:tr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With Change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Number of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947</a:t>
                      </a:r>
                    </a:p>
                  </a:txBody>
                  <a:tcPr marL="9525" marR="9525" marT="9525" marB="0" anchor="b"/>
                </a:tc>
              </a:tr>
              <a:tr h="360351"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%</a:t>
                      </a:r>
                      <a:r>
                        <a:rPr lang="en-US" sz="2000" i="1" baseline="0" dirty="0" smtClean="0"/>
                        <a:t> of Building Occupied</a:t>
                      </a:r>
                      <a:endParaRPr lang="en-US" sz="20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Available</a:t>
                      </a:r>
                      <a:r>
                        <a:rPr lang="en-US" sz="2000" baseline="0" dirty="0" smtClean="0"/>
                        <a:t> Seats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803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258" y="34736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Rosa Parks MS Enrollment and Capacity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(Maximum # of Seats=978) 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20E0-C36B-4924-A8AF-29EF615A1FEB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38200" y="1834801"/>
          <a:ext cx="9969625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1979"/>
                <a:gridCol w="1269507"/>
                <a:gridCol w="1345704"/>
                <a:gridCol w="1148921"/>
                <a:gridCol w="1162975"/>
                <a:gridCol w="1047565"/>
                <a:gridCol w="1162974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2017–18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2018–19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2019–20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2020–21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2021–22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2022–23</a:t>
                      </a:r>
                    </a:p>
                  </a:txBody>
                  <a:tcPr/>
                </a:tc>
              </a:tr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No Change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Number of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%</a:t>
                      </a:r>
                      <a:r>
                        <a:rPr lang="en-US" sz="2000" i="1" baseline="0" dirty="0" smtClean="0"/>
                        <a:t> of Building Occupied</a:t>
                      </a:r>
                      <a:endParaRPr lang="en-US" sz="20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Available</a:t>
                      </a:r>
                      <a:r>
                        <a:rPr lang="en-US" sz="2000" baseline="0" dirty="0" smtClean="0"/>
                        <a:t> Seats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</a:t>
                      </a:r>
                    </a:p>
                  </a:txBody>
                  <a:tcPr marL="9525" marR="9525" marT="9525" marB="0" anchor="b"/>
                </a:tc>
              </a:tr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With Change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Number of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822</a:t>
                      </a:r>
                    </a:p>
                  </a:txBody>
                  <a:tcPr marL="9525" marR="9525" marT="9525" marB="0" anchor="b"/>
                </a:tc>
              </a:tr>
              <a:tr h="360351"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%</a:t>
                      </a:r>
                      <a:r>
                        <a:rPr lang="en-US" sz="2000" i="1" baseline="0" dirty="0" smtClean="0"/>
                        <a:t> of Building Occupied</a:t>
                      </a:r>
                      <a:endParaRPr lang="en-US" sz="20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Available</a:t>
                      </a:r>
                      <a:r>
                        <a:rPr lang="en-US" sz="2000" baseline="0" dirty="0" smtClean="0"/>
                        <a:t> Seats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24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68E4330-DF9F-4083-A2E9-9018D47478D9}" vid="{7DE303F4-C778-47F6-9753-E2E85915AB1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68E4330-DF9F-4083-A2E9-9018D47478D9}" vid="{7DE303F4-C778-47F6-9753-E2E85915AB1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MCPS Master Template 3</Template>
  <TotalTime>1989</TotalTime>
  <Words>952</Words>
  <Application>Microsoft Office PowerPoint</Application>
  <PresentationFormat>Widescreen</PresentationFormat>
  <Paragraphs>490</Paragraphs>
  <Slides>15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Verdana</vt:lpstr>
      <vt:lpstr>Office Theme</vt:lpstr>
      <vt:lpstr>1_Office Theme</vt:lpstr>
      <vt:lpstr>Acrobat Document</vt:lpstr>
      <vt:lpstr>Unity Area Boundary Study</vt:lpstr>
      <vt:lpstr>Agenda</vt:lpstr>
      <vt:lpstr>Ground Rules</vt:lpstr>
      <vt:lpstr>PowerPoint Presentation</vt:lpstr>
      <vt:lpstr>Laytonsville ES Enrollment and Capacity (Maximum # of Seats=449)  </vt:lpstr>
      <vt:lpstr>Greenwood ES Enrollment and Capacity (Maximum # of Seats=584)  </vt:lpstr>
      <vt:lpstr>Effect on Demographics</vt:lpstr>
      <vt:lpstr>Gaithersburg MS Enrollment and Capacity (Maximum # of Seats=962)  </vt:lpstr>
      <vt:lpstr>Rosa Parks MS Enrollment and Capacity (Maximum # of Seats=978)  </vt:lpstr>
      <vt:lpstr>Effect on Demographics</vt:lpstr>
      <vt:lpstr>Gaithersburg HS Enrollment and Capacity (Maximum # of Seats=2407)  </vt:lpstr>
      <vt:lpstr>Sherwood HS Enrollment and Capacity (Maximum # of Seats=2183)  </vt:lpstr>
      <vt:lpstr>Effect on Demographics</vt:lpstr>
      <vt:lpstr>Next Steps</vt:lpstr>
      <vt:lpstr>Website</vt:lpstr>
    </vt:vector>
  </TitlesOfParts>
  <Company>MCPS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Slide/ Verdana 54 Bold</dc:title>
  <dc:creator>Cram, Christopher C.</dc:creator>
  <cp:lastModifiedBy>Ruppel, Barbara M.</cp:lastModifiedBy>
  <cp:revision>63</cp:revision>
  <cp:lastPrinted>2016-12-28T16:40:37Z</cp:lastPrinted>
  <dcterms:created xsi:type="dcterms:W3CDTF">2016-10-05T19:21:57Z</dcterms:created>
  <dcterms:modified xsi:type="dcterms:W3CDTF">2017-01-24T14:26:07Z</dcterms:modified>
</cp:coreProperties>
</file>